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47" r:id="rId3"/>
    <p:sldId id="353" r:id="rId4"/>
    <p:sldId id="308" r:id="rId5"/>
    <p:sldId id="346" r:id="rId6"/>
    <p:sldId id="330" r:id="rId7"/>
    <p:sldId id="350" r:id="rId8"/>
    <p:sldId id="265" r:id="rId9"/>
    <p:sldId id="272" r:id="rId10"/>
    <p:sldId id="338" r:id="rId11"/>
    <p:sldId id="349" r:id="rId12"/>
    <p:sldId id="339" r:id="rId13"/>
    <p:sldId id="348" r:id="rId14"/>
    <p:sldId id="352" r:id="rId15"/>
    <p:sldId id="30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73A90-32EA-4F82-B039-B7D07887146B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2C48B-5CD9-43F5-B3F7-456A5791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319118-7B7F-447E-A7A0-D11F6381EB7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3">
                <a:lumMod val="60000"/>
                <a:lumOff val="40000"/>
              </a:scheme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DF39-7858-4C0B-B5A3-2EBAEA5D608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10" Type="http://schemas.openxmlformats.org/officeDocument/2006/relationships/slide" Target="slide5.xml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7;&#1086;&#1084;&#1080;&#1076;&#1086;&#1088;&#1086;&#1074;%20&#1082;&#1091;&#1089;&#1086;&#1095;&#1082;&#1072;&#1084;&#1080;.AVI" TargetMode="External"/><Relationship Id="rId13" Type="http://schemas.openxmlformats.org/officeDocument/2006/relationships/hyperlink" Target="&#1042;&#1080;&#1076;&#1077;&#1086;&#1088;&#1086;&#1083;&#1080;&#1082;&#1080;%20&#1082;&#1091;&#1083;&#1080;&#1085;&#1072;&#1088;&#1080;&#1103;/&#1044;&#1077;&#1082;&#1086;&#1088;&#1072;&#1090;&#1080;&#1074;&#1085;&#1072;&#1103;%20&#1085;&#1072;&#1088;&#1077;&#1079;&#1082;&#1072;%20&#1082;&#1072;&#1088;&#1090;&#1086;&#1092;&#1077;&#1083;&#1103;.AVI" TargetMode="External"/><Relationship Id="rId3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2;&#1072;&#1088;&#1090;&#1086;&#1092;&#1077;&#1083;&#1103;%20&#1082;&#1091;&#1073;&#1080;&#1082;&#1072;&#1084;&#1080;.AVI" TargetMode="External"/><Relationship Id="rId7" Type="http://schemas.openxmlformats.org/officeDocument/2006/relationships/hyperlink" Target="&#1042;&#1080;&#1076;&#1077;&#1086;&#1088;&#1086;&#1083;&#1080;&#1082;&#1080;%20&#1082;&#1091;&#1083;&#1080;&#1085;&#1072;&#1088;&#1080;&#1103;/&#1064;&#1080;&#1085;&#1082;&#1086;&#1074;&#1082;&#1072;%20&#1086;&#1074;&#1086;&#1097;&#1077;&#1081;.AVI" TargetMode="External"/><Relationship Id="rId12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2;&#1072;&#1088;&#1090;&#1086;&#1092;&#1077;&#1083;&#1103;%20&#1076;&#1077;&#1082;&#1086;&#1088;&#1072;&#1090;&#1080;&#1074;&#1085;&#1086;&#1081;%20&#1089;&#1086;&#1083;&#1086;&#1084;&#1082;&#1086;&#1081;.AVI" TargetMode="External"/><Relationship Id="rId17" Type="http://schemas.openxmlformats.org/officeDocument/2006/relationships/slide" Target="slide5.xml"/><Relationship Id="rId2" Type="http://schemas.openxmlformats.org/officeDocument/2006/relationships/hyperlink" Target="&#1042;&#1080;&#1076;&#1077;&#1086;&#1088;&#1086;&#1083;&#1080;&#1082;&#1080;%20&#1082;&#1091;&#1083;&#1080;&#1085;&#1072;&#1088;&#1080;&#1103;/&#1054;&#1095;&#1080;&#1089;&#1090;&#1082;&#1072;%20&#1082;&#1072;&#1088;&#1090;&#1086;&#1092;&#1077;&#1083;&#1103;.AVI" TargetMode="External"/><Relationship Id="rId16" Type="http://schemas.openxmlformats.org/officeDocument/2006/relationships/hyperlink" Target="&#1042;&#1080;&#1076;&#1077;&#1086;&#1088;&#1086;&#1083;&#1080;&#1082;&#1080;%20&#1082;&#1091;&#1083;&#1080;&#1085;&#1072;&#1088;&#1080;&#1103;/&#1044;&#1077;&#1082;&#1086;&#1088;&#1072;&#1090;&#1080;&#1074;&#1085;&#1072;&#1103;%20&#1085;&#1072;&#1088;&#1077;&#1079;&#1082;&#1072;.AV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4;&#1086;&#1088;&#1082;&#1086;&#1074;&#1080;%20&#1089;&#1086;&#1083;&#1086;&#1084;&#1082;&#1086;&#1081;.AVI" TargetMode="External"/><Relationship Id="rId11" Type="http://schemas.openxmlformats.org/officeDocument/2006/relationships/hyperlink" Target="&#1042;&#1080;&#1076;&#1077;&#1086;&#1088;&#1086;&#1083;&#1080;&#1082;&#1080;%20&#1082;&#1091;&#1083;&#1080;&#1085;&#1072;&#1088;&#1080;&#1103;/&#1053;&#1072;&#1088;&#1091;&#1073;&#1082;&#1072;%20&#1086;&#1074;&#1086;&#1097;&#1077;&#1081;.AVI" TargetMode="External"/><Relationship Id="rId5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2;&#1072;&#1088;&#1090;&#1086;&#1092;&#1077;&#1083;&#1103;%20&#1089;&#1086;&#1083;&#1086;&#1084;&#1082;&#1086;&#1081;.AVI" TargetMode="External"/><Relationship Id="rId15" Type="http://schemas.openxmlformats.org/officeDocument/2006/relationships/hyperlink" Target="&#1042;&#1080;&#1076;&#1077;&#1086;&#1088;&#1086;&#1083;&#1080;&#1082;&#1080;%20&#1082;&#1091;&#1083;&#1080;&#1085;&#1072;&#1088;&#1080;&#1103;/&#1044;&#1077;&#1082;&#1086;&#1088;&#1072;&#1090;&#1080;&#1074;&#1085;&#1072;&#1103;%20&#1085;&#1072;&#1088;&#1077;&#1079;&#1082;&#1072;%20&#1086;&#1074;&#1086;&#1097;&#1077;&#1081;.AVI" TargetMode="External"/><Relationship Id="rId10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6;&#1075;&#1091;&#1088;&#1094;&#1072;%20&#1076;&#1086;&#1083;&#1100;&#1082;&#1072;&#1084;&#1080;.AVI" TargetMode="External"/><Relationship Id="rId4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3;&#1080;&#1084;&#1086;&#1085;&#1072;%20&#1083;&#1086;&#1084;&#1090;&#1080;&#1082;&#1072;&#1084;&#1080;.AVI" TargetMode="External"/><Relationship Id="rId9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87;&#1077;&#1088;&#1094;&#1072;.AVI" TargetMode="External"/><Relationship Id="rId14" Type="http://schemas.openxmlformats.org/officeDocument/2006/relationships/hyperlink" Target="&#1042;&#1080;&#1076;&#1077;&#1086;&#1088;&#1086;&#1083;&#1080;&#1082;&#1080;%20&#1082;&#1091;&#1083;&#1080;&#1085;&#1072;&#1088;&#1080;&#1103;/&#1053;&#1072;&#1088;&#1077;&#1079;&#1082;&#1072;%20&#1092;&#1080;&#1075;&#1091;&#1088;&#1085;&#1099;&#1084;&#1080;%20&#1082;&#1088;&#1091;&#1078;&#1086;&#1095;&#1082;&#1072;&#1084;&#1080;.AVI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hyperlink" Target="http://kl.grandik.net/www/nomer-4/glava%204/12.htm" TargetMode="External"/><Relationship Id="rId7" Type="http://schemas.openxmlformats.org/officeDocument/2006/relationships/hyperlink" Target="Knowing/Knowing.exe" TargetMode="External"/><Relationship Id="rId2" Type="http://schemas.openxmlformats.org/officeDocument/2006/relationships/hyperlink" Target="http://adhi.narod.ru/zakuski/salat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arving.ru/carving/sorevn" TargetMode="External"/><Relationship Id="rId5" Type="http://schemas.openxmlformats.org/officeDocument/2006/relationships/hyperlink" Target="http://www.easycookery.ru/category/teplovaya-obrabotka-produktov/" TargetMode="External"/><Relationship Id="rId4" Type="http://schemas.openxmlformats.org/officeDocument/2006/relationships/hyperlink" Target="http://fotki.yandex.ru/contest.xml?id=15&amp;how=&amp;p=4" TargetMode="External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4;&#1094;&#1077;&#1085;&#1086;&#1095;&#1085;&#1099;&#1081;%20&#1083;&#1080;&#1089;&#1090;%20&#1091;&#1088;&#1086;&#1082;&#1072;.docx" TargetMode="External"/><Relationship Id="rId4" Type="http://schemas.openxmlformats.org/officeDocument/2006/relationships/hyperlink" Target="&#1044;&#1080;&#1076;&#1072;&#1082;&#1090;&#1080;&#1095;&#1077;&#1089;&#1082;&#1080;&#1081;%20&#1084;&#1072;&#1090;&#1077;&#1088;&#1080;&#1072;&#1083;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5.jpeg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5.xml"/><Relationship Id="rId5" Type="http://schemas.openxmlformats.org/officeDocument/2006/relationships/slide" Target="slide8.xml"/><Relationship Id="rId10" Type="http://schemas.openxmlformats.org/officeDocument/2006/relationships/hyperlink" Target="&#1044;&#1080;&#1076;&#1072;&#1082;&#1090;&#1080;&#1095;&#1077;&#1089;&#1082;&#1080;&#1081;%20&#1084;&#1072;&#1090;&#1077;&#1088;&#1080;&#1072;&#1083;.docx" TargetMode="External"/><Relationship Id="rId4" Type="http://schemas.openxmlformats.org/officeDocument/2006/relationships/slide" Target="slide7.xml"/><Relationship Id="rId9" Type="http://schemas.openxmlformats.org/officeDocument/2006/relationships/hyperlink" Target="&#1055;&#1077;&#1088;&#1074;&#1080;&#1095;&#1085;&#1072;&#1103;%20&#1086;&#1073;&#1088;&#1072;&#1073;&#1086;&#1090;&#1082;&#1072;%20&#1086;&#1074;&#1086;&#1097;&#1077;&#1081;.%20&#1059;&#1088;&#1086;&#1082;%20&#8470;1.ppt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3582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</a:t>
            </a:r>
            <a:endParaRPr lang="ru-RU" sz="6600" b="1" kern="10" dirty="0" smtClean="0">
              <a:ln w="1905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  <a:p>
            <a:endParaRPr lang="ru-RU" sz="6000" b="1" kern="1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  <a:p>
            <a:r>
              <a:rPr lang="ru-RU" sz="60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8325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kern="10" dirty="0" smtClean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Раздел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71435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</a:t>
            </a:r>
            <a:endParaRPr lang="ru-RU" sz="6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135729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     </a:t>
            </a:r>
            <a:r>
              <a:rPr lang="ru-RU" sz="9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Кулинария</a:t>
            </a:r>
            <a:endParaRPr lang="ru-RU" sz="9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4572008"/>
            <a:ext cx="227139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 работы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4572008"/>
            <a:ext cx="528641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Михеева Елена Александровна,</a:t>
            </a:r>
          </a:p>
          <a:p>
            <a:pPr>
              <a:defRPr/>
            </a:pP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учитель технологии</a:t>
            </a:r>
            <a:b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МОУ «Средняя школа №6» 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6150114"/>
            <a:ext cx="1928826" cy="707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 </a:t>
            </a:r>
            <a:r>
              <a:rPr lang="ru-RU" sz="20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Когалым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2008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4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AutoShape 23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0"/>
            <a:ext cx="8715375" cy="11430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Приспособления для первичной обработки овощей</a:t>
            </a:r>
            <a:endParaRPr lang="ru-RU" sz="3600" dirty="0" smtClean="0"/>
          </a:p>
        </p:txBody>
      </p:sp>
      <p:sp>
        <p:nvSpPr>
          <p:cNvPr id="14339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647700" cy="360362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720725" cy="360363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308725"/>
            <a:ext cx="504825" cy="288925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Рисунок 8" descr="File0198.jpg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1214422"/>
            <a:ext cx="8001056" cy="500066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00250" y="3000375"/>
            <a:ext cx="2286000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</a:rPr>
              <a:t>Овощечистка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750" y="4714875"/>
            <a:ext cx="3571875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</a:rPr>
              <a:t>Специальные ножи</a:t>
            </a: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7143768" y="6357958"/>
            <a:ext cx="64291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286776" y="6357958"/>
            <a:ext cx="642942" cy="500042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озврат 15">
            <a:hlinkClick r:id="rId3" action="ppaction://hlinksldjump" highlightClick="1"/>
          </p:cNvPr>
          <p:cNvSpPr/>
          <p:nvPr/>
        </p:nvSpPr>
        <p:spPr>
          <a:xfrm>
            <a:off x="7786710" y="6357958"/>
            <a:ext cx="571504" cy="500042"/>
          </a:xfrm>
          <a:prstGeom prst="actionButtonRetur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9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928926" y="3571876"/>
            <a:ext cx="2966767" cy="2000264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4" name="Рисунок 3" descr="img19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15074" y="2857496"/>
            <a:ext cx="2643206" cy="1680894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5" name="Рисунок 4" descr="img19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720" y="4929198"/>
            <a:ext cx="2428892" cy="1643074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6" name="Рисунок 5" descr="img19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57158" y="2143116"/>
            <a:ext cx="1817700" cy="2845096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9" name="Рисунок 8" descr="img199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286512" y="4714884"/>
            <a:ext cx="2116192" cy="1620254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11" name="Рисунок 10" descr="img20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714612" y="1071546"/>
            <a:ext cx="2893239" cy="1928826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12" name="Рисунок 11" descr="img192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5929322" y="714356"/>
            <a:ext cx="2928958" cy="2000264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357438" y="142875"/>
            <a:ext cx="4286250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Современные бытовые овощерезки</a:t>
            </a:r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7286644" y="6357938"/>
            <a:ext cx="642938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Рисунок 17" descr="img229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357158" y="642918"/>
            <a:ext cx="2071702" cy="1445769"/>
          </a:xfrm>
          <a:prstGeom prst="roundRect">
            <a:avLst/>
          </a:prstGeom>
          <a:ln>
            <a:solidFill>
              <a:srgbClr val="92D050"/>
            </a:solidFill>
          </a:ln>
        </p:spPr>
      </p:pic>
      <p:sp>
        <p:nvSpPr>
          <p:cNvPr id="19" name="Управляющая кнопка: возврат 18">
            <a:hlinkClick r:id="rId10" action="ppaction://hlinksldjump" highlightClick="1"/>
          </p:cNvPr>
          <p:cNvSpPr/>
          <p:nvPr/>
        </p:nvSpPr>
        <p:spPr>
          <a:xfrm>
            <a:off x="7929586" y="6357958"/>
            <a:ext cx="571504" cy="500042"/>
          </a:xfrm>
          <a:prstGeom prst="actionButtonRetur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286644" y="6357958"/>
            <a:ext cx="64291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01058" y="6357934"/>
            <a:ext cx="642942" cy="500066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7929586" y="6357958"/>
            <a:ext cx="571504" cy="500042"/>
          </a:xfrm>
          <a:prstGeom prst="actionButtonRetur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43.jpg"/>
          <p:cNvPicPr>
            <a:picLocks noChangeAspect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0" y="714375"/>
            <a:ext cx="2214563" cy="6143625"/>
          </a:xfrm>
          <a:prstGeom prst="rect">
            <a:avLst/>
          </a:prstGeom>
          <a:noFill/>
          <a:ln w="9525">
            <a:solidFill>
              <a:srgbClr val="17375E"/>
            </a:solidFill>
            <a:miter lim="800000"/>
            <a:headEnd/>
            <a:tailEnd/>
          </a:ln>
        </p:spPr>
      </p:pic>
      <p:pic>
        <p:nvPicPr>
          <p:cNvPr id="3" name="Рисунок 2" descr="img14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714375"/>
            <a:ext cx="2286000" cy="6143625"/>
          </a:xfrm>
          <a:prstGeom prst="rect">
            <a:avLst/>
          </a:prstGeom>
          <a:noFill/>
          <a:ln w="9525">
            <a:solidFill>
              <a:srgbClr val="17375E"/>
            </a:solidFill>
            <a:miter lim="800000"/>
            <a:headEnd/>
            <a:tailEnd/>
          </a:ln>
        </p:spPr>
      </p:pic>
      <p:pic>
        <p:nvPicPr>
          <p:cNvPr id="4" name="Рисунок 3" descr="img14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714375"/>
            <a:ext cx="2428875" cy="6143625"/>
          </a:xfrm>
          <a:prstGeom prst="rect">
            <a:avLst/>
          </a:prstGeom>
          <a:noFill/>
          <a:ln w="9525">
            <a:solidFill>
              <a:srgbClr val="17375E"/>
            </a:solidFill>
            <a:miter lim="800000"/>
            <a:headEnd/>
            <a:tailEnd/>
          </a:ln>
        </p:spPr>
      </p:pic>
      <p:pic>
        <p:nvPicPr>
          <p:cNvPr id="5" name="Рисунок 4" descr="img14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714375"/>
            <a:ext cx="2211387" cy="6143625"/>
          </a:xfrm>
          <a:prstGeom prst="rect">
            <a:avLst/>
          </a:prstGeom>
          <a:noFill/>
          <a:ln w="9525">
            <a:solidFill>
              <a:srgbClr val="17375E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625" y="214313"/>
            <a:ext cx="1428750" cy="369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КАРТОФЕЛЬ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0375" y="214313"/>
            <a:ext cx="642938" cy="369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ЛУК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313" y="214313"/>
            <a:ext cx="1357312" cy="369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МОРКОВЬ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750" y="214313"/>
            <a:ext cx="1428750" cy="369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КАПУСТА</a:t>
            </a: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357938"/>
            <a:ext cx="642938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6715125" y="6357938"/>
            <a:ext cx="642938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озврат 12">
            <a:hlinkClick r:id="rId6" action="ppaction://hlinksldjump" highlightClick="1"/>
          </p:cNvPr>
          <p:cNvSpPr/>
          <p:nvPr/>
        </p:nvSpPr>
        <p:spPr>
          <a:xfrm>
            <a:off x="2357422" y="6357958"/>
            <a:ext cx="571504" cy="500042"/>
          </a:xfrm>
          <a:prstGeom prst="actionButtonRetur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664373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ВИДЕОКУРС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214422"/>
            <a:ext cx="214314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Простая нарезка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1285860"/>
            <a:ext cx="2003497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Фигурная нарезка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3" y="1857375"/>
            <a:ext cx="3786187" cy="3478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solidFill>
                  <a:srgbClr val="002060"/>
                </a:solidFill>
                <a:hlinkClick r:id="rId2" action="ppaction://hlinkfile"/>
              </a:rPr>
              <a:t>Очистка овощей.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solidFill>
                  <a:srgbClr val="002060"/>
                </a:solidFill>
                <a:hlinkClick r:id="rId3" action="ppaction://hlinkfile"/>
              </a:rPr>
              <a:t>Нарезка кубиками.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solidFill>
                  <a:srgbClr val="002060"/>
                </a:solidFill>
                <a:hlinkClick r:id="rId4" action="ppaction://hlinkfile"/>
              </a:rPr>
              <a:t>Нарезка ломтиками.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Нарезка соломкой: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      </a:t>
            </a:r>
            <a:r>
              <a:rPr lang="ru-RU" sz="2000" b="1" i="1" dirty="0">
                <a:solidFill>
                  <a:srgbClr val="002060"/>
                </a:solidFill>
                <a:hlinkClick r:id="rId5" action="ppaction://hlinkfile"/>
              </a:rPr>
              <a:t>4.1. картофель;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      </a:t>
            </a:r>
            <a:r>
              <a:rPr lang="ru-RU" sz="2000" b="1" i="1" dirty="0">
                <a:solidFill>
                  <a:srgbClr val="002060"/>
                </a:solidFill>
                <a:hlinkClick r:id="rId6" action="ppaction://hlinkfile"/>
              </a:rPr>
              <a:t>4.2. морковь.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5.  </a:t>
            </a:r>
            <a:r>
              <a:rPr lang="ru-RU" sz="2000" b="1" i="1" dirty="0">
                <a:solidFill>
                  <a:srgbClr val="002060"/>
                </a:solidFill>
                <a:hlinkClick r:id="rId7" action="ppaction://hlinkfile"/>
              </a:rPr>
              <a:t>Шинковка овощей.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6.  </a:t>
            </a:r>
            <a:r>
              <a:rPr lang="ru-RU" sz="2000" b="1" i="1" dirty="0">
                <a:solidFill>
                  <a:srgbClr val="002060"/>
                </a:solidFill>
                <a:hlinkClick r:id="rId8" action="ppaction://hlinkfile"/>
              </a:rPr>
              <a:t>Нарезка помидор кусочками.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7.  </a:t>
            </a:r>
            <a:r>
              <a:rPr lang="ru-RU" sz="2000" b="1" i="1" dirty="0">
                <a:solidFill>
                  <a:srgbClr val="002060"/>
                </a:solidFill>
                <a:hlinkClick r:id="rId9" action="ppaction://hlinkfile"/>
              </a:rPr>
              <a:t>Нарезка перца кольцами.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8.  </a:t>
            </a:r>
            <a:r>
              <a:rPr lang="ru-RU" sz="2000" b="1" i="1" dirty="0">
                <a:solidFill>
                  <a:srgbClr val="002060"/>
                </a:solidFill>
                <a:hlinkClick r:id="rId10" action="ppaction://hlinkfile"/>
              </a:rPr>
              <a:t>Нарезка  огурца дольками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9.  </a:t>
            </a:r>
            <a:r>
              <a:rPr lang="ru-RU" sz="2000" b="1" i="1" dirty="0">
                <a:solidFill>
                  <a:srgbClr val="002060"/>
                </a:solidFill>
                <a:hlinkClick r:id="rId11" action="ppaction://hlinkfile"/>
              </a:rPr>
              <a:t>Нарубка овощей.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5" y="1928813"/>
            <a:ext cx="4643438" cy="255428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Нарезка декоративной соломкой.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3" action="ppaction://hlinkfile"/>
              </a:rPr>
              <a:t>Нарезка в форме спирали.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4" action="ppaction://hlinkfile"/>
              </a:rPr>
              <a:t>Нарезка моркови фигурными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4" action="ppaction://hlinkfile"/>
              </a:rPr>
              <a:t>    кружочками.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Украшения для оформления готовых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блюд: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4. 1.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5" action="ppaction://hlinkfile"/>
              </a:rPr>
              <a:t>из огурца;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4. 2.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6" action="ppaction://hlinkfile"/>
              </a:rPr>
              <a:t>из лука.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286625" y="6357938"/>
            <a:ext cx="642938" cy="500062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озврат 9">
            <a:hlinkClick r:id="rId17" action="ppaction://hlinksldjump" highlightClick="1"/>
          </p:cNvPr>
          <p:cNvSpPr/>
          <p:nvPr/>
        </p:nvSpPr>
        <p:spPr>
          <a:xfrm>
            <a:off x="7929563" y="6357938"/>
            <a:ext cx="571500" cy="500062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50">
                <a:alpha val="68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971792" cy="11239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Impact"/>
              </a:rPr>
              <a:t>ЗНАКОМТЕСЬ</a:t>
            </a:r>
            <a:endParaRPr lang="ru-RU" sz="3600" kern="10" dirty="0">
              <a:ln w="9525" cap="sq">
                <a:solidFill>
                  <a:srgbClr val="CC99FF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Impact"/>
            </a:endParaRP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0" y="285728"/>
            <a:ext cx="7072362" cy="314327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2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Интернет сайты </a:t>
            </a:r>
          </a:p>
          <a:p>
            <a:pPr algn="ctr"/>
            <a:r>
              <a:rPr lang="ru-RU" sz="32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по приготовлению кулинарных </a:t>
            </a:r>
          </a:p>
          <a:p>
            <a:pPr algn="ctr"/>
            <a:r>
              <a:rPr lang="ru-RU" sz="32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блюд</a:t>
            </a:r>
            <a:endParaRPr lang="ru-RU" sz="3200" kern="10" dirty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142844" y="2786058"/>
            <a:ext cx="5643602" cy="307183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   </a:t>
            </a:r>
          </a:p>
          <a:p>
            <a:r>
              <a:rPr lang="ru-RU" sz="2800" dirty="0" smtClean="0"/>
              <a:t>  1</a:t>
            </a:r>
            <a:r>
              <a:rPr lang="ru-RU" sz="2400" dirty="0" smtClean="0"/>
              <a:t>. </a:t>
            </a:r>
            <a:r>
              <a:rPr lang="ru-RU" sz="2400" dirty="0" smtClean="0">
                <a:hlinkClick r:id="rId2"/>
              </a:rPr>
              <a:t>«Рецепты салатов из свежих овощей».</a:t>
            </a:r>
            <a:endParaRPr lang="ru-RU" sz="2400" dirty="0" smtClean="0"/>
          </a:p>
          <a:p>
            <a:r>
              <a:rPr lang="ru-RU" sz="2400" dirty="0" smtClean="0"/>
              <a:t>   2. </a:t>
            </a:r>
            <a:r>
              <a:rPr lang="ru-RU" sz="2400" dirty="0" smtClean="0">
                <a:hlinkClick r:id="rId3"/>
              </a:rPr>
              <a:t>«Салаты из сырых овощей».</a:t>
            </a:r>
            <a:endParaRPr lang="ru-RU" sz="2400" dirty="0" smtClean="0"/>
          </a:p>
          <a:p>
            <a:r>
              <a:rPr lang="ru-RU" sz="2400" dirty="0" smtClean="0"/>
              <a:t>   3. </a:t>
            </a:r>
            <a:r>
              <a:rPr lang="ru-RU" sz="2400" dirty="0" smtClean="0">
                <a:hlinkClick r:id="rId4"/>
              </a:rPr>
              <a:t>«Кулинарные этюды».</a:t>
            </a:r>
            <a:endParaRPr lang="ru-RU" sz="2400" dirty="0" smtClean="0"/>
          </a:p>
          <a:p>
            <a:r>
              <a:rPr lang="ru-RU" sz="2400" dirty="0" smtClean="0"/>
              <a:t>   4. </a:t>
            </a:r>
            <a:r>
              <a:rPr lang="ru-RU" sz="2400" dirty="0" smtClean="0">
                <a:hlinkClick r:id="rId5"/>
              </a:rPr>
              <a:t>«Кулинария на все случаи жизни»</a:t>
            </a:r>
            <a:endParaRPr lang="ru-RU" sz="2400" dirty="0" smtClean="0"/>
          </a:p>
          <a:p>
            <a:r>
              <a:rPr lang="ru-RU" sz="2400" dirty="0" smtClean="0"/>
              <a:t>   5. </a:t>
            </a:r>
            <a:r>
              <a:rPr lang="ru-RU" sz="2400" dirty="0" smtClean="0">
                <a:hlinkClick r:id="rId6"/>
              </a:rPr>
              <a:t>«Карвинг – декоративная резьба по </a:t>
            </a:r>
          </a:p>
          <a:p>
            <a:r>
              <a:rPr lang="ru-RU" sz="2400" dirty="0" smtClean="0">
                <a:hlinkClick r:id="rId6"/>
              </a:rPr>
              <a:t>      овощам и фруктам».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1785926"/>
            <a:ext cx="3071834" cy="45858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Проверь себя</a:t>
            </a:r>
          </a:p>
          <a:p>
            <a:r>
              <a:rPr lang="ru-RU" sz="28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</a:t>
            </a:r>
          </a:p>
          <a:p>
            <a:endParaRPr lang="ru-RU" sz="28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endParaRPr lang="ru-RU" sz="28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endParaRPr lang="ru-RU" sz="28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endParaRPr lang="ru-RU" sz="28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r>
              <a:rPr lang="ru-RU" sz="28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hlinkClick r:id="rId7" action="ppaction://hlinkfile"/>
              </a:rPr>
              <a:t>  </a:t>
            </a:r>
            <a:r>
              <a:rPr lang="ru-RU" sz="32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hlinkClick r:id="rId7" action="ppaction://hlinkfile"/>
              </a:rPr>
              <a:t>ТЕСТ</a:t>
            </a:r>
            <a:endParaRPr lang="ru-RU" sz="32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endParaRPr lang="ru-RU" sz="28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endParaRPr lang="ru-RU" sz="2800" kern="10" dirty="0" smtClean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endParaRPr lang="ru-RU" sz="2800" kern="10" dirty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8" name="Picture 4" descr="Hacke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929455" y="3143248"/>
            <a:ext cx="2214546" cy="2643206"/>
          </a:xfrm>
          <a:prstGeom prst="rect">
            <a:avLst/>
          </a:prstGeom>
          <a:noFill/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7429520" y="6357958"/>
            <a:ext cx="64291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озврат 9">
            <a:hlinkClick r:id="rId9" action="ppaction://hlinksldjump" highlightClick="1"/>
          </p:cNvPr>
          <p:cNvSpPr/>
          <p:nvPr/>
        </p:nvSpPr>
        <p:spPr>
          <a:xfrm>
            <a:off x="7929586" y="6357958"/>
            <a:ext cx="571504" cy="500042"/>
          </a:xfrm>
          <a:prstGeom prst="actionButtonRetur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0" grpId="0" animBg="1"/>
      <p:bldP spid="11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83582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</a:t>
            </a:r>
            <a:endParaRPr lang="ru-RU" sz="6600" b="1" kern="10" dirty="0" smtClean="0">
              <a:ln w="1905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  <a:p>
            <a:endParaRPr lang="ru-RU" sz="6000" b="1" kern="1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  <a:p>
            <a:r>
              <a:rPr lang="ru-RU" sz="60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926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kern="10" dirty="0" smtClean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Тема занятия 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714356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</a:t>
            </a:r>
            <a:endParaRPr lang="ru-RU" sz="6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571480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     </a:t>
            </a:r>
            <a:r>
              <a:rPr lang="ru-RU" sz="6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Первичная обработка  овощей.    Приготовление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салатов из сырых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                           овощей</a:t>
            </a:r>
            <a:endParaRPr lang="ru-RU" sz="6600" dirty="0" smtClean="0"/>
          </a:p>
          <a:p>
            <a:endParaRPr lang="ru-RU" sz="5400" dirty="0">
              <a:ln w="1905">
                <a:solidFill>
                  <a:schemeClr val="accent5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00" y="3811012"/>
            <a:ext cx="357190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spc="50" dirty="0" smtClean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pitchFamily="34" charset="0"/>
              </a:rPr>
              <a:t>.</a:t>
            </a:r>
            <a:endParaRPr lang="ru-RU" sz="2400" b="1" spc="50" dirty="0">
              <a:ln w="11430">
                <a:solidFill>
                  <a:srgbClr val="00B050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9" name="Рисунок 8" descr="img139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214282" y="4929198"/>
            <a:ext cx="1285885" cy="1715823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0" name="Рисунок 9" descr="img139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1714480" y="4929198"/>
            <a:ext cx="1214446" cy="1682398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14282" y="592933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hlinkClick r:id="rId4" action="ppaction://hlinkfile"/>
              </a:rPr>
              <a:t>Дидактические материалы к уроку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6000768"/>
            <a:ext cx="129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hlinkClick r:id="rId5" action="ppaction://hlinkfile"/>
              </a:rPr>
              <a:t>Оценочный лист</a:t>
            </a:r>
          </a:p>
          <a:p>
            <a:r>
              <a:rPr lang="ru-RU" sz="1200" b="1" dirty="0" smtClean="0">
                <a:hlinkClick r:id="rId5" action="ppaction://hlinkfile"/>
              </a:rPr>
              <a:t> урока</a:t>
            </a:r>
            <a:endParaRPr lang="ru-RU" sz="1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2066" y="5929330"/>
            <a:ext cx="364337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5 класс  (2 урока)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643063" y="571500"/>
            <a:ext cx="7000875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первичной обработке овощей и приготовлению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блюд из сырых овощей.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643050"/>
            <a:ext cx="7072362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spc="300" dirty="0">
                <a:ln w="1143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Развивающие</a:t>
            </a:r>
            <a:endParaRPr lang="ru-RU" sz="2000" b="1" u="sng" spc="300" dirty="0">
              <a:ln w="11430" cmpd="sng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 с приемами первичной обработки овощей 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оформлением готовых блюд;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координацию движения рук;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исполнительские умения и творческие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способности.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Обучающие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навыки по определению доброкачественности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овощей;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выработать умение правильной нарезки овощей;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готовить блюда из сырых овощей;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 экономному расходу продуктов.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spc="300" dirty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Воспитательные</a:t>
            </a:r>
            <a:endParaRPr lang="ru-RU" sz="2000" b="1" u="sng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latin typeface="+mj-lt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эстетический вкус и внимательность;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прививать навыки культуры труда и аккуратности;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прививать уважительное отношение к труду.</a:t>
            </a:r>
          </a:p>
        </p:txBody>
      </p:sp>
      <p:pic>
        <p:nvPicPr>
          <p:cNvPr id="7" name="Picture 15" descr="поварен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00166" cy="1834967"/>
          </a:xfrm>
          <a:prstGeom prst="round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358063" y="6357938"/>
            <a:ext cx="642937" cy="500062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8001000" y="6357938"/>
            <a:ext cx="500063" cy="500062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285860"/>
            <a:ext cx="195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ЗАДАЧИ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0"/>
            <a:ext cx="228601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</a:t>
            </a:r>
            <a:r>
              <a:rPr lang="ru-RU" sz="9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Первичная</a:t>
            </a:r>
          </a:p>
          <a:p>
            <a:r>
              <a:rPr lang="ru-RU" sz="9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кулинарная обработка</a:t>
            </a:r>
          </a:p>
          <a:p>
            <a:r>
              <a:rPr lang="ru-RU" sz="96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         овощей</a:t>
            </a:r>
            <a:endParaRPr lang="ru-RU" sz="9600" b="1" dirty="0">
              <a:ln w="1905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628652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endParaRPr lang="ru-RU" dirty="0" smtClean="0">
              <a:latin typeface="Arial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858148" y="6357958"/>
            <a:ext cx="642910" cy="500042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01058" y="6357934"/>
            <a:ext cx="642942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41520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kern="10" dirty="0" smtClean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Тема урока №1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8"/>
          <p:cNvSpPr>
            <a:spLocks noChangeArrowheads="1"/>
          </p:cNvSpPr>
          <p:nvPr/>
        </p:nvSpPr>
        <p:spPr bwMode="auto">
          <a:xfrm>
            <a:off x="285750" y="949325"/>
            <a:ext cx="43576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Tx/>
              <a:buAutoNum type="romanUcPeriod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Tx/>
              <a:buAutoNum type="romanUcPeriod"/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Прямоугольник 40"/>
          <p:cNvSpPr>
            <a:spLocks noChangeArrowheads="1"/>
          </p:cNvSpPr>
          <p:nvPr/>
        </p:nvSpPr>
        <p:spPr bwMode="auto">
          <a:xfrm>
            <a:off x="4786313" y="2143125"/>
            <a:ext cx="40005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 b="1" i="1">
              <a:latin typeface="Calibri" pitchFamily="34" charset="0"/>
            </a:endParaRPr>
          </a:p>
          <a:p>
            <a:endParaRPr lang="ru-RU" b="1" i="1">
              <a:latin typeface="Calibri" pitchFamily="34" charset="0"/>
            </a:endParaRPr>
          </a:p>
          <a:p>
            <a:endParaRPr lang="ru-RU" b="1" i="1">
              <a:latin typeface="Calibri" pitchFamily="34" charset="0"/>
            </a:endParaRPr>
          </a:p>
          <a:p>
            <a:endParaRPr lang="ru-RU" b="1" i="1">
              <a:latin typeface="Calibri" pitchFamily="34" charset="0"/>
            </a:endParaRPr>
          </a:p>
          <a:p>
            <a:endParaRPr lang="ru-RU" b="1" i="1">
              <a:latin typeface="Calibri" pitchFamily="34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42910" y="1071546"/>
            <a:ext cx="7000924" cy="5386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Организационный момент.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1.Сообщение темы и цели урока.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2.Проверка готовности учащихся к уроку.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Повторение пройденного материала.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1. Проверка домашнего задания.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2. «Блиц-опрос» учащихся.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Изучение нового материала.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1. Первичная обработка овощей.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/>
              <a:t>            </a:t>
            </a:r>
            <a:r>
              <a:rPr lang="ru-RU" sz="1600" i="1" dirty="0" smtClean="0">
                <a:hlinkClick r:id="rId5" action="ppaction://hlinksldjump"/>
              </a:rPr>
              <a:t>1. 1. Последовательность первичной </a:t>
            </a:r>
            <a:r>
              <a:rPr lang="ru-RU" sz="1600" dirty="0" smtClean="0">
                <a:hlinkClick r:id="rId5" action="ppaction://hlinksldjump"/>
              </a:rPr>
              <a:t>обработки овощей.</a:t>
            </a:r>
            <a:endParaRPr lang="ru-RU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/>
              <a:t>            </a:t>
            </a:r>
            <a:r>
              <a:rPr lang="ru-RU" sz="1600" i="1" dirty="0" smtClean="0">
                <a:hlinkClick r:id="rId6" action="ppaction://hlinksldjump"/>
              </a:rPr>
              <a:t>1. 2. Способы нарезки овощей. </a:t>
            </a:r>
            <a:endParaRPr lang="ru-RU" sz="1600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/>
              <a:t>            </a:t>
            </a:r>
            <a:r>
              <a:rPr lang="ru-RU" sz="1600" i="1" dirty="0" smtClean="0">
                <a:hlinkClick r:id="rId7" action="ppaction://hlinksldjump"/>
              </a:rPr>
              <a:t>1. 3. Приспособления для первичной обработки ручным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hlinkClick r:id="rId7" action="ppaction://hlinksldjump"/>
              </a:rPr>
              <a:t>                    способом. </a:t>
            </a:r>
            <a:endParaRPr lang="ru-RU" sz="1600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/>
              <a:t>            </a:t>
            </a:r>
            <a:r>
              <a:rPr lang="ru-RU" sz="1600" i="1" dirty="0" smtClean="0">
                <a:hlinkClick r:id="rId8" action="ppaction://hlinksldjump"/>
              </a:rPr>
              <a:t>1. 4. Форма нарезки овощей.</a:t>
            </a:r>
            <a:endParaRPr lang="ru-RU" sz="16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9" action="ppaction://hlinkpres?slideindex=13&amp;slidetitle=Слайд 13"/>
              </a:rPr>
              <a:t>. Ознакомление с видеоматериалами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9" action="ppaction://hlinkpres?slideindex=13&amp;slidetitle=Слайд 13"/>
              </a:rPr>
              <a:t>           «Нарезка овощей».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IV.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Физкультминутка.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.Самостоятельная работа за ПК.</a:t>
            </a:r>
          </a:p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cs typeface="Times New Roman" pitchFamily="18" charset="0"/>
              </a:rPr>
              <a:t>1. Вводный инструктаж.</a:t>
            </a:r>
          </a:p>
          <a:p>
            <a:pPr>
              <a:defRPr/>
            </a:pPr>
            <a:r>
              <a:rPr lang="ru-RU" sz="1600" i="1" dirty="0" smtClean="0">
                <a:cs typeface="Times New Roman" pitchFamily="18" charset="0"/>
              </a:rPr>
              <a:t>       </a:t>
            </a:r>
            <a:r>
              <a:rPr lang="ru-RU" sz="1600" i="1" dirty="0" smtClean="0">
                <a:cs typeface="Times New Roman" pitchFamily="18" charset="0"/>
                <a:hlinkClick r:id="rId11" action="ppaction://hlinksldjump"/>
              </a:rPr>
              <a:t>2. Знакомство с Интернет сайтами.</a:t>
            </a:r>
            <a:endParaRPr lang="ru-RU" sz="1600" i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Закрепление новых знаний (компьютерный</a:t>
            </a:r>
          </a:p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        тест).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286625" y="6357938"/>
            <a:ext cx="642938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501063" y="6357938"/>
            <a:ext cx="642937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7929563" y="6357938"/>
            <a:ext cx="571500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" name="Picture 15" descr="поваренок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786710" y="0"/>
            <a:ext cx="1214414" cy="1330054"/>
          </a:xfrm>
          <a:prstGeom prst="round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929058" y="0"/>
            <a:ext cx="307183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50">
                <a:alpha val="74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643306" y="1428736"/>
            <a:ext cx="5500694" cy="3643338"/>
          </a:xfrm>
          <a:prstGeom prst="rect">
            <a:avLst/>
          </a:prstGeom>
          <a:blipFill dpi="0" rotWithShape="1">
            <a:blip r:embed="rId2">
              <a:alphaModFix amt="86000"/>
              <a:lum bright="2000" contrast="27000"/>
            </a:blip>
            <a:srcRect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mg1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35752" y="964389"/>
            <a:ext cx="1928827" cy="2000264"/>
          </a:xfrm>
          <a:prstGeom prst="ellipse">
            <a:avLst/>
          </a:prstGeom>
        </p:spPr>
      </p:pic>
      <p:pic>
        <p:nvPicPr>
          <p:cNvPr id="5" name="Рисунок 4" descr="img17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2571744"/>
            <a:ext cx="1493672" cy="897751"/>
          </a:xfrm>
          <a:prstGeom prst="ellipse">
            <a:avLst/>
          </a:prstGeom>
        </p:spPr>
      </p:pic>
      <p:pic>
        <p:nvPicPr>
          <p:cNvPr id="7" name="Рисунок 6" descr="img17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214686"/>
            <a:ext cx="285752" cy="1571637"/>
          </a:xfrm>
          <a:prstGeom prst="roundRect">
            <a:avLst/>
          </a:prstGeom>
        </p:spPr>
      </p:pic>
      <p:pic>
        <p:nvPicPr>
          <p:cNvPr id="4" name="Рисунок 3" descr="img17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86" y="3214686"/>
            <a:ext cx="273351" cy="1574682"/>
          </a:xfrm>
          <a:prstGeom prst="round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142976" y="0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Проверка домашнего задания «Сервировка стола к завтраку»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2264" y="500063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Сервировка стола 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919008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1.Как правильно расставить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посуду и приборы на столе? 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2.На каком расстояние от края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стола?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3. Какой длины должна быть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    скатерть?</a:t>
            </a: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358082" y="6357958"/>
            <a:ext cx="642910" cy="500042"/>
          </a:xfrm>
          <a:prstGeom prst="actionButtonBackPrevio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7858148" y="6357958"/>
            <a:ext cx="571504" cy="500042"/>
          </a:xfrm>
          <a:prstGeom prst="actionButtonHo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img17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277282" y="3716065"/>
            <a:ext cx="1153212" cy="1150590"/>
          </a:xfrm>
          <a:prstGeom prst="ellipse">
            <a:avLst/>
          </a:prstGeom>
        </p:spPr>
      </p:pic>
      <p:pic>
        <p:nvPicPr>
          <p:cNvPr id="20" name="Рисунок 19" descr="img21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4612" y="3656906"/>
            <a:ext cx="642942" cy="1171059"/>
          </a:xfrm>
          <a:prstGeom prst="triangle">
            <a:avLst/>
          </a:prstGeom>
        </p:spPr>
      </p:pic>
      <p:pic>
        <p:nvPicPr>
          <p:cNvPr id="22" name="Рисунок 21" descr="img177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 rot="16200000">
            <a:off x="-142190" y="1142299"/>
            <a:ext cx="3929091" cy="3644710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1503E-6 L 0.64948 0.2448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1214E-6 L 0.92135 -0.0210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9.82659E-7 L 0.54114 -0.0279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2601E-6 L 0.29236 -0.1151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46821E-6 L 0.16025 -0.191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185E-6 L 0.55764 -0.1428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0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428875" y="0"/>
            <a:ext cx="6715125" cy="64611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Какие питательные вещества необходимы для организма  человека?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428875" y="1000125"/>
            <a:ext cx="6715125" cy="3698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На какие 2 группы делятся витамины?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357438" y="1857375"/>
            <a:ext cx="6786562" cy="3698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3.Как правильно следует хранить овощи?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357438" y="2857500"/>
            <a:ext cx="6786562" cy="64611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4. По каким показателям определяется доброкачественность овоща?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357438" y="3929063"/>
            <a:ext cx="6786562" cy="64611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Какой должна быть консистенция (степень плотности)  у овощей?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928813" y="5000625"/>
            <a:ext cx="7215187" cy="3698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К какой группе овощей относится : а)огурец; б) морковь; в) лук?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28875" y="642938"/>
            <a:ext cx="6286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Calibri" pitchFamily="34" charset="0"/>
              </a:rPr>
              <a:t>Белки, углеводы, витамины, минеральные соли.</a:t>
            </a:r>
          </a:p>
        </p:txBody>
      </p:sp>
      <p:pic>
        <p:nvPicPr>
          <p:cNvPr id="11" name="Picture 6" descr="вася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85794"/>
            <a:ext cx="4286250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28875" y="1428750"/>
            <a:ext cx="428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Жирорастворимые, водорастворимые.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28875" y="2214563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Овощи следует хранить при температуре +1….+3 С, квашеные и соленые овощи в рассоле.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28875" y="3500438"/>
            <a:ext cx="3929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цвету, запаху, консистенции.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71750" y="4643438"/>
            <a:ext cx="4357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Овощ должен быть твердым и сочным.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1750" y="5429250"/>
            <a:ext cx="4929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тыквенные; б) корнеплоды, в) луковичные.</a:t>
            </a:r>
          </a:p>
        </p:txBody>
      </p:sp>
      <p:pic>
        <p:nvPicPr>
          <p:cNvPr id="18" name="Рисунок 17" descr="356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0"/>
            <a:ext cx="1428760" cy="1738316"/>
          </a:xfrm>
          <a:prstGeom prst="ellipse">
            <a:avLst/>
          </a:prstGeom>
          <a:ln w="28575">
            <a:solidFill>
              <a:srgbClr val="C00000"/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2214563" y="5786438"/>
            <a:ext cx="5908675" cy="369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7. Для приготовления каких блюд используют овощи?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28875" y="6211888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7030A0"/>
                </a:solidFill>
                <a:latin typeface="Calibri" pitchFamily="34" charset="0"/>
              </a:rPr>
              <a:t>Овощи используют для приготовления холодных овощных блюд, супов, соусов и гарниров.</a:t>
            </a:r>
          </a:p>
        </p:txBody>
      </p:sp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857250" y="6357938"/>
            <a:ext cx="642938" cy="500062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Управляющая кнопка: возврат 26">
            <a:hlinkClick r:id="rId6" action="ppaction://hlinksldjump" highlightClick="1"/>
          </p:cNvPr>
          <p:cNvSpPr/>
          <p:nvPr/>
        </p:nvSpPr>
        <p:spPr>
          <a:xfrm>
            <a:off x="1500188" y="6357938"/>
            <a:ext cx="571500" cy="500062"/>
          </a:xfrm>
          <a:prstGeom prst="actionButtonRetur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  <p:bldP spid="23565" grpId="0" animBg="1"/>
      <p:bldP spid="16" grpId="0"/>
      <p:bldP spid="17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00B050">
                <a:alpha val="55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Последовательность первичной обработки овощей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2703304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Сортировка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500306"/>
            <a:ext cx="153952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Мойка</a:t>
            </a:r>
            <a:endParaRPr lang="ru-RU" sz="36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214818"/>
            <a:ext cx="203427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Очистка</a:t>
            </a:r>
            <a:endParaRPr lang="ru-RU" sz="36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5572140"/>
            <a:ext cx="281038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Промывание</a:t>
            </a:r>
            <a:endParaRPr lang="ru-RU" sz="36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3357562"/>
            <a:ext cx="1850508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Нарезка</a:t>
            </a:r>
            <a:endParaRPr lang="ru-RU" sz="36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357290" y="1857364"/>
            <a:ext cx="1857388" cy="642942"/>
          </a:xfrm>
          <a:prstGeom prst="straightConnector1">
            <a:avLst/>
          </a:prstGeom>
          <a:ln w="38100">
            <a:solidFill>
              <a:srgbClr val="008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6929451" y="4429135"/>
            <a:ext cx="1714518" cy="714380"/>
          </a:xfrm>
          <a:prstGeom prst="straightConnector1">
            <a:avLst/>
          </a:prstGeom>
          <a:ln w="38100">
            <a:solidFill>
              <a:srgbClr val="008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3786182" y="3214686"/>
            <a:ext cx="1302890" cy="1000132"/>
          </a:xfrm>
          <a:prstGeom prst="straightConnector1">
            <a:avLst/>
          </a:prstGeom>
          <a:ln w="38100">
            <a:solidFill>
              <a:srgbClr val="008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00628" y="4857760"/>
            <a:ext cx="1000132" cy="785818"/>
          </a:xfrm>
          <a:prstGeom prst="straightConnector1">
            <a:avLst/>
          </a:prstGeom>
          <a:ln w="38100">
            <a:solidFill>
              <a:srgbClr val="008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7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2285992"/>
            <a:ext cx="2071702" cy="1785950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5" name="Рисунок 14" descr="у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286256"/>
            <a:ext cx="3526971" cy="1885950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6" name="Рисунок 15" descr="1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572264" y="1785926"/>
            <a:ext cx="2354317" cy="1343025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286644" y="6357958"/>
            <a:ext cx="642910" cy="500042"/>
          </a:xfrm>
          <a:prstGeom prst="actionButtonBackPrevio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501058" y="6357934"/>
            <a:ext cx="642942" cy="500066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возврат 17">
            <a:hlinkClick r:id="rId5" action="ppaction://hlinksldjump" highlightClick="1"/>
          </p:cNvPr>
          <p:cNvSpPr/>
          <p:nvPr/>
        </p:nvSpPr>
        <p:spPr>
          <a:xfrm>
            <a:off x="7929586" y="6357958"/>
            <a:ext cx="571504" cy="500042"/>
          </a:xfrm>
          <a:prstGeom prst="actionButtonRetur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tx2">
                <a:lumMod val="60000"/>
                <a:lumOff val="40000"/>
                <a:alpha val="69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357158" y="357166"/>
            <a:ext cx="8286808" cy="628654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Способы </a:t>
            </a:r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нарезки </a:t>
            </a:r>
            <a:endParaRPr lang="ru-RU" sz="36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овощей</a:t>
            </a:r>
          </a:p>
          <a:p>
            <a:pPr algn="ctr"/>
            <a:endParaRPr lang="ru-RU" sz="36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14290"/>
            <a:ext cx="8929718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Нарезка овощей, придает блюдам красивый внешний вид и возбуждает аппетит, а при тепловой обработке достигают одновременной готовности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пр.jpg"/>
          <p:cNvPicPr>
            <a:picLocks noChangeAspect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>
          <a:xfrm>
            <a:off x="5715008" y="1785926"/>
            <a:ext cx="3000396" cy="2122729"/>
          </a:xfrm>
          <a:prstGeom prst="round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10" name="Рисунок 9" descr="щз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86446" y="4071942"/>
            <a:ext cx="2857520" cy="2250419"/>
          </a:xfrm>
          <a:prstGeom prst="round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0" y="2357430"/>
            <a:ext cx="592932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Способы нарезки: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механический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(с помощью овощерезательных машин, профессиональных терок);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вручную</a:t>
            </a:r>
            <a:r>
              <a:rPr lang="en-US" sz="3200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(с помощью ножей, специальных выемок). 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 descr="11-1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714348" y="5072074"/>
            <a:ext cx="2357454" cy="1528441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</p:pic>
      <p:pic>
        <p:nvPicPr>
          <p:cNvPr id="12" name="Рисунок 7" descr="File020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5072074"/>
            <a:ext cx="2286016" cy="1571636"/>
          </a:xfrm>
          <a:prstGeom prst="round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6572264" y="6357958"/>
            <a:ext cx="64291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786710" y="6357934"/>
            <a:ext cx="642942" cy="500066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озврат 16">
            <a:hlinkClick r:id="rId6" action="ppaction://hlinksldjump" highlightClick="1"/>
          </p:cNvPr>
          <p:cNvSpPr/>
          <p:nvPr/>
        </p:nvSpPr>
        <p:spPr>
          <a:xfrm>
            <a:off x="7215206" y="6357958"/>
            <a:ext cx="571504" cy="500042"/>
          </a:xfrm>
          <a:prstGeom prst="actionButtonRetur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улинария. Овощи. Приготовление блюд из сырых овощей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Кулинария. Овощи. Приготовление блюд из сырых овощей.</Template>
  <TotalTime>129</TotalTime>
  <Words>704</Words>
  <Application>Microsoft Office PowerPoint</Application>
  <PresentationFormat>Экран (4:3)</PresentationFormat>
  <Paragraphs>168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Кулинария. Овощи. Приготовление блюд из сырых овощей.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Приспособления для первичной обработки овощей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2008-11-17T15:40:36Z</dcterms:created>
  <dcterms:modified xsi:type="dcterms:W3CDTF">2009-01-05T13:47:19Z</dcterms:modified>
</cp:coreProperties>
</file>