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5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1900год</c:v>
                </c:pt>
                <c:pt idx="1">
                  <c:v>1950год</c:v>
                </c:pt>
                <c:pt idx="2">
                  <c:v>1980год</c:v>
                </c:pt>
                <c:pt idx="3">
                  <c:v>1990год</c:v>
                </c:pt>
                <c:pt idx="4">
                  <c:v>2000год</c:v>
                </c:pt>
                <c:pt idx="5">
                  <c:v>2006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1660</c:v>
                </c:pt>
                <c:pt idx="1">
                  <c:v>2530</c:v>
                </c:pt>
                <c:pt idx="2">
                  <c:v>4430</c:v>
                </c:pt>
                <c:pt idx="3">
                  <c:v>5295</c:v>
                </c:pt>
                <c:pt idx="4">
                  <c:v>6131</c:v>
                </c:pt>
                <c:pt idx="5">
                  <c:v>6500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1900год</c:v>
                </c:pt>
                <c:pt idx="1">
                  <c:v>1950год</c:v>
                </c:pt>
                <c:pt idx="2">
                  <c:v>1980год</c:v>
                </c:pt>
                <c:pt idx="3">
                  <c:v>1990год</c:v>
                </c:pt>
                <c:pt idx="4">
                  <c:v>2000год</c:v>
                </c:pt>
                <c:pt idx="5">
                  <c:v>2006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1900год</c:v>
                </c:pt>
                <c:pt idx="1">
                  <c:v>1950год</c:v>
                </c:pt>
                <c:pt idx="2">
                  <c:v>1980год</c:v>
                </c:pt>
                <c:pt idx="3">
                  <c:v>1990год</c:v>
                </c:pt>
                <c:pt idx="4">
                  <c:v>2000год</c:v>
                </c:pt>
                <c:pt idx="5">
                  <c:v>2006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6296832"/>
        <c:axId val="66306816"/>
      </c:barChart>
      <c:catAx>
        <c:axId val="66296832"/>
        <c:scaling>
          <c:orientation val="minMax"/>
        </c:scaling>
        <c:axPos val="b"/>
        <c:tickLblPos val="nextTo"/>
        <c:crossAx val="66306816"/>
        <c:crosses val="autoZero"/>
        <c:auto val="1"/>
        <c:lblAlgn val="ctr"/>
        <c:lblOffset val="100"/>
      </c:catAx>
      <c:valAx>
        <c:axId val="66306816"/>
        <c:scaling>
          <c:orientation val="minMax"/>
        </c:scaling>
        <c:axPos val="l"/>
        <c:majorGridlines/>
        <c:numFmt formatCode="General" sourceLinked="1"/>
        <c:tickLblPos val="nextTo"/>
        <c:crossAx val="66296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 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 1920</c:v>
                </c:pt>
                <c:pt idx="2">
                  <c:v>год 1950</c:v>
                </c:pt>
                <c:pt idx="3">
                  <c:v>год 1960</c:v>
                </c:pt>
                <c:pt idx="4">
                  <c:v>год 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295</c:v>
                </c:pt>
                <c:pt idx="1">
                  <c:v>329</c:v>
                </c:pt>
                <c:pt idx="2">
                  <c:v>392</c:v>
                </c:pt>
                <c:pt idx="3">
                  <c:v>425</c:v>
                </c:pt>
                <c:pt idx="4">
                  <c:v>484</c:v>
                </c:pt>
                <c:pt idx="5">
                  <c:v>498</c:v>
                </c:pt>
                <c:pt idx="6">
                  <c:v>510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 1920</c:v>
                </c:pt>
                <c:pt idx="2">
                  <c:v>год 1950</c:v>
                </c:pt>
                <c:pt idx="3">
                  <c:v>год 1960</c:v>
                </c:pt>
                <c:pt idx="4">
                  <c:v>год 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 1920</c:v>
                </c:pt>
                <c:pt idx="2">
                  <c:v>год 1950</c:v>
                </c:pt>
                <c:pt idx="3">
                  <c:v>год 1960</c:v>
                </c:pt>
                <c:pt idx="4">
                  <c:v>год 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7249280"/>
        <c:axId val="67250816"/>
      </c:barChart>
      <c:catAx>
        <c:axId val="67249280"/>
        <c:scaling>
          <c:orientation val="minMax"/>
        </c:scaling>
        <c:axPos val="b"/>
        <c:tickLblPos val="nextTo"/>
        <c:crossAx val="67250816"/>
        <c:crosses val="autoZero"/>
        <c:auto val="1"/>
        <c:lblAlgn val="ctr"/>
        <c:lblOffset val="100"/>
      </c:catAx>
      <c:valAx>
        <c:axId val="67250816"/>
        <c:scaling>
          <c:orientation val="minMax"/>
        </c:scaling>
        <c:axPos val="l"/>
        <c:majorGridlines/>
        <c:numFmt formatCode="General" sourceLinked="1"/>
        <c:tickLblPos val="nextTo"/>
        <c:crossAx val="67249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год1920             </c:v>
                </c:pt>
                <c:pt idx="2">
                  <c:v>год 1950</c:v>
                </c:pt>
                <c:pt idx="3">
                  <c:v>год1960</c:v>
                </c:pt>
                <c:pt idx="4">
                  <c:v>год1980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950</c:v>
                </c:pt>
                <c:pt idx="1">
                  <c:v>966</c:v>
                </c:pt>
                <c:pt idx="2">
                  <c:v>1392</c:v>
                </c:pt>
                <c:pt idx="3">
                  <c:v>1715</c:v>
                </c:pt>
                <c:pt idx="4">
                  <c:v>2569</c:v>
                </c:pt>
                <c:pt idx="5">
                  <c:v>3113</c:v>
                </c:pt>
                <c:pt idx="6">
                  <c:v>3630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год1920             </c:v>
                </c:pt>
                <c:pt idx="2">
                  <c:v>год 1950</c:v>
                </c:pt>
                <c:pt idx="3">
                  <c:v>год1960</c:v>
                </c:pt>
                <c:pt idx="4">
                  <c:v>год1980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год 1900</c:v>
                </c:pt>
                <c:pt idx="1">
                  <c:v>год1920             </c:v>
                </c:pt>
                <c:pt idx="2">
                  <c:v>год 1950</c:v>
                </c:pt>
                <c:pt idx="3">
                  <c:v>год1960</c:v>
                </c:pt>
                <c:pt idx="4">
                  <c:v>год1980</c:v>
                </c:pt>
                <c:pt idx="5">
                  <c:v>год1990</c:v>
                </c:pt>
                <c:pt idx="6">
                  <c:v>год2000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2164352"/>
        <c:axId val="62063744"/>
      </c:barChart>
      <c:catAx>
        <c:axId val="62164352"/>
        <c:scaling>
          <c:orientation val="minMax"/>
        </c:scaling>
        <c:axPos val="b"/>
        <c:tickLblPos val="nextTo"/>
        <c:crossAx val="62063744"/>
        <c:crosses val="autoZero"/>
        <c:auto val="1"/>
        <c:lblAlgn val="ctr"/>
        <c:lblOffset val="100"/>
      </c:catAx>
      <c:valAx>
        <c:axId val="62063744"/>
        <c:scaling>
          <c:orientation val="minMax"/>
        </c:scaling>
        <c:axPos val="l"/>
        <c:majorGridlines/>
        <c:numFmt formatCode="General" sourceLinked="1"/>
        <c:tickLblPos val="nextTo"/>
        <c:crossAx val="62164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A614D-617B-42A6-A072-BBFF44898912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8DEF-7A39-4083-8301-23C6DA1EB36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8DEF-7A39-4083-8301-23C6DA1EB36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8DEF-7A39-4083-8301-23C6DA1EB36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8DEF-7A39-4083-8301-23C6DA1EB36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E86564-C708-4720-967F-AB007A3061BE}" type="datetimeFigureOut">
              <a:rPr lang="ru-RU" smtClean="0"/>
              <a:pPr/>
              <a:t>17.12.2008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C66637-D78B-49C9-8980-EE18219847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ArchUp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География населения мира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/>
              <a:t>Численность и воспроизводство населения мира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4714884"/>
            <a:ext cx="5772152" cy="5000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Интересно знать</a:t>
            </a:r>
            <a:r>
              <a:rPr lang="ru-RU" sz="2400" b="0" dirty="0" smtClean="0"/>
              <a:t>.</a:t>
            </a:r>
            <a:endParaRPr lang="ru-RU" sz="2400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85918" y="5143512"/>
            <a:ext cx="5492770" cy="171448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Ежегодно в мире рождается около 140млн.человек.Каждую секунду -175чел.,каждый час -10400, каждые сутки-250тыс.новых землян. Каждую неделю на Земле появляется новый Харьков , каждый месяц население такой страны, как Австрия или Тунис</a:t>
            </a:r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9"/>
            <a:ext cx="4643470" cy="423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Средняя</a:t>
            </a:r>
            <a:r>
              <a:rPr lang="ru-RU" dirty="0" smtClean="0"/>
              <a:t>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продолжительность</a:t>
            </a:r>
            <a:r>
              <a:rPr lang="ru-RU" dirty="0" smtClean="0"/>
              <a:t>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жизни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Как вы считаете ,какая страна занимает 1 место по продолжительности жизни?</a:t>
            </a:r>
          </a:p>
          <a:p>
            <a:pPr marL="1200150" lvl="1" indent="-742950">
              <a:buFont typeface="+mj-lt"/>
              <a:buAutoNum type="arabicPeriod"/>
            </a:pPr>
            <a:r>
              <a:rPr lang="ru-RU" sz="4000" dirty="0" smtClean="0"/>
              <a:t>Япония-80 лет</a:t>
            </a:r>
          </a:p>
          <a:p>
            <a:pPr marL="1200150" lvl="1" indent="-742950">
              <a:buFont typeface="+mj-lt"/>
              <a:buAutoNum type="arabicPeriod"/>
            </a:pPr>
            <a:r>
              <a:rPr lang="ru-RU" sz="4000" dirty="0" smtClean="0"/>
              <a:t>Швеция-79 лет</a:t>
            </a:r>
          </a:p>
          <a:p>
            <a:pPr marL="1200150" lvl="1" indent="-742950">
              <a:buNone/>
            </a:pPr>
            <a:r>
              <a:rPr lang="ru-RU" sz="4000" dirty="0" smtClean="0"/>
              <a:t>Минимальная -в Гвинее-Бисау-38лет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качество населения оказывает влияние средняя продолжительность жизни зависящая от комплекса факторов: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714348" y="3571876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608249" y="382111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143372" y="3643314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036479" y="3607595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282" y="428625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экономических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450057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социальных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428625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культурных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7950" y="435769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экологических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Демографическая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политика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12858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92D050"/>
                </a:solidFill>
              </a:rPr>
              <a:t>Демографическая политика в странах первого типа воспроизводства направлена на увеличение темпов рождаемости. </a:t>
            </a:r>
            <a:endParaRPr lang="ru-RU" sz="1800" dirty="0">
              <a:solidFill>
                <a:srgbClr val="92D05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1214422"/>
            <a:ext cx="4041775" cy="12858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92D050"/>
                </a:solidFill>
              </a:rPr>
              <a:t>Демографическая политика в странах второго типа воспроизводства направлена на сокращение рождаемости.</a:t>
            </a:r>
            <a:endParaRPr lang="ru-RU" sz="1800" dirty="0">
              <a:solidFill>
                <a:srgbClr val="92D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8596" y="2500305"/>
            <a:ext cx="4143404" cy="414340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Примерами стран могут служить </a:t>
            </a:r>
            <a:r>
              <a:rPr lang="ru-RU" sz="2000" b="1" u="sng" dirty="0" smtClean="0"/>
              <a:t>Франция </a:t>
            </a:r>
            <a:r>
              <a:rPr lang="ru-RU" sz="2000" b="1" dirty="0" smtClean="0"/>
              <a:t>или </a:t>
            </a:r>
            <a:r>
              <a:rPr lang="ru-RU" sz="2000" b="1" u="sng" dirty="0" smtClean="0"/>
              <a:t>Япония,</a:t>
            </a:r>
            <a:r>
              <a:rPr lang="ru-RU" sz="2000" b="1" dirty="0" smtClean="0"/>
              <a:t> которые разработали стимулирующие экономические меры</a:t>
            </a:r>
          </a:p>
          <a:p>
            <a:pPr>
              <a:buNone/>
            </a:pPr>
            <a:r>
              <a:rPr lang="ru-RU" sz="2000" b="1" dirty="0" smtClean="0"/>
              <a:t>А) единовременные ссуды молодоженам</a:t>
            </a:r>
          </a:p>
          <a:p>
            <a:pPr>
              <a:buNone/>
            </a:pPr>
            <a:r>
              <a:rPr lang="ru-RU" sz="2000" b="1" dirty="0" smtClean="0"/>
              <a:t>Б)пособия при рождении каждого ребенка</a:t>
            </a:r>
          </a:p>
          <a:p>
            <a:pPr>
              <a:buNone/>
            </a:pPr>
            <a:r>
              <a:rPr lang="ru-RU" sz="2000" b="1" dirty="0" smtClean="0"/>
              <a:t>В) ежемесячные пособия для детей</a:t>
            </a:r>
          </a:p>
          <a:p>
            <a:pPr>
              <a:buNone/>
            </a:pPr>
            <a:r>
              <a:rPr lang="ru-RU" sz="2000" b="1" dirty="0" smtClean="0"/>
              <a:t>Г)оплачиваемые отпуска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143404" cy="3929089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 smtClean="0"/>
              <a:t>Пример </a:t>
            </a:r>
            <a:r>
              <a:rPr lang="ru-RU" sz="2200" b="1" u="sng" dirty="0" smtClean="0"/>
              <a:t>1.В Индии:</a:t>
            </a:r>
          </a:p>
          <a:p>
            <a:pPr>
              <a:buNone/>
            </a:pPr>
            <a:r>
              <a:rPr lang="ru-RU" sz="2200" b="1" dirty="0" smtClean="0"/>
              <a:t>А) принята национальная программа планирования семьи</a:t>
            </a:r>
          </a:p>
          <a:p>
            <a:pPr>
              <a:buNone/>
            </a:pPr>
            <a:r>
              <a:rPr lang="ru-RU" sz="2200" b="1" dirty="0" smtClean="0"/>
              <a:t>Б) производится массовая добровольная стерилизация населения</a:t>
            </a:r>
          </a:p>
          <a:p>
            <a:pPr>
              <a:buNone/>
            </a:pPr>
            <a:r>
              <a:rPr lang="ru-RU" sz="2200" b="1" dirty="0" smtClean="0"/>
              <a:t>Пример </a:t>
            </a:r>
            <a:r>
              <a:rPr lang="ru-RU" sz="2200" b="1" u="sng" dirty="0" smtClean="0"/>
              <a:t>2.В Китае</a:t>
            </a:r>
          </a:p>
          <a:p>
            <a:pPr>
              <a:buNone/>
            </a:pPr>
            <a:r>
              <a:rPr lang="ru-RU" sz="2200" b="1" dirty="0" smtClean="0"/>
              <a:t>А)установлен поздний возраст для вступления в брак: мужчины-22года, женщины-20 лет</a:t>
            </a:r>
          </a:p>
          <a:p>
            <a:pPr>
              <a:buNone/>
            </a:pPr>
            <a:r>
              <a:rPr lang="ru-RU" sz="2200" b="1" dirty="0" smtClean="0"/>
              <a:t>Б)создан комитет по планированию деторождения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</a:rPr>
              <a:t>Теория демографического перехода объясняет последовательность смены демографических процессов</a:t>
            </a:r>
            <a:endParaRPr lang="ru-RU" sz="2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857224" y="1500174"/>
            <a:ext cx="500066" cy="64294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5720" y="2071678"/>
            <a:ext cx="20002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Первый этап</a:t>
            </a:r>
          </a:p>
          <a:p>
            <a:r>
              <a:rPr lang="ru-RU" sz="2000" dirty="0" smtClean="0"/>
              <a:t>1.Высокие показатели рождаемости</a:t>
            </a:r>
          </a:p>
          <a:p>
            <a:r>
              <a:rPr lang="ru-RU" sz="2000" dirty="0" smtClean="0"/>
              <a:t>2.Высокие показатели смертности</a:t>
            </a:r>
          </a:p>
          <a:p>
            <a:r>
              <a:rPr lang="ru-RU" sz="2000" dirty="0" smtClean="0"/>
              <a:t>3.низкий </a:t>
            </a:r>
            <a:r>
              <a:rPr lang="ru-RU" sz="2000" dirty="0" err="1" smtClean="0"/>
              <a:t>Епр</a:t>
            </a:r>
            <a:r>
              <a:rPr lang="ru-RU" sz="2000" dirty="0" smtClean="0"/>
              <a:t>.</a:t>
            </a: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0" name="Выноска со стрелкой вниз 19"/>
          <p:cNvSpPr/>
          <p:nvPr/>
        </p:nvSpPr>
        <p:spPr>
          <a:xfrm>
            <a:off x="2928926" y="1428736"/>
            <a:ext cx="500066" cy="62864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71736" y="2071678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Второй этап</a:t>
            </a:r>
          </a:p>
          <a:p>
            <a:r>
              <a:rPr lang="ru-RU" sz="2000" dirty="0" smtClean="0"/>
              <a:t>1сокращение показателей смертности</a:t>
            </a:r>
          </a:p>
          <a:p>
            <a:r>
              <a:rPr lang="ru-RU" sz="2000" dirty="0" smtClean="0"/>
              <a:t>2.Высокие показатели рождаемости</a:t>
            </a:r>
          </a:p>
          <a:p>
            <a:r>
              <a:rPr lang="ru-RU" sz="2000" dirty="0" smtClean="0"/>
              <a:t>3.Высокий </a:t>
            </a:r>
            <a:r>
              <a:rPr lang="ru-RU" sz="2000" dirty="0" err="1" smtClean="0"/>
              <a:t>Епр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4929190" y="1428736"/>
            <a:ext cx="500066" cy="64294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714876" y="2071678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Третий этап</a:t>
            </a:r>
          </a:p>
          <a:p>
            <a:r>
              <a:rPr lang="ru-RU" sz="2000" dirty="0" smtClean="0"/>
              <a:t>1.Низкие показатели смертности</a:t>
            </a:r>
          </a:p>
          <a:p>
            <a:r>
              <a:rPr lang="ru-RU" sz="2000" dirty="0" smtClean="0"/>
              <a:t>2.Невысокие показатели рождаемости</a:t>
            </a:r>
          </a:p>
          <a:p>
            <a:r>
              <a:rPr lang="ru-RU" sz="2000" dirty="0" smtClean="0"/>
              <a:t>3.Умеренный </a:t>
            </a:r>
            <a:r>
              <a:rPr lang="ru-RU" sz="2000" dirty="0" err="1" smtClean="0"/>
              <a:t>Епр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5" name="Выноска со стрелкой вниз 24"/>
          <p:cNvSpPr/>
          <p:nvPr/>
        </p:nvSpPr>
        <p:spPr>
          <a:xfrm>
            <a:off x="7500958" y="1428736"/>
            <a:ext cx="500066" cy="64294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929454" y="2143116"/>
            <a:ext cx="2214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</a:rPr>
              <a:t>Четвертый этап</a:t>
            </a:r>
          </a:p>
          <a:p>
            <a:r>
              <a:rPr lang="ru-RU" sz="2000" dirty="0" smtClean="0"/>
              <a:t>1.Показатели рождаемости и показатели смертности совпадают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5143512"/>
            <a:ext cx="178595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 не встречается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500298" y="5143512"/>
            <a:ext cx="207170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Демографический взрыв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000628" y="5072074"/>
            <a:ext cx="171451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Умеренное воспроизводство и рост  </a:t>
            </a:r>
            <a:r>
              <a:rPr lang="ru-RU" dirty="0" err="1" smtClean="0"/>
              <a:t>числ-ти</a:t>
            </a:r>
            <a:r>
              <a:rPr lang="ru-RU" dirty="0" smtClean="0"/>
              <a:t>  населения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358082" y="4929198"/>
            <a:ext cx="157163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Переход к стабилизации численности населения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 учащихся характеризировать динамику численности населения земного шара, раскрыть сущность демографической политики и демографического перехода</a:t>
            </a:r>
          </a:p>
          <a:p>
            <a:r>
              <a:rPr lang="ru-RU" dirty="0" smtClean="0"/>
              <a:t>Совершенствовать навыки работы со статистическими материалами.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План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Численность населения</a:t>
            </a:r>
          </a:p>
          <a:p>
            <a:r>
              <a:rPr lang="ru-RU" dirty="0" smtClean="0"/>
              <a:t>Изменения численности населения</a:t>
            </a:r>
          </a:p>
          <a:p>
            <a:r>
              <a:rPr lang="ru-RU" dirty="0" smtClean="0"/>
              <a:t>Причины быстрого роста населения в 18-20вв.</a:t>
            </a:r>
          </a:p>
          <a:p>
            <a:r>
              <a:rPr lang="ru-RU" dirty="0" smtClean="0"/>
              <a:t>Воспроизводство населения</a:t>
            </a:r>
          </a:p>
          <a:p>
            <a:r>
              <a:rPr lang="ru-RU" dirty="0" smtClean="0"/>
              <a:t>Демографическая политика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же нас на планете сегодня?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какие страны приходится мировой прирост населения?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90% всего мирового прироста населения приходится на развивающиеся страны и их доля в мировом населении продолжает возрастать. По численности населения выделяют крупнейшие страны мира.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Китай-1248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Индия-968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США-268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Индонезия-210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Бразилия-165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Россия-146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Понятия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785918" y="1214422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42910" y="171448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Этнология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286116" y="1785926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714612" y="2357430"/>
            <a:ext cx="157163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Демография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00628" y="150017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214942" y="2285992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Воспроизводство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786446" y="1214422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929454" y="1357298"/>
            <a:ext cx="20002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Демограф.</a:t>
            </a:r>
          </a:p>
          <a:p>
            <a:pPr algn="ctr"/>
            <a:r>
              <a:rPr lang="ru-RU" dirty="0" smtClean="0"/>
              <a:t>политика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Inverted">
              <a:avLst/>
            </a:prstTxWarp>
            <a:normAutofit fontScale="90000"/>
          </a:bodyPr>
          <a:lstStyle/>
          <a:p>
            <a:r>
              <a:rPr lang="ru-RU" dirty="0" smtClean="0"/>
              <a:t>Воспроизводство населения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857356" y="1285860"/>
            <a:ext cx="14287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5857884" y="1142984"/>
            <a:ext cx="142876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2428868"/>
            <a:ext cx="2928958" cy="38779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accent4"/>
                  </a:solidFill>
                </a:ln>
              </a:rPr>
              <a:t>1 тип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 Низкая смертность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 Невысокий показатель  естественного прироста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 Невысокий показатель рождаемости</a:t>
            </a:r>
          </a:p>
          <a:p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(Европа, Северная Америка)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57818" y="2428868"/>
            <a:ext cx="285752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accent4"/>
                  </a:solidFill>
                </a:ln>
              </a:rPr>
              <a:t>2 тип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 Высокий показатель рождаемости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 Низкий показатель смертности.</a:t>
            </a:r>
          </a:p>
          <a:p>
            <a:r>
              <a:rPr lang="ru-RU" sz="2000" dirty="0" smtClean="0">
                <a:ln>
                  <a:solidFill>
                    <a:schemeClr val="tx1"/>
                  </a:solidFill>
                </a:ln>
              </a:rPr>
              <a:t>( Китай, Индия)</a:t>
            </a:r>
            <a:endParaRPr lang="ru-RU" sz="20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Естественный прирост населения</a:t>
            </a:r>
            <a:endParaRPr lang="ru-RU" dirty="0">
              <a:solidFill>
                <a:srgbClr val="00B05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50017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Рассчитывается по формуле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 </a:t>
            </a:r>
            <a:r>
              <a:rPr lang="ru-RU" sz="1200" dirty="0" smtClean="0"/>
              <a:t> </a:t>
            </a:r>
            <a:r>
              <a:rPr lang="ru-RU" dirty="0" smtClean="0"/>
              <a:t>=Р (рождаемость)-С (смертность).</a:t>
            </a:r>
          </a:p>
          <a:p>
            <a:pPr>
              <a:buNone/>
            </a:pPr>
            <a:r>
              <a:rPr lang="ru-RU" dirty="0" smtClean="0"/>
              <a:t>Рассчитывается на 1000человек</a:t>
            </a:r>
          </a:p>
          <a:p>
            <a:pPr>
              <a:buNone/>
            </a:pPr>
            <a:r>
              <a:rPr lang="ru-RU" dirty="0" smtClean="0"/>
              <a:t>Р   С  Е - положительный</a:t>
            </a:r>
          </a:p>
          <a:p>
            <a:pPr>
              <a:buNone/>
            </a:pPr>
            <a:r>
              <a:rPr lang="ru-RU" dirty="0" smtClean="0"/>
              <a:t>Р    С  Е  - отрицательный</a:t>
            </a:r>
          </a:p>
          <a:p>
            <a:pPr>
              <a:buNone/>
            </a:pPr>
            <a:r>
              <a:rPr lang="ru-RU" dirty="0" smtClean="0"/>
              <a:t>Р =С   Е  - нулевой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785786" y="3500438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785786" y="3929066"/>
            <a:ext cx="28575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Зарубежная Европа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Зарубежная Азия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721</TotalTime>
  <Words>431</Words>
  <Application>Microsoft Office PowerPoint</Application>
  <PresentationFormat>Экран (4:3)</PresentationFormat>
  <Paragraphs>102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География населения мира</vt:lpstr>
      <vt:lpstr>Цели урока</vt:lpstr>
      <vt:lpstr>План </vt:lpstr>
      <vt:lpstr>Сколько же нас на планете сегодня?</vt:lpstr>
      <vt:lpstr>На какие страны приходится мировой прирост населения?</vt:lpstr>
      <vt:lpstr>Понятия</vt:lpstr>
      <vt:lpstr>Воспроизводство населения</vt:lpstr>
      <vt:lpstr>Естественный прирост населения</vt:lpstr>
      <vt:lpstr>Регионы</vt:lpstr>
      <vt:lpstr>Интересно знать.</vt:lpstr>
      <vt:lpstr>Средняя продолжительность жизни</vt:lpstr>
      <vt:lpstr>Факторы</vt:lpstr>
      <vt:lpstr>Демографическая политика</vt:lpstr>
      <vt:lpstr>Теория демографического перехода объясняет последовательность смены демографических процессов</vt:lpstr>
    </vt:vector>
  </TitlesOfParts>
  <Company>МОУ СОШ150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населения мира</dc:title>
  <dc:creator>User</dc:creator>
  <cp:lastModifiedBy>User</cp:lastModifiedBy>
  <cp:revision>99</cp:revision>
  <dcterms:created xsi:type="dcterms:W3CDTF">2008-11-23T07:31:00Z</dcterms:created>
  <dcterms:modified xsi:type="dcterms:W3CDTF">2008-12-17T12:25:48Z</dcterms:modified>
</cp:coreProperties>
</file>