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FF"/>
    <a:srgbClr val="9600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2500" autoAdjust="0"/>
  </p:normalViewPr>
  <p:slideViewPr>
    <p:cSldViewPr>
      <p:cViewPr varScale="1">
        <p:scale>
          <a:sx n="48" d="100"/>
          <a:sy n="48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DC938-3179-4AA6-8251-8FEEED35188D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3093-4F19-4890-AAC6-954B7E276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681-E280-4388-9DD7-AF2B14A37673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6A8-1FB0-4C2E-80F8-46C168660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681-E280-4388-9DD7-AF2B14A37673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6A8-1FB0-4C2E-80F8-46C168660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681-E280-4388-9DD7-AF2B14A37673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6A8-1FB0-4C2E-80F8-46C168660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681-E280-4388-9DD7-AF2B14A37673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6A8-1FB0-4C2E-80F8-46C168660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681-E280-4388-9DD7-AF2B14A37673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6A8-1FB0-4C2E-80F8-46C168660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681-E280-4388-9DD7-AF2B14A37673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6A8-1FB0-4C2E-80F8-46C168660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681-E280-4388-9DD7-AF2B14A37673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6A8-1FB0-4C2E-80F8-46C168660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681-E280-4388-9DD7-AF2B14A37673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6A8-1FB0-4C2E-80F8-46C168660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681-E280-4388-9DD7-AF2B14A37673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6A8-1FB0-4C2E-80F8-46C168660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681-E280-4388-9DD7-AF2B14A37673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6A8-1FB0-4C2E-80F8-46C168660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681-E280-4388-9DD7-AF2B14A37673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6A8-1FB0-4C2E-80F8-46C168660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AB681-E280-4388-9DD7-AF2B14A37673}" type="datetimeFigureOut">
              <a:rPr lang="ru-RU" smtClean="0"/>
              <a:pPr/>
              <a:t>25.12.2008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C36A8-1FB0-4C2E-80F8-46C168660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60;&#1077;&#1089;&#1090;&#1080;&#1074;&#1072;&#1083;&#1100;\&#1055;&#1088;&#1080;&#1083;&#1086;&#1078;&#1077;&#1085;&#1080;&#1077;%205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s для вавилона\Новая папка\sxtps4z9v2x9tke5ej7pl63btbfut0xs.jpg"/>
          <p:cNvPicPr>
            <a:picLocks noChangeAspect="1" noChangeArrowheads="1"/>
          </p:cNvPicPr>
          <p:nvPr/>
        </p:nvPicPr>
        <p:blipFill>
          <a:blip r:embed="rId2">
            <a:lum bright="9000" contrast="-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435769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022" y="714356"/>
            <a:ext cx="8720978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 you are best to others,</a:t>
            </a:r>
          </a:p>
          <a:p>
            <a:pPr algn="ctr"/>
            <a:r>
              <a:rPr lang="en-US" sz="88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r>
              <a:rPr lang="en-US" sz="88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 are best to yourself.</a:t>
            </a:r>
            <a:endParaRPr lang="ru-RU" sz="88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язык\флаги\ispania.gif"/>
          <p:cNvPicPr>
            <a:picLocks noChangeAspect="1" noChangeArrowheads="1"/>
          </p:cNvPicPr>
          <p:nvPr/>
        </p:nvPicPr>
        <p:blipFill>
          <a:blip r:embed="rId2">
            <a:lum bright="21000" contrast="-21000"/>
          </a:blip>
          <a:srcRect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pic>
        <p:nvPicPr>
          <p:cNvPr id="1027" name="Picture 3" descr="E:\язык\флаги\france_flag.gif"/>
          <p:cNvPicPr>
            <a:picLocks noChangeAspect="1" noChangeArrowheads="1"/>
          </p:cNvPicPr>
          <p:nvPr/>
        </p:nvPicPr>
        <p:blipFill>
          <a:blip r:embed="rId3">
            <a:lum bright="26000" contrast="-11000"/>
          </a:blip>
          <a:srcRect/>
          <a:stretch>
            <a:fillRect/>
          </a:stretch>
        </p:blipFill>
        <p:spPr bwMode="auto">
          <a:xfrm>
            <a:off x="0" y="3643314"/>
            <a:ext cx="9144000" cy="32146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1934" y="285728"/>
            <a:ext cx="50720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Script MT Bold" pitchFamily="66" charset="0"/>
              </a:rPr>
              <a:t>In </a:t>
            </a:r>
            <a:r>
              <a:rPr lang="en-US" sz="4000" b="1" dirty="0" smtClean="0">
                <a:solidFill>
                  <a:srgbClr val="FFFF00"/>
                </a:solidFill>
                <a:latin typeface="Script MT Bold" pitchFamily="66" charset="0"/>
              </a:rPr>
              <a:t>Spanish</a:t>
            </a:r>
            <a:r>
              <a:rPr lang="en-US" sz="4000" b="1" dirty="0" smtClean="0">
                <a:latin typeface="Script MT Bold" pitchFamily="66" charset="0"/>
              </a:rPr>
              <a:t> language it means ability to recognize indistinct from all own idea or opinion. 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4214818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In </a:t>
            </a:r>
            <a:r>
              <a:rPr lang="en-US" sz="3600" b="1" dirty="0" smtClean="0">
                <a:solidFill>
                  <a:srgbClr val="FFFF00"/>
                </a:solidFill>
                <a:latin typeface="Century Gothic" pitchFamily="34" charset="0"/>
              </a:rPr>
              <a:t>French</a:t>
            </a:r>
            <a:r>
              <a:rPr lang="en-US" sz="3600" b="1" dirty="0" smtClean="0">
                <a:latin typeface="Century Gothic" pitchFamily="34" charset="0"/>
              </a:rPr>
              <a:t> the relation at which it is supposed that others can think or work differently, rather than you. </a:t>
            </a:r>
            <a:endParaRPr lang="ru-RU" sz="3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язык\флаги\en18.jpg"/>
          <p:cNvPicPr>
            <a:picLocks noChangeAspect="1" noChangeArrowheads="1"/>
          </p:cNvPicPr>
          <p:nvPr/>
        </p:nvPicPr>
        <p:blipFill>
          <a:blip r:embed="rId2">
            <a:lum bright="26000" contrast="-13000"/>
          </a:blip>
          <a:srcRect/>
          <a:stretch>
            <a:fillRect/>
          </a:stretch>
        </p:blipFill>
        <p:spPr bwMode="auto">
          <a:xfrm>
            <a:off x="-142908" y="0"/>
            <a:ext cx="9286908" cy="3857628"/>
          </a:xfrm>
          <a:prstGeom prst="rect">
            <a:avLst/>
          </a:prstGeom>
          <a:noFill/>
        </p:spPr>
      </p:pic>
      <p:pic>
        <p:nvPicPr>
          <p:cNvPr id="2051" name="Picture 3" descr="F:\pics для вавилона\picture.jpg"/>
          <p:cNvPicPr>
            <a:picLocks noChangeAspect="1" noChangeArrowheads="1"/>
          </p:cNvPicPr>
          <p:nvPr/>
        </p:nvPicPr>
        <p:blipFill>
          <a:blip r:embed="rId3">
            <a:lum bright="1000" contrast="-20000"/>
          </a:blip>
          <a:srcRect/>
          <a:stretch>
            <a:fillRect/>
          </a:stretch>
        </p:blipFill>
        <p:spPr bwMode="auto">
          <a:xfrm>
            <a:off x="0" y="3643314"/>
            <a:ext cx="9144000" cy="32146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28604"/>
            <a:ext cx="4282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man Old Style" pitchFamily="18" charset="0"/>
              </a:rPr>
              <a:t>In </a:t>
            </a:r>
            <a:r>
              <a:rPr lang="en-US" sz="3600" b="1" dirty="0" smtClean="0">
                <a:solidFill>
                  <a:srgbClr val="FF0000"/>
                </a:solidFill>
                <a:latin typeface="Bookman Old Style" pitchFamily="18" charset="0"/>
              </a:rPr>
              <a:t>English</a:t>
            </a:r>
            <a:r>
              <a:rPr lang="en-US" sz="3600" b="1" dirty="0" smtClean="0">
                <a:latin typeface="Bookman Old Style" pitchFamily="18" charset="0"/>
              </a:rPr>
              <a:t> it means readiness to be tolerant, indulgent. </a:t>
            </a:r>
            <a:endParaRPr lang="ru-RU" sz="3600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3786190"/>
            <a:ext cx="5643602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4800" b="1" dirty="0" smtClean="0">
                <a:latin typeface="Matura MT Script Capitals" pitchFamily="66" charset="0"/>
              </a:rPr>
              <a:t>In </a:t>
            </a:r>
            <a:r>
              <a:rPr lang="en-US" sz="4800" b="1" dirty="0" smtClean="0">
                <a:solidFill>
                  <a:srgbClr val="FFFF00"/>
                </a:solidFill>
                <a:latin typeface="Matura MT Script Capitals" pitchFamily="66" charset="0"/>
              </a:rPr>
              <a:t>Chinese</a:t>
            </a:r>
            <a:r>
              <a:rPr lang="en-US" sz="4800" b="1" dirty="0" smtClean="0">
                <a:latin typeface="Matura MT Script Capitals" pitchFamily="66" charset="0"/>
              </a:rPr>
              <a:t> – to allow, to accept. </a:t>
            </a: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ics для вавилона\судан.gif"/>
          <p:cNvPicPr>
            <a:picLocks noChangeAspect="1" noChangeArrowheads="1"/>
          </p:cNvPicPr>
          <p:nvPr/>
        </p:nvPicPr>
        <p:blipFill>
          <a:blip r:embed="rId2">
            <a:lum bright="39000" contrast="-27000"/>
          </a:blip>
          <a:srcRect/>
          <a:stretch>
            <a:fillRect/>
          </a:stretch>
        </p:blipFill>
        <p:spPr bwMode="auto">
          <a:xfrm>
            <a:off x="0" y="0"/>
            <a:ext cx="9144000" cy="3143248"/>
          </a:xfrm>
          <a:prstGeom prst="rect">
            <a:avLst/>
          </a:prstGeom>
          <a:noFill/>
        </p:spPr>
      </p:pic>
      <p:pic>
        <p:nvPicPr>
          <p:cNvPr id="3074" name="Picture 2" descr="E:\язык\флаги\123.png"/>
          <p:cNvPicPr>
            <a:picLocks noChangeAspect="1" noChangeArrowheads="1"/>
          </p:cNvPicPr>
          <p:nvPr/>
        </p:nvPicPr>
        <p:blipFill>
          <a:blip r:embed="rId3">
            <a:lum bright="20000" contrast="-12000"/>
          </a:blip>
          <a:srcRect/>
          <a:stretch>
            <a:fillRect/>
          </a:stretch>
        </p:blipFill>
        <p:spPr bwMode="auto">
          <a:xfrm>
            <a:off x="0" y="3143248"/>
            <a:ext cx="9144000" cy="3714752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86248" y="0"/>
            <a:ext cx="48577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Lucida Handwriting" pitchFamily="66" charset="0"/>
                <a:ea typeface="Times New Roman" pitchFamily="18" charset="0"/>
                <a:cs typeface="Browallia New" pitchFamily="34" charset="-34"/>
              </a:rPr>
              <a:t>In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Lucida Handwriting" pitchFamily="66" charset="0"/>
                <a:ea typeface="Times New Roman" pitchFamily="18" charset="0"/>
                <a:cs typeface="Browallia New" pitchFamily="34" charset="-34"/>
              </a:rPr>
              <a:t>Arabian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Lucida Handwriting" pitchFamily="66" charset="0"/>
                <a:ea typeface="Times New Roman" pitchFamily="18" charset="0"/>
                <a:cs typeface="Browallia New" pitchFamily="34" charset="-34"/>
              </a:rPr>
              <a:t> – pardon, condescension, softness, mercy, compassion, patience.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Lucida Handwriting" pitchFamily="66" charset="0"/>
              <a:cs typeface="Browallia New" pitchFamily="34" charset="-34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14282" y="3441680"/>
            <a:ext cx="57864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Russian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ability to suffer something or someone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pics для вавилона\Новая папка\0zne9zg8c54i.jpg"/>
          <p:cNvPicPr>
            <a:picLocks noChangeAspect="1" noChangeArrowheads="1"/>
          </p:cNvPicPr>
          <p:nvPr/>
        </p:nvPicPr>
        <p:blipFill>
          <a:blip r:embed="rId2">
            <a:lum bright="24000" contrast="-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785794"/>
            <a:ext cx="62151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/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respect others opinion</a:t>
            </a:r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desire to do something together</a:t>
            </a:r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goodwill</a:t>
            </a:r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understanding </a:t>
            </a:r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acceptance</a:t>
            </a:r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kindness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trust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714356"/>
            <a:ext cx="4000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/>
          </a:p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unmotivated aggression</a:t>
            </a:r>
            <a:endParaRPr lang="ru-RU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misunderstanding</a:t>
            </a:r>
          </a:p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ignoring</a:t>
            </a:r>
          </a:p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egoism</a:t>
            </a:r>
          </a:p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irritability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28604"/>
            <a:ext cx="288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Tolerant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357166"/>
            <a:ext cx="3101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Intolerant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pics для вавилона\Новая папка\sznbysybsrhh.jpg"/>
          <p:cNvPicPr>
            <a:picLocks noChangeAspect="1" noChangeArrowheads="1"/>
          </p:cNvPicPr>
          <p:nvPr/>
        </p:nvPicPr>
        <p:blipFill>
          <a:blip r:embed="rId2">
            <a:lum bright="27000" contrast="-43000"/>
          </a:blip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714356"/>
            <a:ext cx="8572560" cy="6409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Rules of tolerant communication.</a:t>
            </a:r>
          </a:p>
          <a:p>
            <a:pPr lvl="0">
              <a:lnSpc>
                <a:spcPts val="4320"/>
              </a:lnSpc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Try to understand what other people speak about.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ts val="4320"/>
              </a:lnSpc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Assert the opinion tactfully.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ts val="4320"/>
              </a:lnSpc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Search for the best arguments.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ts val="4320"/>
              </a:lnSpc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 fair, ready to recognize correctness of another person.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ts val="4320"/>
              </a:lnSpc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Try to take into account the opinions of other people.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4320"/>
              </a:lnSpc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lustermos_r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0165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E:\обои\Мульты\al_LooneyTunes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8000" contrast="-4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365" y="785794"/>
            <a:ext cx="892263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Your team is loosing …</a:t>
            </a:r>
            <a:endParaRPr lang="ru-RU" sz="6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4000" b="1" dirty="0" smtClean="0">
                <a:latin typeface="Comic Sans MS" pitchFamily="66" charset="0"/>
              </a:rPr>
              <a:t>you break things</a:t>
            </a:r>
            <a:endParaRPr lang="ru-RU" sz="4000" dirty="0" smtClean="0">
              <a:latin typeface="Comic Sans MS" pitchFamily="66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US" sz="4000" b="1" dirty="0" smtClean="0">
                <a:latin typeface="Comic Sans MS" pitchFamily="66" charset="0"/>
              </a:rPr>
              <a:t>you support it right to the end.</a:t>
            </a:r>
          </a:p>
          <a:p>
            <a:pPr lvl="0"/>
            <a:endParaRPr lang="ru-RU" sz="4000" dirty="0" smtClean="0">
              <a:latin typeface="Comic Sans MS" pitchFamily="66" charset="0"/>
            </a:endParaRPr>
          </a:p>
          <a:p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Your team wins:</a:t>
            </a:r>
            <a:endParaRPr lang="ru-RU" sz="6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4000" b="1" dirty="0" smtClean="0">
                <a:latin typeface="Comic Sans MS" pitchFamily="66" charset="0"/>
              </a:rPr>
              <a:t>it’s thanks to you;</a:t>
            </a:r>
            <a:endParaRPr lang="ru-RU" sz="4000" dirty="0" smtClean="0">
              <a:latin typeface="Comic Sans MS" pitchFamily="66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US" sz="4000" b="1" dirty="0" smtClean="0">
                <a:latin typeface="Comic Sans MS" pitchFamily="66" charset="0"/>
              </a:rPr>
              <a:t>you say “we play well”</a:t>
            </a:r>
          </a:p>
          <a:p>
            <a:endParaRPr lang="en-US" sz="4000" b="1" dirty="0" smtClean="0">
              <a:latin typeface="Comic Sans MS" pitchFamily="66" charset="0"/>
            </a:endParaRPr>
          </a:p>
          <a:p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E:\обои\Мульты\al_LooneyTunes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52000" contrast="-3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3" y="285728"/>
            <a:ext cx="8929717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You don’t like someone in the team:</a:t>
            </a:r>
            <a:endParaRPr lang="ru-RU" sz="4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4000" b="1" dirty="0" smtClean="0">
                <a:latin typeface="Comic Sans MS" pitchFamily="66" charset="0"/>
              </a:rPr>
              <a:t>you act as though he doesn’t exist.</a:t>
            </a:r>
            <a:endParaRPr lang="ru-RU" sz="4000" dirty="0" smtClean="0">
              <a:latin typeface="Comic Sans MS" pitchFamily="66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US" sz="4000" b="1" dirty="0" smtClean="0">
                <a:latin typeface="Comic Sans MS" pitchFamily="66" charset="0"/>
              </a:rPr>
              <a:t>you pass him the ball when you can.</a:t>
            </a:r>
          </a:p>
          <a:p>
            <a:pPr lvl="0"/>
            <a:endParaRPr lang="en-US" sz="4000" b="1" dirty="0" smtClean="0">
              <a:latin typeface="Comic Sans MS" pitchFamily="66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Your team is loosing …</a:t>
            </a:r>
            <a:endParaRPr lang="ru-RU" sz="4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US" sz="4000" b="1" dirty="0" smtClean="0">
                <a:latin typeface="Comic Sans MS" pitchFamily="66" charset="0"/>
              </a:rPr>
              <a:t>you congratulate the winners;</a:t>
            </a:r>
            <a:endParaRPr lang="ru-RU" sz="40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4000" b="1" dirty="0" smtClean="0">
                <a:latin typeface="Comic Sans MS" pitchFamily="66" charset="0"/>
              </a:rPr>
              <a:t>you refuse to shake their hands.</a:t>
            </a:r>
            <a:endParaRPr lang="ru-RU" sz="4000" dirty="0" smtClean="0">
              <a:latin typeface="Comic Sans MS" pitchFamily="66" charset="0"/>
            </a:endParaRPr>
          </a:p>
          <a:p>
            <a:pPr lvl="0"/>
            <a:endParaRPr lang="ru-RU" sz="4000" dirty="0" smtClean="0">
              <a:latin typeface="Comic Sans MS" pitchFamily="66" charset="0"/>
            </a:endParaRPr>
          </a:p>
          <a:p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E:\обои\Мульты\al_LooneyTunes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5000" contrast="-48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642918"/>
            <a:ext cx="850112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You miss an easy goal</a:t>
            </a:r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4000" b="1" dirty="0" smtClean="0">
                <a:latin typeface="Comic Sans MS" pitchFamily="66" charset="0"/>
              </a:rPr>
              <a:t>you fell useless</a:t>
            </a:r>
            <a:endParaRPr lang="ru-RU" sz="4000" dirty="0" smtClean="0">
              <a:latin typeface="Comic Sans MS" pitchFamily="66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US" sz="4000" b="1" dirty="0" smtClean="0">
                <a:latin typeface="Comic Sans MS" pitchFamily="66" charset="0"/>
              </a:rPr>
              <a:t>you’ll score next time.</a:t>
            </a:r>
          </a:p>
          <a:p>
            <a:pPr lvl="0"/>
            <a:endParaRPr lang="ru-RU" dirty="0" smtClean="0">
              <a:latin typeface="Comic Sans MS" pitchFamily="66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A beginner plays badly…</a:t>
            </a:r>
            <a:endParaRPr lang="ru-RU" sz="4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4000" b="1" dirty="0" smtClean="0">
                <a:latin typeface="Comic Sans MS" pitchFamily="66" charset="0"/>
              </a:rPr>
              <a:t>you remember you were a beginner once</a:t>
            </a:r>
            <a:endParaRPr lang="ru-RU" sz="4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latin typeface="Comic Sans MS" pitchFamily="66" charset="0"/>
              </a:rPr>
              <a:t>you want him or her replace</a:t>
            </a:r>
            <a:endParaRPr lang="ru-RU" sz="4000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E:\обои\Мульты\al_LooneyTunes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4000" contrast="-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42968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The referee whistles…</a:t>
            </a:r>
            <a:endParaRPr lang="ru-RU" sz="6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US" sz="4400" b="1" dirty="0" smtClean="0">
                <a:latin typeface="Comic Sans MS" pitchFamily="66" charset="0"/>
              </a:rPr>
              <a:t>you accept the rules of the game</a:t>
            </a:r>
            <a:endParaRPr lang="ru-RU" sz="44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4400" b="1" dirty="0" smtClean="0">
                <a:latin typeface="Comic Sans MS" pitchFamily="66" charset="0"/>
              </a:rPr>
              <a:t>you argue anyway</a:t>
            </a:r>
            <a:endParaRPr lang="ru-RU" sz="4400" dirty="0" smtClean="0">
              <a:latin typeface="Comic Sans MS" pitchFamily="66" charset="0"/>
            </a:endParaRPr>
          </a:p>
          <a:p>
            <a:endParaRPr lang="en-US" b="1" dirty="0" smtClean="0">
              <a:latin typeface="Comic Sans MS" pitchFamily="66" charset="0"/>
            </a:endParaRPr>
          </a:p>
          <a:p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You feel violent…</a:t>
            </a:r>
            <a:endParaRPr lang="ru-RU" sz="6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4400" b="1" dirty="0" smtClean="0">
                <a:latin typeface="Comic Sans MS" pitchFamily="66" charset="0"/>
              </a:rPr>
              <a:t>you hit someone</a:t>
            </a:r>
            <a:endParaRPr lang="ru-RU" sz="4400" dirty="0" smtClean="0">
              <a:latin typeface="Comic Sans MS" pitchFamily="66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US" sz="4400" b="1" dirty="0" smtClean="0">
                <a:latin typeface="Comic Sans MS" pitchFamily="66" charset="0"/>
              </a:rPr>
              <a:t>you kick a ball</a:t>
            </a:r>
            <a:endParaRPr lang="ru-RU" sz="4400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E:\обои\Мульты\W1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42852"/>
            <a:ext cx="807249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You have 8 circles: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 Well done! You are very tolerant! You have character, you  are a good sport and you can keep yourself and others from being aggressive. Tell your friends how you do it!</a:t>
            </a:r>
            <a:endParaRPr lang="ru-RU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0"/>
            <a:r>
              <a:rPr lang="en-US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Between 7 and 3 circles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: You aren’t very tolerant! You can be touchy but you’re brave and you can improve. Start practicing now!</a:t>
            </a:r>
            <a:endParaRPr lang="ru-RU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0"/>
            <a:r>
              <a:rPr lang="en-US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2 circles or less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: Oh dear! You aren’t tolerant! If you respected yourself and others a bit more, you’d be much happier. Give it a try!</a:t>
            </a:r>
            <a:endParaRPr lang="ru-RU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s для вавилона\Новая папка\lite-wallpaper-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Users\1\Desktop\панки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0"/>
            <a:ext cx="6286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 rot="21399579">
            <a:off x="2851457" y="-8288"/>
            <a:ext cx="2934807" cy="229606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 is a way of life, the way to find yourself.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0"/>
            <a:ext cx="2428892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itchFamily="66" charset="0"/>
              </a:rPr>
              <a:t>Music </a:t>
            </a:r>
            <a:r>
              <a:rPr lang="en-US" sz="2500" b="1" dirty="0" smtClean="0">
                <a:solidFill>
                  <a:srgbClr val="FF0000"/>
                </a:solidFill>
                <a:latin typeface="Comic Sans MS" pitchFamily="66" charset="0"/>
              </a:rPr>
              <a:t>(“dark” sound</a:t>
            </a:r>
          </a:p>
          <a:p>
            <a:pPr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FF0000"/>
                </a:solidFill>
                <a:latin typeface="Comic Sans MS" pitchFamily="66" charset="0"/>
              </a:rPr>
              <a:t>Gothic Rock,</a:t>
            </a:r>
          </a:p>
          <a:p>
            <a:pPr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FF0000"/>
                </a:solidFill>
                <a:latin typeface="Comic Sans MS" pitchFamily="66" charset="0"/>
              </a:rPr>
              <a:t>Philosophy mystical Rock, Gothic </a:t>
            </a:r>
            <a:r>
              <a:rPr lang="en-US" sz="2500" b="1" dirty="0" err="1" smtClean="0">
                <a:solidFill>
                  <a:srgbClr val="FF0000"/>
                </a:solidFill>
                <a:latin typeface="Comic Sans MS" pitchFamily="66" charset="0"/>
              </a:rPr>
              <a:t>Metall</a:t>
            </a:r>
            <a:r>
              <a:rPr lang="en-US" sz="2500" b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500" b="1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u="sng" dirty="0" smtClean="0">
                <a:solidFill>
                  <a:srgbClr val="FF0000"/>
                </a:solidFill>
                <a:latin typeface="Comic Sans MS" pitchFamily="66" charset="0"/>
              </a:rPr>
              <a:t>Ideas</a:t>
            </a:r>
            <a:r>
              <a:rPr lang="en-US" sz="2500" b="1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Comic Sans MS" pitchFamily="66" charset="0"/>
              </a:rPr>
              <a:t>(World is a dark place and we like it)</a:t>
            </a:r>
          </a:p>
          <a:p>
            <a:pPr>
              <a:buFont typeface="Arial" pitchFamily="34" charset="0"/>
              <a:buChar char="•"/>
            </a:pPr>
            <a:r>
              <a:rPr lang="en-US" sz="4400" b="1" u="sng" dirty="0" smtClean="0">
                <a:solidFill>
                  <a:srgbClr val="FF0000"/>
                </a:solidFill>
                <a:latin typeface="Comic Sans MS" pitchFamily="66" charset="0"/>
              </a:rPr>
              <a:t>Desires</a:t>
            </a:r>
            <a:r>
              <a:rPr lang="en-US" sz="2500" b="1" dirty="0" smtClean="0">
                <a:solidFill>
                  <a:srgbClr val="FF0000"/>
                </a:solidFill>
                <a:latin typeface="Comic Sans MS" pitchFamily="66" charset="0"/>
              </a:rPr>
              <a:t> (to look for beauty even in the world which doesn’t have it)</a:t>
            </a:r>
          </a:p>
          <a:p>
            <a:pPr>
              <a:buFont typeface="Arial" pitchFamily="34" charset="0"/>
              <a:buChar char="•"/>
            </a:pPr>
            <a:endParaRPr lang="en-US" sz="2500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25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00562" y="5857892"/>
            <a:ext cx="2802370" cy="9387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5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GOTHS</a:t>
            </a:r>
            <a:endParaRPr lang="ru-RU" sz="5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ШКОЛА\communities_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8662" y="785794"/>
            <a:ext cx="75723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 you are best to others,</a:t>
            </a:r>
          </a:p>
          <a:p>
            <a:pPr algn="ctr"/>
            <a:r>
              <a:rPr lang="en-US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are best to yourself.</a:t>
            </a:r>
            <a:endParaRPr lang="ru-RU" sz="80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E:\обои\vetton_ru_7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00042"/>
            <a:ext cx="8249181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Value of a Smile</a:t>
            </a:r>
            <a:endParaRPr lang="ru-RU" sz="75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pics для вавилона\юнеско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ics для вавилона\Новая папка\lite-wallpaper-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1\Desktop\панки\hippie_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7463"/>
            <a:ext cx="6215074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57752" y="4643446"/>
            <a:ext cx="26308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HIPPIES</a:t>
            </a:r>
            <a:endParaRPr lang="ru-RU" sz="4400" dirty="0"/>
          </a:p>
        </p:txBody>
      </p:sp>
      <p:sp>
        <p:nvSpPr>
          <p:cNvPr id="7" name="Выноска-облако 6"/>
          <p:cNvSpPr/>
          <p:nvPr/>
        </p:nvSpPr>
        <p:spPr>
          <a:xfrm rot="19381163">
            <a:off x="2538515" y="80242"/>
            <a:ext cx="2934807" cy="229606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 is a way of life, the way to find yourself.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214290"/>
            <a:ext cx="2500330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500" b="1" u="sng" dirty="0" smtClean="0">
                <a:solidFill>
                  <a:srgbClr val="FF0000"/>
                </a:solidFill>
                <a:latin typeface="Comic Sans MS" pitchFamily="66" charset="0"/>
              </a:rPr>
              <a:t>Music</a:t>
            </a:r>
            <a:r>
              <a:rPr lang="en-US" sz="35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(Rock’n’roll)</a:t>
            </a:r>
            <a:endParaRPr lang="en-US" sz="35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5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500" b="1" u="sng" dirty="0" smtClean="0">
                <a:solidFill>
                  <a:srgbClr val="FF0000"/>
                </a:solidFill>
                <a:latin typeface="Comic Sans MS" pitchFamily="66" charset="0"/>
              </a:rPr>
              <a:t>Ideas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(living in groups together, accepting others as they are)</a:t>
            </a:r>
            <a:endParaRPr lang="en-US" sz="35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500" b="1" u="sng" dirty="0" smtClean="0">
                <a:solidFill>
                  <a:srgbClr val="FF0000"/>
                </a:solidFill>
                <a:latin typeface="Comic Sans MS" pitchFamily="66" charset="0"/>
              </a:rPr>
              <a:t>Desires</a:t>
            </a:r>
            <a:r>
              <a:rPr lang="en-US" sz="3500" b="1" dirty="0" smtClean="0">
                <a:solidFill>
                  <a:srgbClr val="FF0000"/>
                </a:solidFill>
                <a:latin typeface="Comic Sans MS" pitchFamily="66" charset="0"/>
              </a:rPr>
              <a:t> (Peace, Love, Freedom)</a:t>
            </a:r>
          </a:p>
          <a:p>
            <a:endParaRPr lang="en-US" sz="35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ics для вавилона\Новая папка\план-конспект 2.jpg"/>
          <p:cNvPicPr>
            <a:picLocks noChangeAspect="1" noChangeArrowheads="1"/>
          </p:cNvPicPr>
          <p:nvPr/>
        </p:nvPicPr>
        <p:blipFill>
          <a:blip r:embed="rId2">
            <a:lum bright="16000" contrast="-11000"/>
          </a:blip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642918"/>
            <a:ext cx="61436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Lifestyle</a:t>
            </a:r>
            <a:endParaRPr lang="ru-RU" sz="8800" b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4800" b="1" dirty="0" smtClean="0"/>
              <a:t>a set of attitude, habits or possessions associated with </a:t>
            </a:r>
          </a:p>
          <a:p>
            <a:r>
              <a:rPr lang="en-US" sz="4800" b="1" dirty="0" smtClean="0"/>
              <a:t>a particular person or group. </a:t>
            </a:r>
            <a:endParaRPr lang="ru-RU" sz="4800" b="1" dirty="0"/>
          </a:p>
        </p:txBody>
      </p:sp>
      <p:pic>
        <p:nvPicPr>
          <p:cNvPr id="10241" name="Picture 1" descr="F:\pics для вавилона\1201769357_concise_oxford_english_dictionary_portab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30966">
            <a:off x="6112566" y="2872523"/>
            <a:ext cx="2851111" cy="3600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s для вавилона\Новая папка\0zne9zg8c54i.jpg"/>
          <p:cNvPicPr>
            <a:picLocks noChangeAspect="1" noChangeArrowheads="1"/>
          </p:cNvPicPr>
          <p:nvPr/>
        </p:nvPicPr>
        <p:blipFill>
          <a:blip r:embed="rId2">
            <a:lum bright="16000" contrast="-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1500166" y="2571744"/>
            <a:ext cx="5786478" cy="1785950"/>
          </a:xfrm>
          <a:prstGeom prst="ribb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</a:t>
            </a:r>
          </a:p>
          <a:p>
            <a:pPr algn="ctr"/>
            <a:r>
              <a:rPr 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consider </a:t>
            </a:r>
            <a:r>
              <a:rPr lang="en-US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lifestyle</a:t>
            </a:r>
            <a:endParaRPr lang="ru-RU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286116" y="4714884"/>
            <a:ext cx="2286016" cy="1571636"/>
          </a:xfrm>
          <a:prstGeom prst="flowChartAlternateProcess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Clothes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14282" y="4000504"/>
            <a:ext cx="2286016" cy="1571636"/>
          </a:xfrm>
          <a:prstGeom prst="flowChartAlternateProcess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 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different sides of life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14282" y="1500174"/>
            <a:ext cx="2286016" cy="1571636"/>
          </a:xfrm>
          <a:prstGeom prst="flowChartAlternateProcess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Likes/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Dislikes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071802" y="642918"/>
            <a:ext cx="2286016" cy="1571636"/>
          </a:xfrm>
          <a:prstGeom prst="flowChartAlternateProcess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Desires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000760" y="928670"/>
            <a:ext cx="2286016" cy="1571636"/>
          </a:xfrm>
          <a:prstGeom prst="flowChartAlternateProcess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Believes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143636" y="4000504"/>
            <a:ext cx="2286016" cy="1571636"/>
          </a:xfrm>
          <a:prstGeom prst="flowChartAlternateProcess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pics для вавилона\Новая папка\0ay7s2d6n5y7ba8hadjlinu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214414" y="2357430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u="sng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u="sng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1.The way people look at the world is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different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2.The idea of what is early and what is late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differs from country to country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214290"/>
            <a:ext cx="6011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Finish up</a:t>
            </a:r>
            <a:r>
              <a:rPr kumimoji="0" lang="en-US" sz="4000" b="1" i="0" u="sng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n-US" sz="4000" b="1" i="0" u="sng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sentence: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диплома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5072074"/>
            <a:ext cx="1214446" cy="1539439"/>
          </a:xfrm>
          <a:prstGeom prst="rect">
            <a:avLst/>
          </a:prstGeom>
        </p:spPr>
      </p:pic>
      <p:pic>
        <p:nvPicPr>
          <p:cNvPr id="10" name="Приложение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07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pics для вавилона\Новая папка\0ay7s2d6n5y7ba8hadjlinu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285728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Choose the correct answers</a:t>
            </a:r>
            <a:endParaRPr lang="ru-RU" sz="36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071546"/>
            <a:ext cx="961426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3. Americans </a:t>
            </a:r>
            <a:r>
              <a:rPr lang="en-US" sz="2800" b="1" dirty="0">
                <a:latin typeface="Comic Sans MS" pitchFamily="66" charset="0"/>
              </a:rPr>
              <a:t>like to stand about …. from each </a:t>
            </a: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other </a:t>
            </a:r>
            <a:r>
              <a:rPr lang="en-US" sz="2800" b="1" dirty="0">
                <a:latin typeface="Comic Sans MS" pitchFamily="66" charset="0"/>
              </a:rPr>
              <a:t>when </a:t>
            </a:r>
            <a:r>
              <a:rPr lang="en-US" sz="2800" b="1" dirty="0" smtClean="0">
                <a:latin typeface="Comic Sans MS" pitchFamily="66" charset="0"/>
              </a:rPr>
              <a:t>they </a:t>
            </a:r>
            <a:r>
              <a:rPr lang="en-US" sz="2800" b="1" dirty="0">
                <a:latin typeface="Comic Sans MS" pitchFamily="66" charset="0"/>
              </a:rPr>
              <a:t>talk</a:t>
            </a:r>
            <a:endParaRPr lang="ru-RU" sz="2800" dirty="0">
              <a:latin typeface="Comic Sans MS" pitchFamily="66" charset="0"/>
            </a:endParaRPr>
          </a:p>
          <a:p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a) twelve to fourteen inches;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b) eighteen to twenty inches;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c) it doesn’t matter for them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endParaRPr lang="en-US" sz="2800" b="1" dirty="0" smtClean="0">
              <a:latin typeface="Comic Sans MS" pitchFamily="66" charset="0"/>
            </a:endParaRPr>
          </a:p>
          <a:p>
            <a:endParaRPr lang="ru-RU" sz="2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500438"/>
            <a:ext cx="82153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Finish up the sentence: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4.To express the idea that everyone has his own point of view, the English say, "..."</a:t>
            </a:r>
            <a:r>
              <a:rPr lang="en-US" sz="2800" b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“To each his own”</a:t>
            </a:r>
            <a:endParaRPr 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0F09"/>
                                      </p:to>
                                    </p:animClr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0F0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E:\pics для вавилона\Новая папка\обложка для 2 конспек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7000" contrast="-13000"/>
          </a:blip>
          <a:srcRect/>
          <a:stretch>
            <a:fillRect/>
          </a:stretch>
        </p:blipFill>
        <p:spPr bwMode="auto">
          <a:xfrm>
            <a:off x="10886" y="0"/>
            <a:ext cx="913311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1071546"/>
            <a:ext cx="31029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“Nothing is good or </a:t>
            </a:r>
          </a:p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,” said</a:t>
            </a:r>
          </a:p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Shakespeare, </a:t>
            </a:r>
          </a:p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but thinking</a:t>
            </a:r>
          </a:p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makes it so”.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0"/>
            <a:ext cx="8417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good or bad to be different?</a:t>
            </a:r>
            <a:endParaRPr lang="ru-RU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F:\pics для вавилона\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485778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ics для вавилона\Новая папка\lite-wallpaper-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428596" y="0"/>
            <a:ext cx="7572428" cy="68580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/>
          </a:p>
          <a:p>
            <a:endParaRPr lang="en-US" sz="2200" b="1" dirty="0" smtClean="0">
              <a:solidFill>
                <a:srgbClr val="C00000"/>
              </a:solidFill>
              <a:latin typeface="Andalus" pitchFamily="2" charset="-78"/>
              <a:cs typeface="Andalus" pitchFamily="2" charset="-78"/>
            </a:endParaRPr>
          </a:p>
          <a:p>
            <a:endParaRPr lang="en-US" sz="2200" b="1" dirty="0" smtClean="0">
              <a:solidFill>
                <a:srgbClr val="C00000"/>
              </a:solidFill>
              <a:latin typeface="Andalus" pitchFamily="2" charset="-78"/>
              <a:cs typeface="Andalus" pitchFamily="2" charset="-78"/>
            </a:endParaRPr>
          </a:p>
          <a:p>
            <a:endParaRPr lang="en-US" sz="2200" b="1" dirty="0" smtClean="0">
              <a:solidFill>
                <a:srgbClr val="C00000"/>
              </a:solidFill>
              <a:latin typeface="Andalus" pitchFamily="2" charset="-78"/>
              <a:cs typeface="Andalus" pitchFamily="2" charset="-78"/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   </a:t>
            </a:r>
          </a:p>
          <a:p>
            <a:r>
              <a:rPr lang="en-US" sz="2200" b="1" dirty="0" smtClean="0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 Proclaimed and signed by the Member States of UNESCO on 16 November 1995.</a:t>
            </a:r>
            <a:endParaRPr lang="ru-RU" sz="2200" dirty="0" smtClean="0">
              <a:solidFill>
                <a:srgbClr val="002060"/>
              </a:solidFill>
              <a:cs typeface="Andalus" pitchFamily="2" charset="-78"/>
            </a:endParaRPr>
          </a:p>
          <a:p>
            <a:r>
              <a:rPr lang="en-US" sz="2500" b="1" u="sng" dirty="0" smtClean="0">
                <a:solidFill>
                  <a:srgbClr val="C00000"/>
                </a:solidFill>
                <a:latin typeface="Andalus" pitchFamily="2" charset="-78"/>
                <a:cs typeface="Andalus" pitchFamily="2" charset="-78"/>
              </a:rPr>
              <a:t>Article 1.</a:t>
            </a:r>
            <a:r>
              <a:rPr lang="en-US" sz="2500" b="1" dirty="0" smtClean="0">
                <a:solidFill>
                  <a:srgbClr val="C00000"/>
                </a:solidFill>
                <a:latin typeface="Andalus" pitchFamily="2" charset="-78"/>
                <a:cs typeface="Andalus" pitchFamily="2" charset="-78"/>
              </a:rPr>
              <a:t> – Meaning of Tolerance. </a:t>
            </a:r>
            <a:endParaRPr lang="ru-RU" sz="2500" dirty="0" smtClean="0">
              <a:solidFill>
                <a:srgbClr val="C00000"/>
              </a:solidFill>
              <a:cs typeface="Andalus" pitchFamily="2" charset="-78"/>
            </a:endParaRPr>
          </a:p>
          <a:p>
            <a:r>
              <a:rPr lang="en-US" sz="2500" b="1" dirty="0" smtClean="0">
                <a:solidFill>
                  <a:srgbClr val="C00000"/>
                </a:solidFill>
                <a:latin typeface="Andalus" pitchFamily="2" charset="-78"/>
                <a:cs typeface="Andalus" pitchFamily="2" charset="-78"/>
              </a:rPr>
              <a:t>Tolerance is respect, acceptance and appreciation of the rich diversity of our world’s cultures, our forms of expression and ways of being human. </a:t>
            </a:r>
            <a:endParaRPr lang="ru-RU" sz="2500" dirty="0" smtClean="0">
              <a:solidFill>
                <a:srgbClr val="C00000"/>
              </a:solidFill>
              <a:cs typeface="Andalus" pitchFamily="2" charset="-78"/>
            </a:endParaRPr>
          </a:p>
          <a:p>
            <a:r>
              <a:rPr lang="en-US" sz="2500" b="1" dirty="0" smtClean="0">
                <a:solidFill>
                  <a:srgbClr val="C00000"/>
                </a:solidFill>
                <a:latin typeface="Andalus" pitchFamily="2" charset="-78"/>
                <a:cs typeface="Andalus" pitchFamily="2" charset="-78"/>
              </a:rPr>
              <a:t>   Tolerance, the virtue that makes Peace possible, contributes to the replacement of the culture of war by the culture of Peace.</a:t>
            </a:r>
            <a:endParaRPr lang="ru-RU" sz="2500" dirty="0" smtClean="0">
              <a:solidFill>
                <a:srgbClr val="C00000"/>
              </a:solidFill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785794"/>
            <a:ext cx="4166525" cy="2071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Declaration </a:t>
            </a:r>
          </a:p>
          <a:p>
            <a:pPr algn="ctr"/>
            <a:r>
              <a:rPr lang="en-US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of Principles on </a:t>
            </a:r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Tolerance. 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2" charset="-78"/>
            </a:endParaRPr>
          </a:p>
        </p:txBody>
      </p:sp>
      <p:pic>
        <p:nvPicPr>
          <p:cNvPr id="6" name="Рисунок 5" descr="UNESCO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8586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4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4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4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4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4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757</Words>
  <Application>Microsoft Office PowerPoint</Application>
  <PresentationFormat>Экран (4:3)</PresentationFormat>
  <Paragraphs>130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75</cp:revision>
  <dcterms:created xsi:type="dcterms:W3CDTF">2008-04-14T10:35:32Z</dcterms:created>
  <dcterms:modified xsi:type="dcterms:W3CDTF">2008-12-25T19:51:08Z</dcterms:modified>
</cp:coreProperties>
</file>