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5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80" r:id="rId14"/>
    <p:sldId id="270" r:id="rId15"/>
    <p:sldId id="272" r:id="rId16"/>
    <p:sldId id="282" r:id="rId17"/>
    <p:sldId id="278" r:id="rId18"/>
    <p:sldId id="283" r:id="rId19"/>
    <p:sldId id="284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35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311C5-6670-40B2-9AD9-4847DCD56FB5}" type="datetimeFigureOut">
              <a:rPr lang="ru-RU" smtClean="0"/>
              <a:pPr/>
              <a:t>23.12.2008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220BC-34A8-43E2-B738-DF135A797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220BC-34A8-43E2-B738-DF135A7976C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5A99E4-9792-48B9-8850-A83CAE38FFA3}" type="datetimeFigureOut">
              <a:rPr lang="ru-RU" smtClean="0"/>
              <a:pPr/>
              <a:t>23.12.2008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88D1DF-AEBA-415A-AA5E-04EDAB38E0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857387"/>
          </a:xfrm>
        </p:spPr>
        <p:txBody>
          <a:bodyPr/>
          <a:lstStyle/>
          <a:p>
            <a:r>
              <a:rPr lang="ru-RU" dirty="0" smtClean="0"/>
              <a:t>Количество вещества</a:t>
            </a:r>
            <a:br>
              <a:rPr lang="ru-RU" dirty="0" smtClean="0"/>
            </a:br>
            <a:r>
              <a:rPr lang="ru-RU" dirty="0" smtClean="0"/>
              <a:t> Молярная масса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400800" cy="192882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Урок  в 8 классе с использованием малых средств информатизации- калькуляторов  «</a:t>
            </a:r>
            <a:r>
              <a:rPr lang="en-US" b="1" dirty="0" smtClean="0"/>
              <a:t>CASIO</a:t>
            </a:r>
            <a:r>
              <a:rPr lang="ru-RU" b="1" dirty="0" smtClean="0"/>
              <a:t>»</a:t>
            </a:r>
            <a:endParaRPr lang="en-US" b="1" dirty="0" smtClean="0"/>
          </a:p>
          <a:p>
            <a:r>
              <a:rPr lang="ru-RU" b="1" dirty="0" smtClean="0"/>
              <a:t>г. Комсомольск – на- </a:t>
            </a:r>
            <a:r>
              <a:rPr lang="ru-RU" b="1" dirty="0" smtClean="0"/>
              <a:t>Амуре </a:t>
            </a:r>
            <a:endParaRPr lang="ru-RU" b="1" dirty="0" smtClean="0"/>
          </a:p>
          <a:p>
            <a:pPr algn="r"/>
            <a:r>
              <a:rPr lang="ru-RU" b="1" dirty="0" smtClean="0"/>
              <a:t> </a:t>
            </a:r>
            <a:r>
              <a:rPr lang="ru-RU" b="1" dirty="0" smtClean="0"/>
              <a:t>2008год</a:t>
            </a:r>
            <a:endParaRPr lang="ru-RU" b="1" dirty="0"/>
          </a:p>
        </p:txBody>
      </p:sp>
    </p:spTree>
  </p:cSld>
  <p:clrMapOvr>
    <a:masterClrMapping/>
  </p:clrMapOvr>
  <p:transition advTm="459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Амедео Авогадро</a:t>
            </a:r>
            <a:endParaRPr lang="ru-RU" i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357158" y="4429132"/>
            <a:ext cx="41910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Прост, как небо и трава,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Моль любого вещества.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Но трудна его дорога: 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В моле так молекул много!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43400" cy="49673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Итальянский физик и химик  Амедео Авогадро (1776-1856)по образованию был юристом, а математику, физику и химию изучил самостоятельно и настолько хорошо, что преподавал их в университете.</a:t>
            </a:r>
          </a:p>
          <a:p>
            <a:r>
              <a:rPr lang="ru-RU" sz="2400" dirty="0" smtClean="0"/>
              <a:t>Авогадро вел правильный и размеренный образ жизни, он был отцом восьми детей. Глубоко презирал роскошь и был равнодушен к своим заслугам и известности.</a:t>
            </a:r>
            <a:endParaRPr lang="ru-RU" sz="2400" dirty="0"/>
          </a:p>
        </p:txBody>
      </p:sp>
      <p:pic>
        <p:nvPicPr>
          <p:cNvPr id="18435" name="Picture 3" descr="Авогад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2571768" cy="3117984"/>
          </a:xfrm>
          <a:prstGeom prst="rect">
            <a:avLst/>
          </a:prstGeom>
          <a:noFill/>
        </p:spPr>
      </p:pic>
    </p:spTree>
  </p:cSld>
  <p:clrMapOvr>
    <a:masterClrMapping/>
  </p:clrMapOvr>
  <p:transition advTm="187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WWN\Мои документы\картинка мол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928802"/>
            <a:ext cx="4857784" cy="4572032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Насколько велик моль?</a:t>
            </a:r>
            <a:endParaRPr lang="ru-RU" sz="280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idx="2"/>
          </p:nvPr>
        </p:nvSpPr>
        <p:spPr>
          <a:xfrm>
            <a:off x="500034" y="642918"/>
            <a:ext cx="3008313" cy="4800600"/>
          </a:xfrm>
        </p:spPr>
        <p:txBody>
          <a:bodyPr>
            <a:normAutofit/>
          </a:bodyPr>
          <a:lstStyle/>
          <a:p>
            <a:r>
              <a:rPr lang="ru-RU" sz="2200" cap="all" dirty="0" smtClean="0"/>
              <a:t>В пустыне Сахара содержится менее трех молей самых мелких песчинок.</a:t>
            </a:r>
          </a:p>
          <a:p>
            <a:r>
              <a:rPr lang="ru-RU" sz="2200" cap="all" dirty="0" smtClean="0"/>
              <a:t> Если взять моль долларов    бумажек  они покроют все материки Земли двухкилометровым плотным слоем</a:t>
            </a:r>
          </a:p>
          <a:p>
            <a:endParaRPr lang="ru-RU" sz="2000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Постоянная Авогадро настолько велика, что с трудом поддается воображению.</a:t>
            </a:r>
            <a:endParaRPr lang="ru-RU" sz="2400" dirty="0"/>
          </a:p>
        </p:txBody>
      </p:sp>
    </p:spTree>
  </p:cSld>
  <p:clrMapOvr>
    <a:masterClrMapping/>
  </p:clrMapOvr>
  <p:transition advTm="4464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Цилиндры с веществами в 1 моль.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 сосудах находятся вещества разной массы, однако количества вещества во всех случаях одинаково, а именно 1 моль. Следовательно, в каждом из этих сосудов находится одинаковое число структурных частиц- 6,02∙10²³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Documents and Settings\WWN\Мои документы\lцилиндры с веществом 1моль..jpg"/>
          <p:cNvPicPr/>
          <p:nvPr/>
        </p:nvPicPr>
        <p:blipFill>
          <a:blip r:embed="rId2"/>
          <a:srcRect l="-5401" t="4218" r="900" b="4218"/>
          <a:stretch>
            <a:fillRect/>
          </a:stretch>
        </p:blipFill>
        <p:spPr bwMode="auto">
          <a:xfrm>
            <a:off x="3357554" y="857232"/>
            <a:ext cx="55007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8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Documents and Settings\WWN\Мои документы\lколичество-2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31000" contrast="66000"/>
          </a:blip>
          <a:srcRect l="4158" r="4158"/>
          <a:stretch>
            <a:fillRect/>
          </a:stretch>
        </p:blipFill>
        <p:spPr bwMode="auto">
          <a:xfrm>
            <a:off x="857224" y="285728"/>
            <a:ext cx="7715250" cy="6072187"/>
          </a:xfrm>
          <a:prstGeom prst="rect">
            <a:avLst/>
          </a:prstGeom>
          <a:noFill/>
        </p:spPr>
      </p:pic>
      <p:sp>
        <p:nvSpPr>
          <p:cNvPr id="8" name="Рисунок 6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</p:spTree>
  </p:cSld>
  <p:clrMapOvr>
    <a:masterClrMapping/>
  </p:clrMapOvr>
  <p:transition advTm="183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sz="3200" dirty="0" smtClean="0"/>
              <a:t>Молярная масса   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642918"/>
            <a:ext cx="3008313" cy="4800600"/>
          </a:xfrm>
        </p:spPr>
        <p:txBody>
          <a:bodyPr>
            <a:noAutofit/>
          </a:bodyPr>
          <a:lstStyle/>
          <a:p>
            <a:r>
              <a:rPr lang="ru-RU" sz="1700" b="1" cap="all" dirty="0" smtClean="0"/>
              <a:t>У этой порции вещества есть масса, которая называется молярной массой. Обозначается М, находится по формуле М = </a:t>
            </a:r>
            <a:r>
              <a:rPr lang="en-US" sz="1800" b="1" dirty="0" smtClean="0"/>
              <a:t>m</a:t>
            </a:r>
            <a:r>
              <a:rPr lang="ru-RU" sz="1800" b="1" dirty="0" smtClean="0"/>
              <a:t>/</a:t>
            </a:r>
            <a:r>
              <a:rPr lang="en-US" sz="1800" b="1" dirty="0" smtClean="0"/>
              <a:t>n</a:t>
            </a:r>
            <a:r>
              <a:rPr lang="ru-RU" sz="1800" b="1" dirty="0" smtClean="0"/>
              <a:t>. </a:t>
            </a:r>
            <a:r>
              <a:rPr lang="ru-RU" sz="1700" b="1" cap="all" dirty="0" smtClean="0"/>
              <a:t>Предположите, в каких единицах будет измеряться молярная масса?   Молярная масса по значению совпадает с относительной атомной или молекулярной массой, но различаются единицами измерения (М – г/моль</a:t>
            </a:r>
            <a:r>
              <a:rPr lang="ru-RU" sz="1700" cap="all" dirty="0" smtClean="0"/>
              <a:t>;   </a:t>
            </a:r>
            <a:r>
              <a:rPr lang="ru-RU" sz="1800" b="1" dirty="0" err="1" smtClean="0"/>
              <a:t>Mr</a:t>
            </a:r>
            <a:r>
              <a:rPr lang="ru-RU" sz="1800" b="1" dirty="0" smtClean="0"/>
              <a:t>,  А</a:t>
            </a:r>
            <a:r>
              <a:rPr lang="en-US" sz="1800" b="1" dirty="0" smtClean="0"/>
              <a:t>r</a:t>
            </a:r>
            <a:r>
              <a:rPr lang="ru-RU" sz="1800" b="1" dirty="0" smtClean="0"/>
              <a:t> -безразмерные </a:t>
            </a:r>
            <a:r>
              <a:rPr lang="ru-RU" sz="1700" b="1" dirty="0" smtClean="0"/>
              <a:t> величины</a:t>
            </a:r>
            <a:endParaRPr lang="ru-RU" sz="1700" b="1" dirty="0"/>
          </a:p>
        </p:txBody>
      </p:sp>
      <p:pic>
        <p:nvPicPr>
          <p:cNvPr id="17" name="Содержимое 16" descr="C:\Documents and Settings\WWN\Мои документы\молярная масса.jpg"/>
          <p:cNvPicPr>
            <a:picLocks noGrp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2000" contrast="33000"/>
          </a:blip>
          <a:stretch>
            <a:fillRect/>
          </a:stretch>
        </p:blipFill>
        <p:spPr bwMode="auto">
          <a:xfrm>
            <a:off x="4357686" y="785794"/>
            <a:ext cx="4500594" cy="470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 flipH="1">
            <a:off x="-857288" y="0"/>
            <a:ext cx="8111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ичины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356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WWN\Мои документы\lмолярная масса-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17000" contrast="60000"/>
          </a:blip>
          <a:srcRect l="5556" r="5556" b="11879"/>
          <a:stretch>
            <a:fillRect/>
          </a:stretch>
        </p:blipFill>
        <p:spPr bwMode="auto">
          <a:xfrm>
            <a:off x="571472" y="500063"/>
            <a:ext cx="7715304" cy="5929333"/>
          </a:xfrm>
          <a:prstGeom prst="rect">
            <a:avLst/>
          </a:prstGeom>
          <a:noFill/>
        </p:spPr>
      </p:pic>
    </p:spTree>
  </p:cSld>
  <p:clrMapOvr>
    <a:masterClrMapping/>
  </p:clrMapOvr>
  <p:transition advTm="886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928669"/>
          <a:ext cx="8072494" cy="3235285"/>
        </p:xfrm>
        <a:graphic>
          <a:graphicData uri="http://schemas.openxmlformats.org/drawingml/2006/table">
            <a:tbl>
              <a:tblPr/>
              <a:tblGrid>
                <a:gridCol w="1285884"/>
                <a:gridCol w="1469371"/>
                <a:gridCol w="1208003"/>
                <a:gridCol w="1323154"/>
                <a:gridCol w="1285884"/>
                <a:gridCol w="1500198"/>
              </a:tblGrid>
              <a:tr h="1609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Формула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Относительная молекулярная масса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Количество вещества (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, моль)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Молярная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масса (М, г/моль)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Масса (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, грамм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Количество частиц (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N)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6,02∙10</a:t>
                      </a:r>
                      <a:r>
                        <a:rPr lang="ru-RU" sz="1600" baseline="30000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3,75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NaCl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72,5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00166" y="4286256"/>
            <a:ext cx="6286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en-US" sz="2800" b="1" dirty="0" smtClean="0"/>
              <a:t>m</a:t>
            </a:r>
            <a:r>
              <a:rPr lang="ru-RU" sz="2800" b="1" dirty="0" smtClean="0"/>
              <a:t> = </a:t>
            </a:r>
            <a:r>
              <a:rPr lang="en-US" sz="2800" b="1" dirty="0" smtClean="0"/>
              <a:t>n</a:t>
            </a:r>
            <a:r>
              <a:rPr lang="ru-RU" sz="2800" b="1" dirty="0" smtClean="0"/>
              <a:t> ∙ </a:t>
            </a:r>
            <a:r>
              <a:rPr lang="en-US" sz="2800" b="1" dirty="0" smtClean="0"/>
              <a:t>M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 </a:t>
            </a:r>
            <a:r>
              <a:rPr lang="en-US" sz="2800" b="1" dirty="0" smtClean="0"/>
              <a:t>n</a:t>
            </a:r>
            <a:r>
              <a:rPr lang="ru-RU" sz="2800" b="1" dirty="0" smtClean="0"/>
              <a:t> = </a:t>
            </a:r>
            <a:r>
              <a:rPr lang="en-US" sz="2800" b="1" dirty="0" smtClean="0"/>
              <a:t>m</a:t>
            </a:r>
            <a:r>
              <a:rPr lang="ru-RU" sz="2800" b="1" dirty="0" smtClean="0"/>
              <a:t>/</a:t>
            </a:r>
            <a:r>
              <a:rPr lang="en-US" sz="2800" b="1" dirty="0" smtClean="0"/>
              <a:t>M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 М = </a:t>
            </a:r>
            <a:r>
              <a:rPr lang="en-US" sz="2800" b="1" dirty="0" smtClean="0"/>
              <a:t>m</a:t>
            </a:r>
            <a:r>
              <a:rPr lang="ru-RU" sz="2800" b="1" dirty="0" smtClean="0"/>
              <a:t>/</a:t>
            </a:r>
            <a:r>
              <a:rPr lang="en-US" sz="2800" b="1" dirty="0" smtClean="0"/>
              <a:t>n</a:t>
            </a:r>
            <a:r>
              <a:rPr lang="ru-RU" sz="2800" b="1" dirty="0" smtClean="0"/>
              <a:t>, М = </a:t>
            </a:r>
            <a:r>
              <a:rPr lang="ru-RU" sz="2800" b="1" dirty="0" err="1" smtClean="0"/>
              <a:t>М</a:t>
            </a:r>
            <a:r>
              <a:rPr lang="ru-RU" sz="2800" b="1" baseline="-25000" dirty="0" err="1" smtClean="0"/>
              <a:t>ґ</a:t>
            </a:r>
            <a:endParaRPr lang="ru-RU" sz="2800" b="1" baseline="-25000" dirty="0" smtClean="0"/>
          </a:p>
          <a:p>
            <a:r>
              <a:rPr lang="ru-RU" sz="2800" b="1" dirty="0" smtClean="0"/>
              <a:t> </a:t>
            </a:r>
            <a:r>
              <a:rPr lang="en-US" sz="2800" b="1" dirty="0" smtClean="0"/>
              <a:t>n</a:t>
            </a:r>
            <a:r>
              <a:rPr lang="ru-RU" sz="2800" b="1" dirty="0" smtClean="0"/>
              <a:t> = </a:t>
            </a:r>
            <a:r>
              <a:rPr lang="en-US" sz="2800" b="1" dirty="0" smtClean="0"/>
              <a:t>N</a:t>
            </a:r>
            <a:r>
              <a:rPr lang="ru-RU" sz="2800" b="1" dirty="0" smtClean="0"/>
              <a:t>/</a:t>
            </a:r>
            <a:r>
              <a:rPr lang="en-US" sz="2800" b="1" dirty="0" smtClean="0"/>
              <a:t>N</a:t>
            </a:r>
            <a:r>
              <a:rPr lang="en-US" sz="2800" b="1" baseline="-25000" dirty="0" smtClean="0"/>
              <a:t>A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 </a:t>
            </a:r>
            <a:r>
              <a:rPr lang="en-US" sz="2800" b="1" dirty="0" smtClean="0"/>
              <a:t>N</a:t>
            </a:r>
            <a:r>
              <a:rPr lang="ru-RU" sz="2800" b="1" dirty="0" smtClean="0"/>
              <a:t> = </a:t>
            </a:r>
            <a:r>
              <a:rPr lang="en-US" sz="2800" b="1" dirty="0" smtClean="0"/>
              <a:t>n </a:t>
            </a:r>
            <a:r>
              <a:rPr lang="ru-RU" sz="2800" b="1" dirty="0" smtClean="0"/>
              <a:t>∙ </a:t>
            </a:r>
            <a:r>
              <a:rPr lang="en-US" sz="2800" b="1" dirty="0" smtClean="0"/>
              <a:t>N</a:t>
            </a:r>
            <a:r>
              <a:rPr lang="en-US" sz="2800" b="1" baseline="-25000" dirty="0" smtClean="0"/>
              <a:t>A</a:t>
            </a:r>
            <a:r>
              <a:rPr lang="ru-RU" sz="2800" b="1" dirty="0" smtClean="0"/>
              <a:t>, где </a:t>
            </a:r>
            <a:r>
              <a:rPr lang="en-US" sz="2800" b="1" dirty="0" smtClean="0"/>
              <a:t>N</a:t>
            </a:r>
            <a:r>
              <a:rPr lang="en-US" sz="2800" b="1" baseline="-25000" dirty="0" smtClean="0"/>
              <a:t>A</a:t>
            </a:r>
            <a:r>
              <a:rPr lang="ru-RU" sz="2800" b="1" dirty="0" smtClean="0"/>
              <a:t> = 6,02∙10</a:t>
            </a:r>
            <a:r>
              <a:rPr lang="ru-RU" sz="2800" b="1" baseline="30000" dirty="0" smtClean="0"/>
              <a:t>23</a:t>
            </a:r>
            <a:r>
              <a:rPr lang="ru-RU" sz="2800" b="1" dirty="0" smtClean="0"/>
              <a:t>моль</a:t>
            </a:r>
            <a:r>
              <a:rPr lang="ru-RU" sz="2800" b="1" baseline="30000" dirty="0" smtClean="0"/>
              <a:t>-1</a:t>
            </a:r>
            <a:endParaRPr lang="ru-RU" sz="2800" b="1" dirty="0" smtClean="0"/>
          </a:p>
        </p:txBody>
      </p:sp>
    </p:spTree>
  </p:cSld>
  <p:clrMapOvr>
    <a:masterClrMapping/>
  </p:clrMapOvr>
  <p:transition advTm="8335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4.подведение итогов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Попробуем ответить на вопрос, заданный вначале урока: если продавщица хорошо училась в 8 классе, то она быстро  посчитает масса(</a:t>
            </a:r>
            <a:r>
              <a:rPr lang="el-GR" b="1" dirty="0" smtClean="0"/>
              <a:t>Ν</a:t>
            </a:r>
            <a:r>
              <a:rPr lang="ru-RU" b="1" dirty="0" smtClean="0"/>
              <a:t>а</a:t>
            </a:r>
            <a:r>
              <a:rPr lang="en-US" b="1" dirty="0" smtClean="0"/>
              <a:t>Ċ</a:t>
            </a:r>
            <a:r>
              <a:rPr lang="el-GR" b="1" dirty="0" smtClean="0"/>
              <a:t>Ι</a:t>
            </a:r>
            <a:r>
              <a:rPr lang="ru-RU" b="1" dirty="0" smtClean="0"/>
              <a:t>)= 58,5(г/моль) ∙ 10 (моль)=585г.</a:t>
            </a:r>
          </a:p>
          <a:p>
            <a:pPr>
              <a:buNone/>
            </a:pPr>
            <a:r>
              <a:rPr lang="ru-RU" b="1" dirty="0" smtClean="0"/>
              <a:t> После чего она взвесит соль в пакет и вежливо скажет: «Платите в кассу».</a:t>
            </a:r>
            <a:endParaRPr lang="ru-RU" b="1" dirty="0"/>
          </a:p>
        </p:txBody>
      </p:sp>
    </p:spTree>
  </p:cSld>
  <p:clrMapOvr>
    <a:masterClrMapping/>
  </p:clrMapOvr>
  <p:transition advTm="10460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 Проблема на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Дома попытайтесь ответить на вопрос:</a:t>
            </a:r>
            <a:r>
              <a:rPr lang="ru-RU" b="1" dirty="0" smtClean="0"/>
              <a:t>  в походе мальчики первого отряда убили одну моль и одного комара, а мальчики второго отряда  убили один моль комаров. На что была  бы похожа палатка второго отряда после побоища, если  бы  комары  вели себя как молекулы газа.( масса комара =0,01г.)</a:t>
            </a:r>
          </a:p>
          <a:p>
            <a:endParaRPr lang="ru-RU" dirty="0"/>
          </a:p>
        </p:txBody>
      </p:sp>
    </p:spTree>
  </p:cSld>
  <p:clrMapOvr>
    <a:masterClrMapping/>
  </p:clrMapOvr>
  <p:transition advTm="1812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643050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один моль  комаров – это 6,02∙10</a:t>
            </a:r>
            <a:r>
              <a:rPr lang="ru-RU" sz="2800" baseline="30000" dirty="0" smtClean="0"/>
              <a:t>23</a:t>
            </a:r>
            <a:r>
              <a:rPr lang="ru-RU" sz="2800" dirty="0" smtClean="0"/>
              <a:t>комаров. Если один комар весит 0,01г, то один моль комаров имеет массу: 6,02 ∙10</a:t>
            </a:r>
            <a:r>
              <a:rPr lang="ru-RU" sz="2800" baseline="30000" dirty="0" smtClean="0"/>
              <a:t>23</a:t>
            </a:r>
            <a:r>
              <a:rPr lang="ru-RU" sz="2800" dirty="0" smtClean="0"/>
              <a:t>∙ 0,01 (г)=6,02∙10</a:t>
            </a:r>
            <a:r>
              <a:rPr lang="ru-RU" sz="2800" baseline="30000" dirty="0" smtClean="0"/>
              <a:t>15</a:t>
            </a:r>
            <a:r>
              <a:rPr lang="ru-RU" sz="2800" dirty="0" smtClean="0"/>
              <a:t>тонн. Палатку после побоища не было бы видно. Впрочем, не видно было бы и всю страну,  в которой происходил этот поход- все было бы завалено комарами. Число Авогадро- это невообразимо большое </a:t>
            </a:r>
            <a:r>
              <a:rPr lang="ru-RU" sz="2800" smtClean="0"/>
              <a:t>число.</a:t>
            </a:r>
            <a:endParaRPr lang="ru-RU" sz="2800" dirty="0"/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«Мало знать, надо применять</a:t>
            </a:r>
            <a:r>
              <a:rPr lang="ru-RU" sz="3100" dirty="0" smtClean="0"/>
              <a:t>» Й.</a:t>
            </a:r>
            <a:r>
              <a:rPr lang="ru-RU" dirty="0" smtClean="0"/>
              <a:t> </a:t>
            </a:r>
            <a:r>
              <a:rPr lang="ru-RU" sz="3100" dirty="0" smtClean="0"/>
              <a:t>Г</a:t>
            </a:r>
            <a:r>
              <a:rPr lang="ru-RU" sz="2200" dirty="0" smtClean="0"/>
              <a:t>Ёте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dirty="0" smtClean="0"/>
              <a:t>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Цель урока</a:t>
            </a:r>
            <a:r>
              <a:rPr lang="ru-RU" dirty="0" smtClean="0"/>
              <a:t>:  </a:t>
            </a:r>
            <a:r>
              <a:rPr lang="en-US" dirty="0" smtClean="0"/>
              <a:t> </a:t>
            </a:r>
            <a:r>
              <a:rPr lang="ru-RU" dirty="0" smtClean="0"/>
              <a:t>сформировать представление о количественных отношениях в  химии и с помощью калькулятора «</a:t>
            </a:r>
            <a:r>
              <a:rPr lang="en-US" dirty="0" smtClean="0"/>
              <a:t>CASIO</a:t>
            </a:r>
            <a:r>
              <a:rPr lang="ru-RU" dirty="0" smtClean="0"/>
              <a:t>» закрепить полученные знания.</a:t>
            </a:r>
          </a:p>
          <a:p>
            <a:pPr>
              <a:buNone/>
            </a:pPr>
            <a:r>
              <a:rPr lang="ru-RU" b="1" dirty="0" smtClean="0"/>
              <a:t>Тип урока</a:t>
            </a:r>
            <a:r>
              <a:rPr lang="ru-RU" dirty="0" smtClean="0"/>
              <a:t>: урок изучения и первичного закрепления знаний.</a:t>
            </a:r>
          </a:p>
          <a:p>
            <a:pPr>
              <a:buNone/>
            </a:pPr>
            <a:r>
              <a:rPr lang="ru-RU" b="1" dirty="0" smtClean="0"/>
              <a:t>Технологии</a:t>
            </a:r>
            <a:r>
              <a:rPr lang="ru-RU" dirty="0" smtClean="0"/>
              <a:t>: элементы технологии сотрудничества  и проблемного обучения.</a:t>
            </a:r>
          </a:p>
          <a:p>
            <a:pPr>
              <a:buNone/>
            </a:pPr>
            <a:r>
              <a:rPr lang="ru-RU" b="1" dirty="0" smtClean="0"/>
              <a:t>Методы</a:t>
            </a:r>
            <a:r>
              <a:rPr lang="ru-RU" dirty="0" smtClean="0"/>
              <a:t>: эвристическая беседа, поисковая деятельность, соревновательный.</a:t>
            </a:r>
          </a:p>
          <a:p>
            <a:pPr>
              <a:buNone/>
            </a:pPr>
            <a:r>
              <a:rPr lang="ru-RU" b="1" dirty="0" smtClean="0"/>
              <a:t>Техническое  оснащение</a:t>
            </a:r>
            <a:r>
              <a:rPr lang="ru-RU" dirty="0" smtClean="0"/>
              <a:t>: мультимедиа- аппаратура,</a:t>
            </a:r>
          </a:p>
          <a:p>
            <a:pPr>
              <a:buNone/>
            </a:pPr>
            <a:r>
              <a:rPr lang="ru-RU" dirty="0" smtClean="0"/>
              <a:t>         калькуляторы  « </a:t>
            </a:r>
            <a:r>
              <a:rPr lang="en-US" dirty="0" smtClean="0"/>
              <a:t>CASIO</a:t>
            </a:r>
            <a:r>
              <a:rPr lang="ru-RU" dirty="0" smtClean="0"/>
              <a:t>»,  ЦОР,  таблица «Физические величины».                   </a:t>
            </a:r>
            <a:endParaRPr lang="ru-RU" dirty="0"/>
          </a:p>
        </p:txBody>
      </p:sp>
    </p:spTree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Пожелание КОЛЛЕГАМ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571612"/>
            <a:ext cx="512445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Хоть выйди ты не в белый свет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А в поле за околицей,-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Пока идешь за кем-то вслед,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Дорога не запомнится.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Зато, куда б ты ни попал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И по какой распутице,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Дорога та, что сам искал,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Вовек не позабудется.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                                Н. </a:t>
            </a:r>
            <a:r>
              <a:rPr lang="ru-RU" b="1" dirty="0" err="1" smtClean="0">
                <a:latin typeface="Monotype Corsiva" pitchFamily="66" charset="0"/>
              </a:rPr>
              <a:t>Рыленков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282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Авторы 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Творческая </a:t>
            </a:r>
            <a:r>
              <a:rPr lang="ru-RU" smtClean="0"/>
              <a:t>группа учителей: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Волобуева </a:t>
            </a:r>
            <a:r>
              <a:rPr lang="ru-RU" sz="2400" dirty="0" smtClean="0"/>
              <a:t>Т.Э</a:t>
            </a:r>
          </a:p>
          <a:p>
            <a:r>
              <a:rPr lang="ru-RU" sz="2400" dirty="0" smtClean="0"/>
              <a:t>Мирошниченко Е.В.</a:t>
            </a:r>
          </a:p>
          <a:p>
            <a:r>
              <a:rPr lang="ru-RU" sz="2400" dirty="0" err="1" smtClean="0"/>
              <a:t>Немытькова</a:t>
            </a:r>
            <a:r>
              <a:rPr lang="ru-RU" sz="2400" dirty="0" smtClean="0"/>
              <a:t> А.В</a:t>
            </a:r>
          </a:p>
          <a:p>
            <a:r>
              <a:rPr lang="ru-RU" sz="2400" dirty="0" smtClean="0"/>
              <a:t>Решетникова О,Д</a:t>
            </a:r>
          </a:p>
          <a:p>
            <a:r>
              <a:rPr lang="ru-RU" sz="2400" dirty="0" smtClean="0"/>
              <a:t>Рыбакова Т.В.</a:t>
            </a:r>
          </a:p>
          <a:p>
            <a:r>
              <a:rPr lang="ru-RU" sz="2400" dirty="0" err="1" smtClean="0"/>
              <a:t>Цой</a:t>
            </a:r>
            <a:r>
              <a:rPr lang="ru-RU" sz="2400" dirty="0" smtClean="0"/>
              <a:t> Э.Ч.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сформировать</a:t>
            </a:r>
            <a:r>
              <a:rPr lang="ru-RU" dirty="0" smtClean="0"/>
              <a:t> знания учащихся о физических величинах:«количество вещества», «молярная масса», «число Авогадро», «число молекул»;  единицах измерения - «моль»,  «грамм на моль»; установить взаимосвязи  между   величинами;</a:t>
            </a:r>
          </a:p>
          <a:p>
            <a:pPr lvl="0"/>
            <a:r>
              <a:rPr lang="ru-RU" b="1" dirty="0" smtClean="0"/>
              <a:t>  совершенствовать навыки </a:t>
            </a:r>
            <a:r>
              <a:rPr lang="ru-RU" dirty="0" smtClean="0"/>
              <a:t> работы с калькуляторами «</a:t>
            </a:r>
            <a:r>
              <a:rPr lang="en-US" dirty="0" smtClean="0"/>
              <a:t>CASIO</a:t>
            </a:r>
            <a:r>
              <a:rPr lang="ru-RU" dirty="0" smtClean="0"/>
              <a:t>» ; создать условия для развития коммуникативных качеств учащихся, самостоятельности;</a:t>
            </a:r>
          </a:p>
          <a:p>
            <a:pPr lvl="0"/>
            <a:r>
              <a:rPr lang="ru-RU" b="1" dirty="0" smtClean="0"/>
              <a:t>воспитывать </a:t>
            </a:r>
            <a:r>
              <a:rPr lang="ru-RU" dirty="0" smtClean="0"/>
              <a:t>информационную культуру и повышать мотивацию учащихся к предмету.</a:t>
            </a:r>
          </a:p>
          <a:p>
            <a:endParaRPr lang="ru-RU" dirty="0"/>
          </a:p>
        </p:txBody>
      </p:sp>
    </p:spTree>
  </p:cSld>
  <p:clrMapOvr>
    <a:masterClrMapping/>
  </p:clrMapOvr>
  <p:transition advTm="498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Ход 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</a:t>
            </a:r>
            <a:r>
              <a:rPr lang="ru-RU" b="1" dirty="0" smtClean="0"/>
              <a:t>Организационный момент</a:t>
            </a:r>
          </a:p>
          <a:p>
            <a:pPr>
              <a:buNone/>
            </a:pPr>
            <a:r>
              <a:rPr lang="ru-RU" dirty="0" smtClean="0"/>
              <a:t>Каждый человек талантлив по-своему. Важно лишь открыть в себе эти таланты и возможность проявить себя  в любых видах деятельности.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Подготовка к познавательной деятельности.</a:t>
            </a:r>
            <a:r>
              <a:rPr lang="ru-RU" b="1" i="1" u="sng" dirty="0" smtClean="0"/>
              <a:t> </a:t>
            </a:r>
            <a:r>
              <a:rPr lang="ru-RU" i="1" u="sng" dirty="0" smtClean="0"/>
              <a:t>Восьмиклассник Костя зашел в магазин и попросил продавщицу продать ему  10  молей поваренной соли. Что ответила Косте продавщица? На этот вопрос вы ответите после изучения новой темы. Чем необычен этот вопрос ?</a:t>
            </a:r>
          </a:p>
          <a:p>
            <a:endParaRPr lang="ru-RU" dirty="0"/>
          </a:p>
        </p:txBody>
      </p:sp>
    </p:spTree>
  </p:cSld>
  <p:clrMapOvr>
    <a:masterClrMapping/>
  </p:clrMapOvr>
  <p:transition advTm="10629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57166"/>
            <a:ext cx="8686800" cy="841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85918" y="285728"/>
            <a:ext cx="5486400" cy="4114800"/>
          </a:xfrm>
          <a:prstGeom prst="rect">
            <a:avLst/>
          </a:prstGeom>
        </p:spPr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09" name="Рисунок 4"/>
          <p:cNvPicPr>
            <a:picLocks noChangeAspect="1" noChangeArrowheads="1"/>
          </p:cNvPicPr>
          <p:nvPr/>
        </p:nvPicPr>
        <p:blipFill>
          <a:blip r:embed="rId2"/>
          <a:srcRect l="12025" t="21153" r="10368" b="6624"/>
          <a:stretch>
            <a:fillRect/>
          </a:stretch>
        </p:blipFill>
        <p:spPr bwMode="auto">
          <a:xfrm>
            <a:off x="4071934" y="785794"/>
            <a:ext cx="4714908" cy="578647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44" y="785794"/>
            <a:ext cx="371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Расскажу сегодня, что ли,</a:t>
            </a:r>
            <a:br>
              <a:rPr lang="ru-RU" sz="2800" b="1" dirty="0" smtClean="0"/>
            </a:br>
            <a:r>
              <a:rPr lang="ru-RU" sz="2800" b="1" dirty="0" smtClean="0"/>
              <a:t>О зловредной  роли моли.</a:t>
            </a:r>
            <a:br>
              <a:rPr lang="ru-RU" sz="2800" b="1" dirty="0" smtClean="0"/>
            </a:br>
            <a:r>
              <a:rPr lang="ru-RU" sz="2800" b="1" dirty="0" smtClean="0"/>
              <a:t>Моль съедает шерсть и мех</a:t>
            </a:r>
            <a:br>
              <a:rPr lang="ru-RU" sz="2800" b="1" dirty="0" smtClean="0"/>
            </a:br>
            <a:r>
              <a:rPr lang="ru-RU" sz="2800" b="1" dirty="0" smtClean="0"/>
              <a:t>Просто паника у всех….</a:t>
            </a:r>
            <a:br>
              <a:rPr lang="ru-RU" sz="2800" b="1" dirty="0" smtClean="0"/>
            </a:br>
            <a:r>
              <a:rPr lang="ru-RU" sz="2800" b="1" dirty="0" smtClean="0"/>
              <a:t>Ну а в химии- изволь!</a:t>
            </a:r>
            <a:br>
              <a:rPr lang="ru-RU" sz="2800" b="1" dirty="0" smtClean="0"/>
            </a:br>
            <a:r>
              <a:rPr lang="ru-RU" sz="2800" b="1" dirty="0" smtClean="0"/>
              <a:t>Есть другое слово «МОЛЬ»</a:t>
            </a:r>
            <a:endParaRPr lang="ru-RU" sz="2800" b="1" dirty="0"/>
          </a:p>
        </p:txBody>
      </p:sp>
    </p:spTree>
  </p:cSld>
  <p:clrMapOvr>
    <a:masterClrMapping/>
  </p:clrMapOvr>
  <p:transition advTm="146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Физические величины, используемые  в быту.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WWN\Мои документы\lastscanобьем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7000" contrast="39000"/>
          </a:blip>
          <a:srcRect l="4675" t="2343" r="4675" b="7030"/>
          <a:stretch>
            <a:fillRect/>
          </a:stretch>
        </p:blipFill>
        <p:spPr bwMode="auto">
          <a:xfrm flipH="1" flipV="1">
            <a:off x="7271033" y="3830849"/>
            <a:ext cx="87049" cy="526843"/>
          </a:xfrm>
          <a:prstGeom prst="rect">
            <a:avLst/>
          </a:prstGeom>
          <a:noFill/>
        </p:spPr>
      </p:pic>
      <p:pic>
        <p:nvPicPr>
          <p:cNvPr id="7" name="Picture 4" descr="C:\Documents and Settings\WWN\Мои документы\десяток яиц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bright="31000" contrast="40000"/>
          </a:blip>
          <a:srcRect l="1444" t="27316"/>
          <a:stretch>
            <a:fillRect/>
          </a:stretch>
        </p:blipFill>
        <p:spPr bwMode="auto">
          <a:xfrm>
            <a:off x="500034" y="1571612"/>
            <a:ext cx="7858181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Tm="993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92869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Физические величины, используемые   в химии  и в быту.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 покупке сахара мы определяем его __(массу)  при помощи весов, пользуясь единицами измерения --  (килограммами, граммами).</a:t>
            </a:r>
          </a:p>
          <a:p>
            <a:endParaRPr lang="ru-RU" dirty="0"/>
          </a:p>
        </p:txBody>
      </p:sp>
      <p:pic>
        <p:nvPicPr>
          <p:cNvPr id="5" name="Содержимое 3" descr="C:\Documents and Settings\WWN\Мои документы\lastscanобьем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0" y="27860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WWN\Мои документы\вес.jpg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contrast="34000"/>
          </a:blip>
          <a:srcRect/>
          <a:stretch>
            <a:fillRect/>
          </a:stretch>
        </p:blipFill>
        <p:spPr bwMode="auto">
          <a:xfrm>
            <a:off x="1071538" y="3500438"/>
            <a:ext cx="62865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95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Физические величины, используемые в химии и быту.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При покупке разливного молока мы определяем его _____(объем) при помощи мерной посуды, пользуясь единицами </a:t>
            </a:r>
            <a:r>
              <a:rPr lang="ru-RU" dirty="0" err="1" smtClean="0"/>
              <a:t>измерения______</a:t>
            </a:r>
            <a:r>
              <a:rPr lang="ru-RU" dirty="0" smtClean="0"/>
              <a:t> (литр, миллилитр)   </a:t>
            </a:r>
            <a:endParaRPr lang="ru-RU" dirty="0"/>
          </a:p>
        </p:txBody>
      </p:sp>
      <p:pic>
        <p:nvPicPr>
          <p:cNvPr id="4" name="Рисунок 3" descr="C:\Documents and Settings\WWN\Мои документы\lastscanобьем.jpg"/>
          <p:cNvPicPr/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1785918" y="3786190"/>
            <a:ext cx="57150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81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Усвоение  новых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химии (а также в физике и других естественных науках) приходиться иметь дело с большими количествами мельчайших частиц - с  так называемыми структурными элементами материи (молекулами, атомами, ионами, электронами и др.). </a:t>
            </a:r>
          </a:p>
          <a:p>
            <a:r>
              <a:rPr lang="ru-RU" dirty="0" smtClean="0"/>
              <a:t>Для того чтобы выражать количество таких частиц, ввели единицу количества - </a:t>
            </a:r>
            <a:r>
              <a:rPr lang="ru-RU" b="1" dirty="0" smtClean="0"/>
              <a:t>моль.   1 моль -  это такое количество любого вещества, которое содержит столько же структурных элементов, сколько атомов содержится в 12г нуклида  углер</a:t>
            </a:r>
            <a:r>
              <a:rPr lang="ru-RU" dirty="0" smtClean="0"/>
              <a:t>ода -12. Экспериментально найдено, что число структурных элементов, отвечающих 1 моль, равно 6,02∙10</a:t>
            </a:r>
            <a:r>
              <a:rPr lang="ru-RU" baseline="30000" dirty="0" smtClean="0"/>
              <a:t>23  </a:t>
            </a:r>
            <a:r>
              <a:rPr lang="ru-RU" b="1" dirty="0" smtClean="0"/>
              <a:t>(постоянную 6,02∙10</a:t>
            </a:r>
            <a:r>
              <a:rPr lang="ru-RU" b="1" baseline="30000" dirty="0" smtClean="0"/>
              <a:t>23</a:t>
            </a:r>
            <a:r>
              <a:rPr lang="ru-RU" b="1" dirty="0" smtClean="0"/>
              <a:t>моль</a:t>
            </a:r>
            <a:r>
              <a:rPr lang="ru-RU" b="1" baseline="30000" dirty="0" smtClean="0"/>
              <a:t>-1</a:t>
            </a:r>
            <a:r>
              <a:rPr lang="ru-RU" b="1" dirty="0" smtClean="0"/>
              <a:t> называют постоянной Авогадро).</a:t>
            </a:r>
          </a:p>
          <a:p>
            <a:endParaRPr lang="ru-RU" dirty="0"/>
          </a:p>
        </p:txBody>
      </p:sp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461</TotalTime>
  <Words>1006</Words>
  <Application>Microsoft Office PowerPoint</Application>
  <PresentationFormat>Экран (4:3)</PresentationFormat>
  <Paragraphs>94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Количество вещества  Молярная масса </vt:lpstr>
      <vt:lpstr>«Мало знать, надо применять» Й. ГЁте                                              </vt:lpstr>
      <vt:lpstr>Задачи</vt:lpstr>
      <vt:lpstr>Ход урока:</vt:lpstr>
      <vt:lpstr> </vt:lpstr>
      <vt:lpstr>Физические величины, используемые  в быту.</vt:lpstr>
      <vt:lpstr>Физические величины, используемые   в химии  и в быту.</vt:lpstr>
      <vt:lpstr>Физические величины, используемые в химии и быту.</vt:lpstr>
      <vt:lpstr>3. Усвоение  новых знаний</vt:lpstr>
      <vt:lpstr>Амедео Авогадро</vt:lpstr>
      <vt:lpstr>Насколько велик моль?</vt:lpstr>
      <vt:lpstr> Цилиндры с веществами в 1 моль. </vt:lpstr>
      <vt:lpstr>Слайд 13</vt:lpstr>
      <vt:lpstr>               Молярная масса    </vt:lpstr>
      <vt:lpstr>Слайд 15</vt:lpstr>
      <vt:lpstr>Слайд 16</vt:lpstr>
      <vt:lpstr>4.подведение итогов</vt:lpstr>
      <vt:lpstr>5.  Проблема на дом</vt:lpstr>
      <vt:lpstr>Домашнее задание</vt:lpstr>
      <vt:lpstr>Пожелание КОЛЛЕГАМ</vt:lpstr>
      <vt:lpstr>Авторы  урока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WWN</dc:creator>
  <cp:lastModifiedBy>Татьяна</cp:lastModifiedBy>
  <cp:revision>105</cp:revision>
  <dcterms:created xsi:type="dcterms:W3CDTF">2008-12-07T06:40:24Z</dcterms:created>
  <dcterms:modified xsi:type="dcterms:W3CDTF">2008-12-23T05:51:13Z</dcterms:modified>
</cp:coreProperties>
</file>