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57" r:id="rId4"/>
    <p:sldId id="258" r:id="rId5"/>
    <p:sldId id="271" r:id="rId6"/>
    <p:sldId id="262" r:id="rId7"/>
    <p:sldId id="259" r:id="rId8"/>
    <p:sldId id="272" r:id="rId9"/>
    <p:sldId id="264" r:id="rId10"/>
    <p:sldId id="265" r:id="rId11"/>
    <p:sldId id="267" r:id="rId12"/>
    <p:sldId id="273" r:id="rId13"/>
    <p:sldId id="274" r:id="rId14"/>
    <p:sldId id="260" r:id="rId15"/>
    <p:sldId id="261" r:id="rId16"/>
    <p:sldId id="266" r:id="rId17"/>
    <p:sldId id="268" r:id="rId18"/>
    <p:sldId id="270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D6715F-14C5-4F10-A36B-7F8ABCBCF077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CCCEB-634F-4F5C-90DF-FF1FFF58C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1090;&#1086;&#1083;&#1100;&#1082;&#1086;%20&#1084;&#1072;&#1090;&#1077;&#1084;&#1072;&#1090;&#1080;&#1082;&#1080;/&#1060;&#1088;&#1072;&#1085;&#1089;&#1091;&#1072;%20&#1042;&#1080;&#1077;&#1090;%20Francois%20Viet.doc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io.ifmo.ru/" TargetMode="External"/><Relationship Id="rId2" Type="http://schemas.openxmlformats.org/officeDocument/2006/relationships/hyperlink" Target="http://wikipedia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9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71480"/>
            <a:ext cx="695723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ФРАНСУА  </a:t>
            </a:r>
            <a:r>
              <a:rPr lang="ru-RU" sz="6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ВИЕТ</a:t>
            </a:r>
            <a:endParaRPr lang="ru-RU" sz="6000" b="1" i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8130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Выполнили  ученики  8  класса 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МОУ-СОШ </a:t>
            </a:r>
            <a:r>
              <a:rPr lang="ru-RU" sz="2000" dirty="0" err="1" smtClean="0">
                <a:solidFill>
                  <a:srgbClr val="002060"/>
                </a:solidFill>
              </a:rPr>
              <a:t>с.Карпенка</a:t>
            </a:r>
            <a:r>
              <a:rPr lang="ru-RU" sz="2000" dirty="0" smtClean="0">
                <a:solidFill>
                  <a:srgbClr val="002060"/>
                </a:solidFill>
              </a:rPr>
              <a:t>  </a:t>
            </a:r>
          </a:p>
          <a:p>
            <a:r>
              <a:rPr lang="ru-RU" sz="2000" dirty="0" err="1" smtClean="0">
                <a:solidFill>
                  <a:srgbClr val="002060"/>
                </a:solidFill>
              </a:rPr>
              <a:t>Краснокутского</a:t>
            </a:r>
            <a:r>
              <a:rPr lang="ru-RU" sz="2000" dirty="0" smtClean="0">
                <a:solidFill>
                  <a:srgbClr val="002060"/>
                </a:solidFill>
              </a:rPr>
              <a:t>  района 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Саратовской  области</a:t>
            </a:r>
          </a:p>
          <a:p>
            <a:r>
              <a:rPr lang="ru-RU" sz="2000" dirty="0" err="1" smtClean="0">
                <a:solidFill>
                  <a:srgbClr val="002060"/>
                </a:solidFill>
              </a:rPr>
              <a:t>Осыко</a:t>
            </a:r>
            <a:r>
              <a:rPr lang="ru-RU" sz="2000" dirty="0" smtClean="0">
                <a:solidFill>
                  <a:srgbClr val="002060"/>
                </a:solidFill>
              </a:rPr>
              <a:t>  Виктор  и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Колесников  Виктор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После  трудов  нидерландского  математика  А. </a:t>
            </a:r>
            <a:r>
              <a:rPr lang="ru-RU" dirty="0" err="1" smtClean="0"/>
              <a:t>Жирара</a:t>
            </a:r>
            <a:r>
              <a:rPr lang="ru-RU" dirty="0" smtClean="0"/>
              <a:t> (1595 – 1632), а также  Декарта  и  Ньютона  способ  решения  квадратных  уравнений  принял  современный  вид.</a:t>
            </a:r>
          </a:p>
          <a:p>
            <a:r>
              <a:rPr lang="ru-RU" dirty="0" smtClean="0"/>
              <a:t>Сумма корней приведенного квадратного уравнения равна второму коэффициенту, взятому с противоположным знаком, а произведение корней равно  свободному  члену.</a:t>
            </a:r>
          </a:p>
          <a:p>
            <a:r>
              <a:rPr lang="en-US" dirty="0" smtClean="0"/>
              <a:t>x² + </a:t>
            </a:r>
            <a:r>
              <a:rPr lang="en-US" dirty="0" err="1" smtClean="0"/>
              <a:t>px</a:t>
            </a:r>
            <a:r>
              <a:rPr lang="en-US" dirty="0" smtClean="0"/>
              <a:t> + q = 0,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71934" y="5072074"/>
          <a:ext cx="2071702" cy="1052293"/>
        </p:xfrm>
        <a:graphic>
          <a:graphicData uri="http://schemas.openxmlformats.org/presentationml/2006/ole">
            <p:oleObj spid="_x0000_s1026" name="Формула" r:id="rId3" imgW="79992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Школьный вариант </a:t>
            </a:r>
            <a:r>
              <a:rPr lang="ru-RU" i="1" dirty="0" smtClean="0"/>
              <a:t>теоремы Виета </a:t>
            </a:r>
            <a:r>
              <a:rPr lang="ru-RU" dirty="0" smtClean="0"/>
              <a:t>был известен задолго до Виета. Заслуга Виета состоит в том, что он выявил соотношение между корнями и коэффициентами  5-й степени.</a:t>
            </a:r>
          </a:p>
          <a:p>
            <a:r>
              <a:rPr lang="ru-RU" dirty="0" smtClean="0"/>
              <a:t>Теорема Виета для кубического уравнения.</a:t>
            </a:r>
          </a:p>
          <a:p>
            <a:r>
              <a:rPr lang="ru-RU" dirty="0" smtClean="0"/>
              <a:t>Если числа </a:t>
            </a:r>
            <a:r>
              <a:rPr lang="en-US" dirty="0" smtClean="0"/>
              <a:t>a</a:t>
            </a:r>
            <a:r>
              <a:rPr lang="ru-RU" dirty="0" smtClean="0"/>
              <a:t>,</a:t>
            </a:r>
            <a:r>
              <a:rPr lang="en-US" dirty="0" smtClean="0"/>
              <a:t>b </a:t>
            </a:r>
            <a:r>
              <a:rPr lang="ru-RU" dirty="0" smtClean="0"/>
              <a:t>и </a:t>
            </a:r>
            <a:r>
              <a:rPr lang="en-US" dirty="0" smtClean="0"/>
              <a:t>c</a:t>
            </a:r>
            <a:r>
              <a:rPr lang="ru-RU" dirty="0" smtClean="0"/>
              <a:t> – корни кубического уравнения </a:t>
            </a:r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+px</a:t>
            </a:r>
            <a:r>
              <a:rPr lang="en-US" baseline="30000" dirty="0" smtClean="0"/>
              <a:t>2</a:t>
            </a:r>
            <a:r>
              <a:rPr lang="en-US" dirty="0" smtClean="0"/>
              <a:t>+qx+s=0</a:t>
            </a:r>
            <a:r>
              <a:rPr lang="ru-RU" dirty="0" smtClean="0"/>
              <a:t>, то </a:t>
            </a:r>
          </a:p>
          <a:p>
            <a:pPr lvl="3"/>
            <a:r>
              <a:rPr lang="en-US" dirty="0" err="1" smtClean="0"/>
              <a:t>a+b+c</a:t>
            </a:r>
            <a:r>
              <a:rPr lang="en-US" dirty="0" smtClean="0"/>
              <a:t>=-p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</a:p>
          <a:p>
            <a:pPr lvl="3"/>
            <a:r>
              <a:rPr lang="en-US" dirty="0" err="1" smtClean="0"/>
              <a:t>ab+bc+ac</a:t>
            </a:r>
            <a:r>
              <a:rPr lang="en-US" dirty="0" smtClean="0"/>
              <a:t>=q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</a:p>
          <a:p>
            <a:pPr lvl="3"/>
            <a:r>
              <a:rPr lang="en-US" dirty="0" err="1" smtClean="0"/>
              <a:t>abc</a:t>
            </a:r>
            <a:r>
              <a:rPr lang="en-US" dirty="0" smtClean="0"/>
              <a:t>=s</a:t>
            </a:r>
            <a:r>
              <a:rPr lang="ru-RU" dirty="0" smtClean="0"/>
              <a:t>.</a:t>
            </a:r>
            <a:r>
              <a:rPr lang="en-US" dirty="0" smtClean="0"/>
              <a:t>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Ф. Виет  обладал  огромной  трудоспособностью.</a:t>
            </a:r>
          </a:p>
          <a:p>
            <a:r>
              <a:rPr lang="ru-RU" dirty="0" smtClean="0"/>
              <a:t>Он  мог  работать  по  трое  суток  без  отдыха, только иногда забываясь сном на несколько минут.</a:t>
            </a:r>
          </a:p>
          <a:p>
            <a:r>
              <a:rPr lang="ru-RU" dirty="0" smtClean="0"/>
              <a:t>Многие  его  результаты   и  открытия  достойны  восхищения.</a:t>
            </a:r>
            <a:endParaRPr lang="ru-RU" dirty="0"/>
          </a:p>
        </p:txBody>
      </p:sp>
      <p:pic>
        <p:nvPicPr>
          <p:cNvPr id="4" name="Picture 4" descr="BD0562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071942"/>
            <a:ext cx="3095625" cy="2522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Ученик  дьявола?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Во  время  войны  Франции  с  Испанией  Виет оказал  большую  услугу  своей  родине.</a:t>
            </a:r>
          </a:p>
          <a:p>
            <a:r>
              <a:rPr lang="ru-RU" dirty="0" smtClean="0"/>
              <a:t>Он  расшифровал  весьма  важное  письмо  испанского  двора.</a:t>
            </a:r>
          </a:p>
          <a:p>
            <a:r>
              <a:rPr lang="ru-RU" dirty="0" smtClean="0"/>
              <a:t>Испанские инквизиторы изобрели очень сложную тайнопись (шифр), которая все время изменялась и дополнялась. Благодаря этому шифру воинствующая и сильная в то время Испания могла свободно переписываться с противниками французского короля даже внутри Франции, и эта переписка оставалась неразгаданной.</a:t>
            </a:r>
            <a:endParaRPr lang="ru-RU" dirty="0"/>
          </a:p>
        </p:txBody>
      </p:sp>
      <p:pic>
        <p:nvPicPr>
          <p:cNvPr id="4" name="Рисунок 3" descr="n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5357826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После бесплодных попыток найти ключ к шифру король обратился к Виету. </a:t>
            </a:r>
          </a:p>
          <a:p>
            <a:r>
              <a:rPr lang="ru-RU" dirty="0" smtClean="0"/>
              <a:t>Известно, что Виет, две недели подряд дни и ночи просидев за работой, все же нашел ключ к испанскому шифру. </a:t>
            </a:r>
          </a:p>
          <a:p>
            <a:r>
              <a:rPr lang="ru-RU" dirty="0" smtClean="0"/>
              <a:t>После этого неожиданно для испанцев Франция стала выигрывать одно сражение за другим.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Испанцы долго недоумевали. </a:t>
            </a:r>
          </a:p>
          <a:p>
            <a:r>
              <a:rPr lang="ru-RU" dirty="0" smtClean="0"/>
              <a:t>Наконец им стало известно, что шифр для французов уже не секрет и что виновник его расшифровки – Виет. </a:t>
            </a:r>
          </a:p>
          <a:p>
            <a:r>
              <a:rPr lang="ru-RU" dirty="0" smtClean="0"/>
              <a:t>Будучи уверенными, в невозможности разгадать способ тайнописи людьми, они обвинили Францию перед Папой Римским и инквизицией в кознях дьявола, а Виета обвинили, что он был в союзе с дьяволом и приговорили его к сожжению на костре. </a:t>
            </a:r>
          </a:p>
          <a:p>
            <a:r>
              <a:rPr lang="ru-RU" dirty="0" smtClean="0"/>
              <a:t>К счастью для науки, он не был выдан инквизиции.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Открытия  ученого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Виет завершил создание буквенного исчисления, введя обозначения не только для неизвестного и его степеней, но и для параметров.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Виет встал у истоков создания новой науки-</a:t>
            </a:r>
            <a:r>
              <a:rPr lang="ru-RU" sz="2400" b="1" i="1" dirty="0" smtClean="0"/>
              <a:t>тригонометрии</a:t>
            </a:r>
            <a:r>
              <a:rPr lang="ru-RU" sz="2400" dirty="0" smtClean="0"/>
              <a:t>. Многие тригонометрические формулы впервые были записаны Виетом.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В 1593 году он первым сформулировал в словесной форме теорему косинусов.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Виет разработал известный ранее своей трудностью случай решения треугольника по двум сторонам и углу между ними.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2428892" cy="307183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28992" y="1714488"/>
            <a:ext cx="50006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Из других открытий Виета следует отметить выражение для синусов и косинусов кратных дуг через </a:t>
            </a:r>
            <a:r>
              <a:rPr lang="ru-RU" sz="2200" dirty="0" err="1" smtClean="0"/>
              <a:t>sin</a:t>
            </a:r>
            <a:r>
              <a:rPr lang="ru-RU" sz="2200" dirty="0" smtClean="0"/>
              <a:t>(</a:t>
            </a:r>
            <a:r>
              <a:rPr lang="ru-RU" sz="2200" dirty="0" err="1" smtClean="0"/>
              <a:t>x</a:t>
            </a:r>
            <a:r>
              <a:rPr lang="ru-RU" sz="2200" dirty="0" smtClean="0"/>
              <a:t>) и </a:t>
            </a:r>
            <a:r>
              <a:rPr lang="ru-RU" sz="2200" dirty="0" err="1" smtClean="0"/>
              <a:t>cos</a:t>
            </a:r>
            <a:r>
              <a:rPr lang="ru-RU" sz="2200" dirty="0" smtClean="0"/>
              <a:t>(</a:t>
            </a:r>
            <a:r>
              <a:rPr lang="ru-RU" sz="2200" dirty="0" err="1" smtClean="0"/>
              <a:t>x</a:t>
            </a:r>
            <a:r>
              <a:rPr lang="ru-RU" sz="2200" dirty="0" smtClean="0"/>
              <a:t>).   Эти знания тригонометрии Виет с успехом применял как в алгебре при решении алгебраических уравнений, так и в геометрии, например, при решении с помощью циркуля и линейки знаменитой задачи </a:t>
            </a:r>
            <a:r>
              <a:rPr lang="ru-RU" sz="2200" dirty="0" err="1" smtClean="0"/>
              <a:t>Аполлония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Пергского</a:t>
            </a:r>
            <a:r>
              <a:rPr lang="ru-RU" sz="2200" dirty="0" smtClean="0"/>
              <a:t>      о построении круга, касательного к трем данным кругам. </a:t>
            </a:r>
          </a:p>
          <a:p>
            <a:endParaRPr lang="ru-RU" sz="22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Виет  начал  писать  труд, который назвал "Искусство анализа, или Новая алгебра". К  сожалению, книгу  он не завершил. </a:t>
            </a:r>
          </a:p>
          <a:p>
            <a:r>
              <a:rPr lang="ru-RU" dirty="0" smtClean="0"/>
              <a:t>Но главное было написано. И это главное определило развитие всей математики Нового времени.</a:t>
            </a:r>
          </a:p>
          <a:p>
            <a:r>
              <a:rPr lang="ru-RU" dirty="0" smtClean="0"/>
              <a:t> В мемуарах некоторых придворных Франции есть указание, что Виет был женат, что у него была дочь, единственная наследница имения, по которому Виет звался сеньор де</a:t>
            </a:r>
            <a:r>
              <a:rPr lang="en-US" dirty="0" smtClean="0"/>
              <a:t> </a:t>
            </a:r>
            <a:r>
              <a:rPr lang="ru-RU" dirty="0" err="1" smtClean="0"/>
              <a:t>ла</a:t>
            </a:r>
            <a:r>
              <a:rPr lang="en-US" dirty="0" smtClean="0"/>
              <a:t> </a:t>
            </a:r>
            <a:r>
              <a:rPr lang="ru-RU" dirty="0" err="1" smtClean="0"/>
              <a:t>Биготье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 придворных новостях маркиз </a:t>
            </a:r>
            <a:r>
              <a:rPr lang="ru-RU" dirty="0" err="1" smtClean="0"/>
              <a:t>Летуаль</a:t>
            </a:r>
            <a:r>
              <a:rPr lang="ru-RU" dirty="0" smtClean="0"/>
              <a:t> писал: "...14 февраля 1603 г. господин Виет, рекетмейстер, человек большого ума и рассуждения и один из самых ученых математиков века умер... в Париже. Ему было более шестидесяти лет". </a:t>
            </a:r>
          </a:p>
          <a:p>
            <a:r>
              <a:rPr lang="ru-RU" dirty="0" smtClean="0"/>
              <a:t>Бытует мнение, что он умер  насильственной  смертью.</a:t>
            </a:r>
          </a:p>
          <a:p>
            <a:r>
              <a:rPr lang="ru-RU" dirty="0" smtClean="0"/>
              <a:t>Но  знаменитыми  открытиями  знаменитого  математика- «отца  алгебры»  люди  пользуются  уже  пятое  столетие.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Только  часть  трудов  этого  талантливого  и  плодовитого  ученого  была  издана  при  жизни  Виета.</a:t>
            </a:r>
          </a:p>
          <a:p>
            <a:r>
              <a:rPr lang="ru-RU" dirty="0" smtClean="0"/>
              <a:t>Главное  его  сочинение  «Введение  в  аналитическое  искусство» - всеобъемлющий  трактат.</a:t>
            </a:r>
            <a:endParaRPr lang="en-US" dirty="0" smtClean="0"/>
          </a:p>
          <a:p>
            <a:r>
              <a:rPr lang="ru-RU" dirty="0" smtClean="0"/>
              <a:t>Через 40  лет  после  смерти  Франсуа  Виета  его  произведения  были  изданы  Ф.Ван </a:t>
            </a:r>
            <a:r>
              <a:rPr lang="ru-RU" dirty="0" err="1" smtClean="0"/>
              <a:t>Схотеном</a:t>
            </a:r>
            <a:r>
              <a:rPr lang="ru-RU" dirty="0" smtClean="0"/>
              <a:t>  под  общим  названием  «</a:t>
            </a:r>
            <a:r>
              <a:rPr lang="en-US" dirty="0" smtClean="0"/>
              <a:t>Opera  </a:t>
            </a:r>
            <a:r>
              <a:rPr lang="en-US" dirty="0" err="1" smtClean="0"/>
              <a:t>mathematica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2819400"/>
            <a:ext cx="4557722" cy="3181368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 </a:t>
            </a:r>
          </a:p>
          <a:p>
            <a:pPr algn="just"/>
            <a:r>
              <a:rPr lang="ru-RU" sz="1800" i="1" dirty="0" smtClean="0">
                <a:solidFill>
                  <a:srgbClr val="002060"/>
                </a:solidFill>
              </a:rPr>
              <a:t>«…</a:t>
            </a:r>
            <a:r>
              <a:rPr lang="ru-RU" sz="1800" i="1" dirty="0" smtClean="0">
                <a:solidFill>
                  <a:srgbClr val="002060"/>
                </a:solidFill>
              </a:rPr>
              <a:t>Искусство, которое я излагаю, ново или, по крайней мере, было настолько испорчено временем и искажено влиянием варваров, что я счел нужным придать ему совершенно новый </a:t>
            </a:r>
            <a:r>
              <a:rPr lang="ru-RU" sz="1800" i="1" dirty="0" smtClean="0">
                <a:solidFill>
                  <a:srgbClr val="002060"/>
                </a:solidFill>
              </a:rPr>
              <a:t>вид».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Ф.Виет</a:t>
            </a:r>
          </a:p>
          <a:p>
            <a:endParaRPr lang="ru-RU" sz="2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2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2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2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9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71480"/>
            <a:ext cx="69572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ФРАНСУА  ВИЕТ</a:t>
            </a:r>
          </a:p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(1540 – 1603)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14" descr="Франсуа Виет">
            <a:hlinkClick r:id="rId2" action="ppaction://hlinkfile" tooltip="Виет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643182"/>
            <a:ext cx="2428892" cy="3613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Литература.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История  математики  под  редакцией  А.П.Юшкевича, Т.1.  С  древнейших  времен до  начала  Нового  времени, М., Наука , 1970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Шеренга  великих  математиков. Под ред. </a:t>
            </a:r>
          </a:p>
          <a:p>
            <a:pPr>
              <a:buNone/>
            </a:pPr>
            <a:r>
              <a:rPr lang="ru-RU" dirty="0" smtClean="0"/>
              <a:t>    В. </a:t>
            </a:r>
            <a:r>
              <a:rPr lang="ru-RU" dirty="0" err="1" smtClean="0"/>
              <a:t>Крысицкого</a:t>
            </a:r>
            <a:r>
              <a:rPr lang="ru-RU" dirty="0" smtClean="0"/>
              <a:t>, 1970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2"/>
              </a:rPr>
              <a:t>http://wikipedia.ru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3"/>
              </a:rPr>
              <a:t>http://fio.ifmo.ru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Из  биографии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Знаменитый  математик  Франсуа Виет родился в небольшом  городке  </a:t>
            </a:r>
            <a:r>
              <a:rPr lang="ru-RU" dirty="0" err="1" smtClean="0"/>
              <a:t>Фонтене-ле-Конт</a:t>
            </a:r>
            <a:r>
              <a:rPr lang="ru-RU" dirty="0" smtClean="0"/>
              <a:t>  на  юге  Франции в 1540 году. Виет имел возможность получить хорошее образование и относился к обучению очень серьезно.</a:t>
            </a:r>
            <a:endParaRPr lang="ru-RU" dirty="0"/>
          </a:p>
        </p:txBody>
      </p:sp>
      <p:pic>
        <p:nvPicPr>
          <p:cNvPr id="4" name="Picture 5" descr="Виет"/>
          <p:cNvPicPr>
            <a:picLocks noChangeAspect="1" noChangeArrowheads="1"/>
          </p:cNvPicPr>
          <p:nvPr/>
        </p:nvPicPr>
        <p:blipFill>
          <a:blip r:embed="rId2" cstate="print">
            <a:lum contrast="6000"/>
            <a:grayscl/>
          </a:blip>
          <a:srcRect/>
          <a:stretch>
            <a:fillRect/>
          </a:stretch>
        </p:blipFill>
        <p:spPr bwMode="auto">
          <a:xfrm>
            <a:off x="6000760" y="3429000"/>
            <a:ext cx="2156174" cy="2905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/>
          <a:lstStyle/>
          <a:p>
            <a:r>
              <a:rPr lang="ru-RU" sz="2400" dirty="0" smtClean="0"/>
              <a:t> Юрист   по  образованию, он   служил </a:t>
            </a:r>
          </a:p>
          <a:p>
            <a:pPr>
              <a:buNone/>
            </a:pPr>
            <a:r>
              <a:rPr lang="ru-RU" sz="2400" dirty="0" smtClean="0"/>
              <a:t>    при  дворе  Генриха </a:t>
            </a:r>
            <a:r>
              <a:rPr lang="en-US" sz="2400" dirty="0" smtClean="0"/>
              <a:t>IX</a:t>
            </a:r>
            <a:r>
              <a:rPr lang="ru-RU" sz="2400" dirty="0" smtClean="0"/>
              <a:t>.  </a:t>
            </a:r>
          </a:p>
          <a:p>
            <a:r>
              <a:rPr lang="ru-RU" sz="2400" dirty="0" smtClean="0"/>
              <a:t>Математикой  занимался  в  часы  отдыха.</a:t>
            </a:r>
          </a:p>
          <a:p>
            <a:r>
              <a:rPr lang="ru-RU" sz="2400" dirty="0" smtClean="0"/>
              <a:t>Ознакомившись  с  учением  Коперника,  Виет  заинтересовался  астрономией  и  решил  </a:t>
            </a:r>
          </a:p>
          <a:p>
            <a:pPr>
              <a:buNone/>
            </a:pPr>
            <a:r>
              <a:rPr lang="ru-RU" sz="2400" dirty="0" smtClean="0"/>
              <a:t>    написать  обширный  астрономический  </a:t>
            </a:r>
          </a:p>
          <a:p>
            <a:pPr>
              <a:buNone/>
            </a:pPr>
            <a:r>
              <a:rPr lang="ru-RU" sz="2400" dirty="0" smtClean="0"/>
              <a:t>    трактат,  но  для  этого  надо  было  глубоко </a:t>
            </a:r>
          </a:p>
          <a:p>
            <a:pPr>
              <a:buNone/>
            </a:pPr>
            <a:r>
              <a:rPr lang="ru-RU" sz="2400" dirty="0" smtClean="0"/>
              <a:t>    знать  математику.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Рисунок 8" descr="j021350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3786190"/>
            <a:ext cx="1717863" cy="2252669"/>
          </a:xfrm>
          <a:prstGeom prst="rect">
            <a:avLst/>
          </a:prstGeom>
        </p:spPr>
      </p:pic>
      <p:pic>
        <p:nvPicPr>
          <p:cNvPr id="7170" name="Picture 2" descr="C:\Microsoft  Word  2003\MEDIA\CAGCAT10\j030084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736"/>
            <a:ext cx="1814512" cy="1528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Шаги  в  науку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Виет  глубоко  изучил  сочинения  классиков  Архимеда  и  Диофанта,  ближайших  предшественников  </a:t>
            </a:r>
            <a:r>
              <a:rPr lang="ru-RU" dirty="0" err="1" smtClean="0"/>
              <a:t>Кардано</a:t>
            </a:r>
            <a:r>
              <a:rPr lang="ru-RU" dirty="0" smtClean="0"/>
              <a:t>,  Бомбелли,  </a:t>
            </a:r>
            <a:r>
              <a:rPr lang="ru-RU" dirty="0" err="1" smtClean="0"/>
              <a:t>Стевина</a:t>
            </a:r>
            <a:r>
              <a:rPr lang="ru-RU" dirty="0" smtClean="0"/>
              <a:t>  и др.  </a:t>
            </a:r>
          </a:p>
          <a:p>
            <a:r>
              <a:rPr lang="ru-RU" dirty="0" smtClean="0"/>
              <a:t>Он  выполнил  ряд  алгебраических  исследований, разработал  символику </a:t>
            </a:r>
          </a:p>
          <a:p>
            <a:pPr>
              <a:buNone/>
            </a:pPr>
            <a:r>
              <a:rPr lang="ru-RU" dirty="0" smtClean="0"/>
              <a:t>   в алгебре,   но  трактата  </a:t>
            </a:r>
          </a:p>
          <a:p>
            <a:pPr>
              <a:buNone/>
            </a:pPr>
            <a:r>
              <a:rPr lang="ru-RU" dirty="0" smtClean="0"/>
              <a:t>   по  астрономии  </a:t>
            </a:r>
          </a:p>
          <a:p>
            <a:pPr>
              <a:buNone/>
            </a:pPr>
            <a:r>
              <a:rPr lang="ru-RU" dirty="0" smtClean="0"/>
              <a:t>   так и  не  написал.</a:t>
            </a:r>
            <a:endParaRPr lang="ru-RU" dirty="0"/>
          </a:p>
        </p:txBody>
      </p:sp>
      <p:pic>
        <p:nvPicPr>
          <p:cNvPr id="4" name="Picture 4" descr="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43438" y="4143380"/>
            <a:ext cx="2085978" cy="2289780"/>
          </a:xfrm>
          <a:prstGeom prst="rect">
            <a:avLst/>
          </a:prstGeom>
          <a:noFill/>
        </p:spPr>
      </p:pic>
      <p:pic>
        <p:nvPicPr>
          <p:cNvPr id="5" name="Рисунок 4" descr="j022377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3857628"/>
            <a:ext cx="1091709" cy="952498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6715140" y="3714752"/>
            <a:ext cx="1785950" cy="1214446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Формулы решения квадратных уравнений в Европе были впервые написаны в 1202 году. Вывод формулы решения квадратного уравнения встречается у французского математика Ф. Виета.</a:t>
            </a:r>
          </a:p>
          <a:p>
            <a:r>
              <a:rPr lang="ru-RU" dirty="0" smtClean="0"/>
              <a:t>Однако  свое  утверждение  он  высказывал  лишь  для  положительных  корней (отрицательных  чисел  он  не  признавал).</a:t>
            </a:r>
            <a:endParaRPr lang="ru-RU" dirty="0"/>
          </a:p>
        </p:txBody>
      </p:sp>
      <p:pic>
        <p:nvPicPr>
          <p:cNvPr id="4" name="Рисунок 3" descr="j02054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429132"/>
            <a:ext cx="1409700" cy="1047750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5357818" y="4357694"/>
            <a:ext cx="2857520" cy="1214446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1" name="Picture 1" descr="C:\Microsoft  Word  2003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786322"/>
            <a:ext cx="845676" cy="1387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1591 году Виет ввел буквенные обозначения не только для неизвестных величин,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но и для коэффициентов уравнений;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благодаря этому стало впервые возможным выражение свойств уравнений и их корней формулами.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Среди открытий сам Виет особенно высоко ценил установление зависимости между корнями и коэффициентами уравнений.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</a:rPr>
              <a:t>Теорема  Виета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По праву достойна в стихах быть воспета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О свойствах корней теорема Виета.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Что лучше, скажи, постоянства такого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Умножишь ты корни – и дробь уже готова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В числителе «с», в знаменателе «а»,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И сумма корней тоже дроби равна.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Хоть с минусом дробь эта,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Что за беда –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В числителе «</a:t>
            </a:r>
            <a:r>
              <a:rPr lang="en-US" dirty="0" smtClean="0"/>
              <a:t>b</a:t>
            </a:r>
            <a:r>
              <a:rPr lang="ru-RU" dirty="0" smtClean="0"/>
              <a:t>», 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 знаменателе «а».</a:t>
            </a:r>
          </a:p>
          <a:p>
            <a:endParaRPr lang="ru-RU" dirty="0"/>
          </a:p>
        </p:txBody>
      </p:sp>
      <p:pic>
        <p:nvPicPr>
          <p:cNvPr id="4" name="Рисунок 3" descr="http://fio.ifmo.ru/archive/group11/c4wu7/viet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207167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Формулы,  выражающие  зависимость  корней  уравнения  от  его  коэффициентов,  были  выведены  Виетом  в  1591 г.</a:t>
            </a:r>
          </a:p>
          <a:p>
            <a:r>
              <a:rPr lang="ru-RU" dirty="0" smtClean="0"/>
              <a:t>Для  квадратного  уравнения  теорема  Виета  в  современных  обозначениях  выглядела  так:  корнями  уравнения  (</a:t>
            </a:r>
            <a:r>
              <a:rPr lang="en-US" dirty="0" smtClean="0"/>
              <a:t>a + b) x - x² = </a:t>
            </a:r>
            <a:r>
              <a:rPr lang="en-US" dirty="0" err="1" smtClean="0"/>
              <a:t>ab</a:t>
            </a:r>
            <a:r>
              <a:rPr lang="en-US" dirty="0" smtClean="0"/>
              <a:t>  </a:t>
            </a:r>
            <a:r>
              <a:rPr lang="ru-RU" dirty="0" smtClean="0"/>
              <a:t>являются  числа  </a:t>
            </a:r>
            <a:r>
              <a:rPr lang="en-US" dirty="0" smtClean="0"/>
              <a:t>a  </a:t>
            </a:r>
            <a:r>
              <a:rPr lang="ru-RU" dirty="0" smtClean="0"/>
              <a:t>и</a:t>
            </a:r>
            <a:r>
              <a:rPr lang="en-US" dirty="0" smtClean="0"/>
              <a:t>   b.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246</TotalTime>
  <Words>1077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Официальная</vt:lpstr>
      <vt:lpstr>Формула</vt:lpstr>
      <vt:lpstr>Слайд 1</vt:lpstr>
      <vt:lpstr>Слайд 2</vt:lpstr>
      <vt:lpstr>Из  биографии</vt:lpstr>
      <vt:lpstr>Слайд 4</vt:lpstr>
      <vt:lpstr>Шаги  в  науку</vt:lpstr>
      <vt:lpstr>Слайд 6</vt:lpstr>
      <vt:lpstr>Слайд 7</vt:lpstr>
      <vt:lpstr>Теорема  Виета</vt:lpstr>
      <vt:lpstr>Слайд 9</vt:lpstr>
      <vt:lpstr>Слайд 10</vt:lpstr>
      <vt:lpstr>Слайд 11</vt:lpstr>
      <vt:lpstr>Слайд 12</vt:lpstr>
      <vt:lpstr>Ученик  дьявола?</vt:lpstr>
      <vt:lpstr>Слайд 14</vt:lpstr>
      <vt:lpstr>Слайд 15</vt:lpstr>
      <vt:lpstr>Открытия  ученого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Михайлов Олег</dc:creator>
  <cp:lastModifiedBy>Михайлов Олег</cp:lastModifiedBy>
  <cp:revision>30</cp:revision>
  <dcterms:created xsi:type="dcterms:W3CDTF">2008-12-06T21:09:41Z</dcterms:created>
  <dcterms:modified xsi:type="dcterms:W3CDTF">2008-12-09T14:19:57Z</dcterms:modified>
</cp:coreProperties>
</file>