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  <p:sldMasterId id="2147483701" r:id="rId3"/>
  </p:sldMasterIdLst>
  <p:notesMasterIdLst>
    <p:notesMasterId r:id="rId39"/>
  </p:notesMasterIdLst>
  <p:sldIdLst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4" r:id="rId13"/>
    <p:sldId id="276" r:id="rId14"/>
    <p:sldId id="278" r:id="rId15"/>
    <p:sldId id="279" r:id="rId16"/>
    <p:sldId id="282" r:id="rId17"/>
    <p:sldId id="26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99"/>
    <a:srgbClr val="FFCC00"/>
    <a:srgbClr val="FF0000"/>
    <a:srgbClr val="33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97FAA-2CAF-4E9D-A0CC-1450714AC37D}" type="datetimeFigureOut">
              <a:rPr lang="ru-RU" smtClean="0"/>
              <a:t>08.12.2008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B30F3-74FA-4463-A343-D0CC8CE108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B30F3-74FA-4463-A343-D0CC8CE10812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54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554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5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555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7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557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8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559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559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559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56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6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560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60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60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0CADD8-5CCD-47B8-9BC2-46065C9625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A21AA-0B0C-4D65-90F3-CC2FAC599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297E-2898-4FC1-8021-490D42422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08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9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9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092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09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CD4646-33DA-4AED-A43D-59D21E4A7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2D693-768A-43F8-86CC-1FB1A6AA3A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88659-A115-4B2C-8708-E73CE14D0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28A3-7C53-4CAC-86CF-238B20BCB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F6871-3AE9-446E-8AE2-E3C9B69D6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44E1A-F5D7-4A0A-B5DA-8B20D75311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0F77-814E-4419-8E23-9350C614C4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DFBCE-B0BC-4BEB-A8F0-278623361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B8C24-AE5C-425C-9288-A63BC5F3CA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1F1CC-D481-46C3-AF42-77579B3CE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EB526-A5F8-4188-979A-1E52F59CE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E1CB-8EA6-4CB2-951B-C59A2BFA81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1BEAE-B42F-4089-AAE8-947FE21DF8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7DD8C3-7A24-4C40-9780-3DF85A4DEB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939908-F71E-4B4E-A34A-49A6AAA0C0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4463B8-9680-4D40-AFA7-E4EE30954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D4646-33DA-4AED-A43D-59D21E4A7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7E2D693-768A-43F8-86CC-1FB1A6AA3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88659-A115-4B2C-8708-E73CE14D0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ABCD8-D48B-4639-8678-497957122C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28A3-7C53-4CAC-86CF-238B20BCB9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871-3AE9-446E-8AE2-E3C9B69D6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4E1A-F5D7-4A0A-B5DA-8B20D7531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F77-814E-4419-8E23-9350C614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CDFBCE-B0BC-4BEB-A8F0-278623361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F1CC-D481-46C3-AF42-77579B3CE9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B526-A5F8-4188-979A-1E52F59CE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E1CB-8EA6-4CB2-951B-C59A2BFA8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72565-FD1E-4C9E-A4D8-2FF42FCD8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914B7-BA12-4FA0-A4A5-52D814F2B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2F12C-FE0B-460D-A9A6-2775340FC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CD1B5-12ED-46F0-8909-1C00440FD8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A63D4-1E04-43BC-A978-ED718DC07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F9A57-FEC8-468A-B65F-F28A88FDD1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451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45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45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4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45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6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45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457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45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45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45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45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6C75A24-AE1B-4606-8E8F-EF8D986A3F0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8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98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9FE2C39-64A1-4835-BD9C-8E396D2749B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C75A24-AE1B-4606-8E8F-EF8D986A3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so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CC00"/>
                </a:solidFill>
              </a:rPr>
              <a:t>ТЕМА УРОКА:</a:t>
            </a:r>
          </a:p>
        </p:txBody>
      </p:sp>
      <p:pic>
        <p:nvPicPr>
          <p:cNvPr id="15369" name="Picture 9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751013"/>
            <a:ext cx="7772400" cy="287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ru-RU" sz="6000"/>
              <a:t>Истираемость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/>
              <a:t>это  — свойство материала изменяться в объеме и массе под воздействием истирающих усилий. </a:t>
            </a:r>
          </a:p>
          <a:p>
            <a:pPr algn="ctr">
              <a:buFont typeface="Wingdings" pitchFamily="2" charset="2"/>
              <a:buNone/>
            </a:pP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" y="4038600"/>
            <a:ext cx="8153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Износом</a:t>
            </a: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называют разрушение материала при совместном действии истирания и удара.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Лабораторные исследования</a:t>
            </a:r>
          </a:p>
        </p:txBody>
      </p:sp>
      <p:pic>
        <p:nvPicPr>
          <p:cNvPr id="84995" name="Picture 3" descr="Image152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6925" y="1736725"/>
            <a:ext cx="7550150" cy="45116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Лабораторные исследования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Истираемость древесины на круге истирания G1 в г/см2, характеризуемую потерей массы образца, вычисляют по формуле:</a:t>
            </a:r>
          </a:p>
          <a:p>
            <a:endParaRPr lang="ru-RU"/>
          </a:p>
        </p:txBody>
      </p:sp>
      <p:pic>
        <p:nvPicPr>
          <p:cNvPr id="87044" name="Picture 4" descr="Image15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338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412875" y="5441950"/>
            <a:ext cx="5492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где </a:t>
            </a:r>
            <a:r>
              <a:rPr lang="ru-RU" sz="2000" i="1">
                <a:latin typeface="Times New Roman" pitchFamily="18" charset="0"/>
              </a:rPr>
              <a:t>т</a:t>
            </a:r>
            <a:r>
              <a:rPr lang="ru-RU" sz="2000">
                <a:latin typeface="Times New Roman" pitchFamily="18" charset="0"/>
              </a:rPr>
              <a:t>1 - масса образца до испытания, г;</a:t>
            </a:r>
            <a:endParaRPr lang="ru-RU" sz="2000" i="1">
              <a:latin typeface="Times New Roman" pitchFamily="18" charset="0"/>
            </a:endParaRPr>
          </a:p>
          <a:p>
            <a:pPr algn="ctr"/>
            <a:r>
              <a:rPr lang="ru-RU" sz="2000" i="1">
                <a:latin typeface="Times New Roman" pitchFamily="18" charset="0"/>
              </a:rPr>
              <a:t>т2 - масса образца после 4 циклов испытания, г;</a:t>
            </a:r>
          </a:p>
          <a:p>
            <a:pPr algn="ctr"/>
            <a:r>
              <a:rPr lang="ru-RU" sz="2000" i="1">
                <a:latin typeface="Times New Roman" pitchFamily="18" charset="0"/>
              </a:rPr>
              <a:t>F - площадь истираемой грани образца, см2.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Blackadder ITC" pitchFamily="82" charset="0"/>
              </a:rPr>
              <a:t>Испытания на износостойкость древесины показали: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229600" cy="3505200"/>
          </a:xfrm>
        </p:spPr>
        <p:txBody>
          <a:bodyPr/>
          <a:lstStyle/>
          <a:p>
            <a:r>
              <a:rPr lang="ru-RU"/>
              <a:t>Износ  боковых поверхностей значительно больше, чем торцового разреза;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/>
              <a:t>С повышением плотности древесины износ уменьшается.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ru-RU" sz="4000"/>
              <a:t>Д У Б </a:t>
            </a:r>
            <a:br>
              <a:rPr lang="ru-RU" sz="4000"/>
            </a:br>
            <a:r>
              <a:rPr lang="ru-RU" sz="2000"/>
              <a:t>Используют для изготовления паркета, лестниц. Широко используется в отделочных работах в судостроении.</a:t>
            </a:r>
          </a:p>
        </p:txBody>
      </p:sp>
      <p:pic>
        <p:nvPicPr>
          <p:cNvPr id="95239" name="Picture 7" descr="Безымя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4495800" cy="5410200"/>
          </a:xfrm>
          <a:noFill/>
          <a:ln/>
        </p:spPr>
      </p:pic>
      <p:pic>
        <p:nvPicPr>
          <p:cNvPr id="95241" name="Picture 9" descr="2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47800"/>
            <a:ext cx="2286000" cy="2743200"/>
          </a:xfrm>
          <a:prstGeom prst="rect">
            <a:avLst/>
          </a:prstGeom>
          <a:noFill/>
        </p:spPr>
      </p:pic>
      <p:pic>
        <p:nvPicPr>
          <p:cNvPr id="95242" name="Picture 10" descr="0028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4191000"/>
            <a:ext cx="2457450" cy="2667000"/>
          </a:xfrm>
          <a:prstGeom prst="rect">
            <a:avLst/>
          </a:prstGeom>
          <a:noFill/>
        </p:spPr>
      </p:pic>
      <p:pic>
        <p:nvPicPr>
          <p:cNvPr id="95243" name="Picture 11" descr="23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447800"/>
            <a:ext cx="2362200" cy="2743200"/>
          </a:xfrm>
          <a:prstGeom prst="rect">
            <a:avLst/>
          </a:prstGeom>
          <a:noFill/>
        </p:spPr>
      </p:pic>
      <p:pic>
        <p:nvPicPr>
          <p:cNvPr id="95244" name="Picture 12" descr="27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191000"/>
            <a:ext cx="2362200" cy="2667000"/>
          </a:xfrm>
          <a:prstGeom prst="rect">
            <a:avLst/>
          </a:prstGeom>
          <a:noFill/>
        </p:spPr>
      </p:pic>
      <p:sp>
        <p:nvSpPr>
          <p:cNvPr id="95245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419600" y="1752600"/>
            <a:ext cx="4038600" cy="45259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Зи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1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76400" y="1600200"/>
            <a:ext cx="5943600" cy="5257800"/>
          </a:xfrm>
          <a:noFill/>
          <a:ln/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Диаграмма растяжения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4953000"/>
            <a:ext cx="5638800" cy="163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solidFill>
                  <a:srgbClr val="008000"/>
                </a:solidFill>
              </a:rPr>
              <a:t>А – предел пропорциональности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8000"/>
                </a:solidFill>
              </a:rPr>
              <a:t>Б -  предел упругости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8000"/>
                </a:solidFill>
              </a:rPr>
              <a:t>ВГ – участок текучести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8000"/>
                </a:solidFill>
              </a:rPr>
              <a:t>Д – предел прочности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09600" y="1370013"/>
            <a:ext cx="74676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</a:rPr>
              <a:t>это свойство материала сопротивляться разрушению под действием внутренних напряжений, возникающих от внешних нагрузок.</a:t>
            </a:r>
            <a:r>
              <a:rPr lang="ru-RU" sz="2800">
                <a:latin typeface="Times New Roman" pitchFamily="18" charset="0"/>
              </a:rPr>
              <a:t> </a:t>
            </a:r>
          </a:p>
          <a:p>
            <a:pPr algn="ctr"/>
            <a:endParaRPr lang="ru-RU" sz="2800">
              <a:latin typeface="Times New Roman" pitchFamily="18" charset="0"/>
            </a:endParaRPr>
          </a:p>
          <a:p>
            <a:pPr algn="ctr"/>
            <a:r>
              <a:rPr lang="ru-RU" sz="3200">
                <a:latin typeface="Times New Roman" pitchFamily="18" charset="0"/>
              </a:rPr>
              <a:t>Прочность материала характеризуется </a:t>
            </a:r>
            <a:r>
              <a:rPr lang="ru-RU" sz="3200">
                <a:solidFill>
                  <a:schemeClr val="folHlink"/>
                </a:solidFill>
                <a:latin typeface="Times New Roman" pitchFamily="18" charset="0"/>
              </a:rPr>
              <a:t>пределом прочности</a:t>
            </a:r>
            <a:r>
              <a:rPr lang="ru-RU" sz="3200">
                <a:latin typeface="Times New Roman" pitchFamily="18" charset="0"/>
              </a:rPr>
              <a:t>.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391400" cy="1066800"/>
          </a:xfrm>
        </p:spPr>
        <p:txBody>
          <a:bodyPr/>
          <a:lstStyle/>
          <a:p>
            <a:r>
              <a:rPr lang="ru-RU" sz="6000" i="1">
                <a:solidFill>
                  <a:srgbClr val="CC0000"/>
                </a:solidFill>
              </a:rPr>
              <a:t>ПРОЧНОСТЬ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83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3124200"/>
          </a:xfrm>
        </p:spPr>
        <p:txBody>
          <a:bodyPr/>
          <a:lstStyle/>
          <a:p>
            <a:r>
              <a:rPr lang="ru-RU" sz="4000">
                <a:solidFill>
                  <a:srgbClr val="CC0000"/>
                </a:solidFill>
              </a:rPr>
              <a:t>ПРЕДЕЛ ПРОЧНОСТИ</a:t>
            </a:r>
            <a:r>
              <a:rPr lang="ru-RU" sz="4000"/>
              <a:t> – напряжение, соответствующее нагрузке, при которой происходит разрушение образца материала.</a:t>
            </a:r>
            <a:br>
              <a:rPr lang="ru-RU" sz="4000"/>
            </a:br>
            <a:endParaRPr lang="ru-RU" sz="4000">
              <a:solidFill>
                <a:schemeClr val="folHlink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001000" cy="2590800"/>
          </a:xfrm>
        </p:spPr>
        <p:txBody>
          <a:bodyPr/>
          <a:lstStyle/>
          <a:p>
            <a:pPr>
              <a:buClr>
                <a:srgbClr val="0000CC"/>
              </a:buClr>
              <a:buFont typeface="Wingdings" pitchFamily="2" charset="2"/>
              <a:buNone/>
            </a:pPr>
            <a:r>
              <a:rPr lang="ru-RU" sz="4000">
                <a:solidFill>
                  <a:schemeClr val="folHlink"/>
                </a:solidFill>
              </a:rPr>
              <a:t>Три вида предела прочности:</a:t>
            </a:r>
            <a:endParaRPr lang="ru-RU" sz="4000">
              <a:solidFill>
                <a:schemeClr val="tx2"/>
              </a:solidFill>
            </a:endParaRPr>
          </a:p>
          <a:p>
            <a:pPr>
              <a:buClr>
                <a:srgbClr val="0000CC"/>
              </a:buClr>
            </a:pPr>
            <a:r>
              <a:rPr lang="ru-RU" sz="4000">
                <a:solidFill>
                  <a:schemeClr val="tx2"/>
                </a:solidFill>
              </a:rPr>
              <a:t>При сжатии</a:t>
            </a:r>
          </a:p>
          <a:p>
            <a:pPr>
              <a:buClr>
                <a:srgbClr val="0000CC"/>
              </a:buClr>
            </a:pPr>
            <a:r>
              <a:rPr lang="ru-RU" sz="4000">
                <a:solidFill>
                  <a:schemeClr val="tx2"/>
                </a:solidFill>
              </a:rPr>
              <a:t> При растяжении</a:t>
            </a:r>
          </a:p>
          <a:p>
            <a:pPr>
              <a:buClr>
                <a:srgbClr val="0000CC"/>
              </a:buClr>
            </a:pPr>
            <a:r>
              <a:rPr lang="ru-RU" sz="4000">
                <a:solidFill>
                  <a:schemeClr val="tx2"/>
                </a:solidFill>
              </a:rPr>
              <a:t>При изгибе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ru-RU" sz="4400">
                <a:solidFill>
                  <a:schemeClr val="folHlink"/>
                </a:solidFill>
              </a:rPr>
              <a:t>Предел прочности при сжатии</a:t>
            </a:r>
          </a:p>
        </p:txBody>
      </p:sp>
      <p:pic>
        <p:nvPicPr>
          <p:cNvPr id="103427" name="Picture 3" descr="lpsmeh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71600"/>
            <a:ext cx="4724400" cy="2689225"/>
          </a:xfrm>
          <a:prstGeom prst="rect">
            <a:avLst/>
          </a:prstGeom>
          <a:noFill/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191000" y="4267200"/>
            <a:ext cx="495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Предел прочности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400">
                <a:latin typeface="Times New Roman" pitchFamily="18" charset="0"/>
              </a:rPr>
              <a:t>, Па,</a:t>
            </a:r>
            <a:r>
              <a:rPr lang="en-US" sz="2400">
                <a:latin typeface="Times New Roman" pitchFamily="18" charset="0"/>
              </a:rPr>
              <a:t> </a:t>
            </a:r>
            <a:endParaRPr lang="ru-RU" sz="2400">
              <a:latin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</a:rPr>
              <a:t>P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max </a:t>
            </a:r>
            <a:r>
              <a:rPr lang="en-US" sz="2400">
                <a:latin typeface="Times New Roman" pitchFamily="18" charset="0"/>
              </a:rPr>
              <a:t>– </a:t>
            </a:r>
            <a:r>
              <a:rPr lang="ru-RU" sz="2400">
                <a:latin typeface="Times New Roman" pitchFamily="18" charset="0"/>
              </a:rPr>
              <a:t> разрушающая нагрузка, Н,  </a:t>
            </a:r>
          </a:p>
          <a:p>
            <a:r>
              <a:rPr lang="en-US" sz="2400">
                <a:latin typeface="Times New Roman" pitchFamily="18" charset="0"/>
              </a:rPr>
              <a:t>S </a:t>
            </a:r>
            <a:r>
              <a:rPr lang="ru-RU" sz="2400">
                <a:latin typeface="Times New Roman" pitchFamily="18" charset="0"/>
              </a:rPr>
              <a:t>- площадь сечения</a:t>
            </a:r>
            <a:r>
              <a:rPr lang="ru-RU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образца, м2.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04800" y="1066800"/>
            <a:ext cx="37338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</a:rPr>
              <a:t>σ = Pmax / </a:t>
            </a:r>
            <a:r>
              <a:rPr lang="en-US" sz="4800">
                <a:latin typeface="Times New Roman" pitchFamily="18" charset="0"/>
              </a:rPr>
              <a:t>S</a:t>
            </a:r>
            <a:endParaRPr lang="ru-RU" sz="4800">
              <a:latin typeface="Times New Roman" pitchFamily="18" charset="0"/>
            </a:endParaRPr>
          </a:p>
          <a:p>
            <a:pPr algn="ctr"/>
            <a:endParaRPr lang="ru-RU" sz="4800">
              <a:latin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</a:rPr>
              <a:t>       Вывод:</a:t>
            </a:r>
          </a:p>
          <a:p>
            <a:r>
              <a:rPr lang="ru-RU" sz="3600">
                <a:latin typeface="Times New Roman" pitchFamily="18" charset="0"/>
              </a:rPr>
              <a:t>Прочность при сжатии вдоль волокон  больше чем поперек волокон.</a:t>
            </a:r>
          </a:p>
          <a:p>
            <a:pPr algn="ctr"/>
            <a:endParaRPr lang="ru-RU" sz="4400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folHlink"/>
                </a:solidFill>
              </a:rPr>
              <a:t>Предел прочности при  растяжении</a:t>
            </a:r>
            <a:r>
              <a:rPr lang="ru-RU" sz="400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800"/>
              <a:t>  σ</a:t>
            </a:r>
            <a:r>
              <a:rPr lang="ru-RU" sz="2000"/>
              <a:t>раст.</a:t>
            </a:r>
            <a:r>
              <a:rPr lang="ru-RU" sz="4800"/>
              <a:t> = P/</a:t>
            </a:r>
            <a:r>
              <a:rPr lang="en-US" sz="4800"/>
              <a:t>S</a:t>
            </a:r>
            <a:endParaRPr lang="ru-RU" sz="4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       </a:t>
            </a:r>
            <a:r>
              <a:rPr lang="ru-RU"/>
              <a:t>Вывод: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Прочность древесины на растяжение поперек волокон гораздо ниже чем вдоль волокон.</a:t>
            </a:r>
          </a:p>
        </p:txBody>
      </p:sp>
      <p:pic>
        <p:nvPicPr>
          <p:cNvPr id="104452" name="Picture 4" descr="lpsmeh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4267200" cy="3656013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800600" y="5334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Р – разрушающая нагрузка, Н; </a:t>
            </a:r>
          </a:p>
          <a:p>
            <a:r>
              <a:rPr lang="en-US" sz="2400">
                <a:latin typeface="Times New Roman" pitchFamily="18" charset="0"/>
              </a:rPr>
              <a:t>F</a:t>
            </a:r>
            <a:r>
              <a:rPr lang="ru-RU" sz="2400">
                <a:latin typeface="Times New Roman" pitchFamily="18" charset="0"/>
              </a:rPr>
              <a:t> – площадь поперечного сечения, мм2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13387"/>
          </a:xfrm>
        </p:spPr>
        <p:txBody>
          <a:bodyPr/>
          <a:lstStyle/>
          <a:p>
            <a:r>
              <a:rPr lang="ru-RU" sz="8800">
                <a:solidFill>
                  <a:srgbClr val="FF99FF"/>
                </a:solidFill>
              </a:rPr>
              <a:t>ТВЁРДОСТЬ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4141787"/>
          </a:xfrm>
        </p:spPr>
        <p:txBody>
          <a:bodyPr/>
          <a:lstStyle/>
          <a:p>
            <a:r>
              <a:rPr lang="ru-RU" sz="6000">
                <a:solidFill>
                  <a:srgbClr val="CC0000"/>
                </a:solidFill>
              </a:rPr>
              <a:t>Вывод:</a:t>
            </a:r>
            <a:r>
              <a:rPr lang="ru-RU">
                <a:solidFill>
                  <a:srgbClr val="CC0000"/>
                </a:solidFill>
              </a:rPr>
              <a:t/>
            </a:r>
            <a:br>
              <a:rPr lang="ru-RU">
                <a:solidFill>
                  <a:srgbClr val="CC0000"/>
                </a:solidFill>
              </a:rPr>
            </a:br>
            <a:r>
              <a:rPr lang="ru-RU" sz="5400"/>
              <a:t>Прочность древесины на растяжение вдоль волокон больше чем на сжатие 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Предел прочности при изгибе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3429000" cy="99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σ</a:t>
            </a:r>
            <a:r>
              <a:rPr lang="ru-RU" sz="2000"/>
              <a:t>изг</a:t>
            </a:r>
            <a:r>
              <a:rPr lang="ru-RU" sz="3600"/>
              <a:t>  = 3Pl / 2bh</a:t>
            </a:r>
            <a:r>
              <a:rPr lang="ru-RU" sz="2800"/>
              <a:t>2</a:t>
            </a:r>
            <a:endParaRPr lang="ru-RU" sz="3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(при одном грузе)</a:t>
            </a:r>
          </a:p>
        </p:txBody>
      </p:sp>
      <p:pic>
        <p:nvPicPr>
          <p:cNvPr id="106500" name="Picture 4" descr="lpsmeh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371600"/>
            <a:ext cx="4876800" cy="3581400"/>
          </a:xfrm>
          <a:prstGeom prst="rect">
            <a:avLst/>
          </a:prstGeom>
          <a:noFill/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810000" y="5030788"/>
            <a:ext cx="487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где l - пролет между опорами, м; а - расстояние между грузами, м; b и h - ширина и высота поперечного сечения балки, м.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3505200"/>
            <a:ext cx="365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  σ</a:t>
            </a:r>
            <a:r>
              <a:rPr lang="ru-RU">
                <a:latin typeface="Times New Roman" pitchFamily="18" charset="0"/>
              </a:rPr>
              <a:t>изг</a:t>
            </a:r>
            <a:r>
              <a:rPr lang="ru-RU" sz="3600">
                <a:latin typeface="Times New Roman" pitchFamily="18" charset="0"/>
              </a:rPr>
              <a:t>= P(l - a) / bh</a:t>
            </a:r>
            <a:r>
              <a:rPr lang="ru-RU" sz="2800">
                <a:latin typeface="Times New Roman" pitchFamily="18" charset="0"/>
              </a:rPr>
              <a:t>2</a:t>
            </a:r>
            <a:r>
              <a:rPr lang="ru-RU" sz="3600">
                <a:latin typeface="Times New Roman" pitchFamily="18" charset="0"/>
              </a:rPr>
              <a:t> </a:t>
            </a:r>
          </a:p>
          <a:p>
            <a:r>
              <a:rPr lang="ru-RU" sz="2000">
                <a:latin typeface="Times New Roman" pitchFamily="18" charset="0"/>
              </a:rPr>
              <a:t>     (при двух грузах)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0" y="60198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         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Предел прочности некоторых строительных материалов, МПа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/>
              <a:t>                                сжатие        изгиб      растяжение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Гранит                    150-250                          3 – 5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Тяжелый бетон      10 – 50       2 – 8             1 – 4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Керам. кирпич       7,5 - 30      1,8 - 4,4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Сталь                      210 – 600                       380 – 900</a:t>
            </a:r>
          </a:p>
          <a:p>
            <a:pPr>
              <a:buFont typeface="Wingdings" pitchFamily="2" charset="2"/>
              <a:buNone/>
            </a:pPr>
            <a:r>
              <a:rPr lang="ru-RU" sz="2800" u="sng">
                <a:solidFill>
                  <a:srgbClr val="0000CC"/>
                </a:solidFill>
              </a:rPr>
              <a:t>Древесина              30 – 65      70 – 120       55 – 150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Стеклопластик       90 – 150    130 – 250     60 – 120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200"/>
              <a:t>Пределы прочности разных пород древесины.</a:t>
            </a:r>
          </a:p>
        </p:txBody>
      </p:sp>
      <p:graphicFrame>
        <p:nvGraphicFramePr>
          <p:cNvPr id="108631" name="Group 87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458200" cy="5883847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838200"/>
                <a:gridCol w="762000"/>
                <a:gridCol w="792163"/>
                <a:gridCol w="762000"/>
                <a:gridCol w="685800"/>
                <a:gridCol w="731837"/>
                <a:gridCol w="685800"/>
                <a:gridCol w="762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Хвойные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Лиственные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Сосна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Ангар-ская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Сосна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Кедро-вая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Пихта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Сибир-ская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Лист-вен-ница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Береза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Дуб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Предел прочности, МПа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При статическом изгибе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(48,5)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69,2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(36,3)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78,6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(43,0)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67,9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(39,6)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108,8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(60,5)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109,5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(64,5)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76,5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(44,5)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При сжатии вдоль волокон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46,3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(20,8)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40,0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(16,4)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(19,2)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40,0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(17,2)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61,5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(24,8)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54,0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(26,3)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43,1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(18,8)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При растяжении вдоль волокон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(77,6)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89,2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(68,0)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(77,2)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66,3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(50,5)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(94,5)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136,5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(102)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(92,7)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3187"/>
          </a:xfrm>
        </p:spPr>
        <p:txBody>
          <a:bodyPr/>
          <a:lstStyle/>
          <a:p>
            <a:pPr algn="l"/>
            <a:r>
              <a:rPr lang="ru-RU" sz="4000"/>
              <a:t>      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495800" cy="5673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>
                <a:solidFill>
                  <a:schemeClr val="folHlink"/>
                </a:solidFill>
                <a:effectLst/>
              </a:rPr>
              <a:t>Прочность древесины зависит от:</a:t>
            </a: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folHlink"/>
              </a:solidFill>
              <a:effectLst/>
            </a:endParaRPr>
          </a:p>
          <a:p>
            <a:r>
              <a:rPr lang="ru-RU">
                <a:effectLst/>
              </a:rPr>
              <a:t>Направления </a:t>
            </a:r>
          </a:p>
          <a:p>
            <a:pPr>
              <a:buFont typeface="Wingdings" pitchFamily="2" charset="2"/>
              <a:buNone/>
            </a:pPr>
            <a:r>
              <a:rPr lang="ru-RU">
                <a:effectLst/>
              </a:rPr>
              <a:t>действия нагрузки; </a:t>
            </a:r>
          </a:p>
          <a:p>
            <a:r>
              <a:rPr lang="ru-RU">
                <a:effectLst/>
              </a:rPr>
              <a:t>Породы дерева;</a:t>
            </a:r>
          </a:p>
          <a:p>
            <a:r>
              <a:rPr lang="ru-RU">
                <a:effectLst/>
              </a:rPr>
              <a:t>Плотности; </a:t>
            </a:r>
          </a:p>
          <a:p>
            <a:r>
              <a:rPr lang="ru-RU">
                <a:effectLst/>
              </a:rPr>
              <a:t>Влажности;</a:t>
            </a:r>
          </a:p>
          <a:p>
            <a:r>
              <a:rPr lang="ru-RU">
                <a:effectLst/>
              </a:rPr>
              <a:t>Наличия пороков.</a:t>
            </a:r>
          </a:p>
          <a:p>
            <a:endParaRPr lang="ru-RU" sz="2800"/>
          </a:p>
        </p:txBody>
      </p:sp>
      <p:pic>
        <p:nvPicPr>
          <p:cNvPr id="111623" name="Picture 7" descr="007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304800"/>
            <a:ext cx="4953000" cy="6324600"/>
          </a:xfrm>
          <a:noFill/>
          <a:ln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11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11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2" name="Picture 6" descr="list-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4248150"/>
          </a:xfrm>
        </p:spPr>
        <p:txBody>
          <a:bodyPr/>
          <a:lstStyle/>
          <a:p>
            <a:r>
              <a:rPr lang="ru-RU" sz="7200" dirty="0">
                <a:solidFill>
                  <a:srgbClr val="FFFF00"/>
                </a:solidFill>
                <a:latin typeface="Georgia" pitchFamily="18" charset="0"/>
              </a:rPr>
              <a:t>Способность удерживать крепления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4800">
                <a:solidFill>
                  <a:schemeClr val="accent2"/>
                </a:solidFill>
                <a:latin typeface="Garamond" pitchFamily="18" charset="0"/>
              </a:rPr>
              <a:t>Гвозди</a:t>
            </a:r>
          </a:p>
          <a:p>
            <a:r>
              <a:rPr lang="ru-RU" sz="4800">
                <a:solidFill>
                  <a:schemeClr val="accent2"/>
                </a:solidFill>
                <a:latin typeface="Garamond" pitchFamily="18" charset="0"/>
              </a:rPr>
              <a:t>Шурупы</a:t>
            </a:r>
          </a:p>
          <a:p>
            <a:r>
              <a:rPr lang="ru-RU" sz="4800">
                <a:solidFill>
                  <a:schemeClr val="accent2"/>
                </a:solidFill>
                <a:latin typeface="Garamond" pitchFamily="18" charset="0"/>
              </a:rPr>
              <a:t>Скобы</a:t>
            </a:r>
          </a:p>
          <a:p>
            <a:r>
              <a:rPr lang="ru-RU" sz="4800">
                <a:solidFill>
                  <a:schemeClr val="accent2"/>
                </a:solidFill>
                <a:latin typeface="Garamond" pitchFamily="18" charset="0"/>
              </a:rPr>
              <a:t>Костыли</a:t>
            </a:r>
          </a:p>
          <a:p>
            <a:pPr>
              <a:buFont typeface="Wingdings" pitchFamily="2" charset="2"/>
              <a:buNone/>
            </a:pPr>
            <a:endParaRPr lang="ru-RU" sz="4800">
              <a:solidFill>
                <a:schemeClr val="hlink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solidFill>
                  <a:srgbClr val="FFFF00"/>
                </a:solidFill>
                <a:latin typeface="Georgia" pitchFamily="18" charset="0"/>
              </a:rPr>
              <a:t>КРЕПЛЕНИЯ</a:t>
            </a:r>
          </a:p>
        </p:txBody>
      </p:sp>
      <p:pic>
        <p:nvPicPr>
          <p:cNvPr id="90116" name="Picture 4" descr="j0199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0463"/>
            <a:ext cx="3938588" cy="387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29600" cy="5905500"/>
          </a:xfrm>
        </p:spPr>
        <p:txBody>
          <a:bodyPr/>
          <a:lstStyle/>
          <a:p>
            <a:r>
              <a:rPr lang="ru-RU" sz="3600">
                <a:solidFill>
                  <a:schemeClr val="accent2"/>
                </a:solidFill>
                <a:latin typeface="Garamond" pitchFamily="18" charset="0"/>
              </a:rPr>
              <a:t>При забивании гвоздя в древесину возникают упругие деформации, которые обеспечивают достаточную силу трения, препятствующую выдёргиванию гвоздя. </a:t>
            </a:r>
          </a:p>
          <a:p>
            <a:pPr>
              <a:buFont typeface="Wingdings" pitchFamily="2" charset="2"/>
              <a:buNone/>
            </a:pPr>
            <a:endParaRPr lang="ru-RU" sz="3600">
              <a:solidFill>
                <a:schemeClr val="accent2"/>
              </a:solidFill>
              <a:latin typeface="Garamond" pitchFamily="18" charset="0"/>
            </a:endParaRPr>
          </a:p>
          <a:p>
            <a:r>
              <a:rPr lang="ru-RU" sz="3600">
                <a:solidFill>
                  <a:schemeClr val="accent2"/>
                </a:solidFill>
                <a:latin typeface="Garamond" pitchFamily="18" charset="0"/>
              </a:rPr>
              <a:t>Усилие, необходимое для выдёргивания гвоздя, забитого в торец образца, меньше усилия, прилагаемого к гвоздю, забитому поперёк волокон.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545138"/>
          </a:xfrm>
        </p:spPr>
        <p:txBody>
          <a:bodyPr>
            <a:normAutofit lnSpcReduction="10000"/>
          </a:bodyPr>
          <a:lstStyle/>
          <a:p>
            <a:r>
              <a:rPr lang="ru-RU" sz="3600">
                <a:solidFill>
                  <a:schemeClr val="accent2"/>
                </a:solidFill>
                <a:latin typeface="Garamond" pitchFamily="18" charset="0"/>
              </a:rPr>
              <a:t>С повышением </a:t>
            </a:r>
            <a:r>
              <a:rPr lang="ru-RU" sz="3600" u="sng">
                <a:solidFill>
                  <a:schemeClr val="accent2"/>
                </a:solidFill>
                <a:latin typeface="Garamond" pitchFamily="18" charset="0"/>
              </a:rPr>
              <a:t>плотности </a:t>
            </a:r>
            <a:r>
              <a:rPr lang="ru-RU" sz="3600">
                <a:solidFill>
                  <a:schemeClr val="accent2"/>
                </a:solidFill>
                <a:latin typeface="Garamond" pitchFamily="18" charset="0"/>
              </a:rPr>
              <a:t>сопротивление древесины выдёргиванию гвоздя или шурупа увеличивается.</a:t>
            </a:r>
          </a:p>
          <a:p>
            <a:endParaRPr lang="ru-RU" sz="3600">
              <a:solidFill>
                <a:schemeClr val="accent2"/>
              </a:solidFill>
              <a:latin typeface="Garamond" pitchFamily="18" charset="0"/>
            </a:endParaRPr>
          </a:p>
          <a:p>
            <a:r>
              <a:rPr lang="ru-RU" sz="3600">
                <a:solidFill>
                  <a:schemeClr val="accent2"/>
                </a:solidFill>
                <a:latin typeface="Garamond" pitchFamily="18" charset="0"/>
              </a:rPr>
              <a:t>Усилия, необходимые для выдёргивания шурупов, больше, чем для выдёргивания гвоздей, т.к. в этом случае к трению присоединяется сопротивление волокон перерезанию и разрыву.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66FF"/>
                </a:solidFill>
              </a:rPr>
              <a:t>ТВЕРДОСТЬ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</a:t>
            </a:r>
            <a:r>
              <a:rPr lang="ru-RU">
                <a:solidFill>
                  <a:srgbClr val="FFFF66"/>
                </a:solidFill>
              </a:rPr>
              <a:t>Это  свойство древесины сопротивляться внедрению более твердого тела определенной формы.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</a:t>
            </a:r>
            <a:r>
              <a:rPr lang="ru-RU" sz="4800">
                <a:solidFill>
                  <a:srgbClr val="65D1D1"/>
                </a:solidFill>
                <a:latin typeface="Georgia" pitchFamily="18" charset="0"/>
              </a:rPr>
              <a:t>Чем больше плотность древесины, тем выше сопротивление.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>
                <a:solidFill>
                  <a:srgbClr val="FFFF00"/>
                </a:solidFill>
                <a:latin typeface="Garamond" pitchFamily="18" charset="0"/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84" name="Line 140"/>
          <p:cNvSpPr>
            <a:spLocks noChangeShapeType="1"/>
          </p:cNvSpPr>
          <p:nvPr/>
        </p:nvSpPr>
        <p:spPr bwMode="auto">
          <a:xfrm>
            <a:off x="4362450" y="2652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485" name="Line 141"/>
          <p:cNvSpPr>
            <a:spLocks noChangeShapeType="1"/>
          </p:cNvSpPr>
          <p:nvPr/>
        </p:nvSpPr>
        <p:spPr bwMode="auto">
          <a:xfrm>
            <a:off x="4362450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486" name="Line 142"/>
          <p:cNvSpPr>
            <a:spLocks noChangeShapeType="1"/>
          </p:cNvSpPr>
          <p:nvPr/>
        </p:nvSpPr>
        <p:spPr bwMode="auto">
          <a:xfrm>
            <a:off x="5075238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492" name="Line 148"/>
          <p:cNvSpPr>
            <a:spLocks noChangeShapeType="1"/>
          </p:cNvSpPr>
          <p:nvPr/>
        </p:nvSpPr>
        <p:spPr bwMode="auto">
          <a:xfrm>
            <a:off x="4362450" y="2378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493" name="Line 149"/>
          <p:cNvSpPr>
            <a:spLocks noChangeShapeType="1"/>
          </p:cNvSpPr>
          <p:nvPr/>
        </p:nvSpPr>
        <p:spPr bwMode="auto">
          <a:xfrm>
            <a:off x="4362450" y="2652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495" name="Line 151"/>
          <p:cNvSpPr>
            <a:spLocks noChangeShapeType="1"/>
          </p:cNvSpPr>
          <p:nvPr/>
        </p:nvSpPr>
        <p:spPr bwMode="auto">
          <a:xfrm>
            <a:off x="5075238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496" name="Line 152"/>
          <p:cNvSpPr>
            <a:spLocks noChangeShapeType="1"/>
          </p:cNvSpPr>
          <p:nvPr/>
        </p:nvSpPr>
        <p:spPr bwMode="auto">
          <a:xfrm>
            <a:off x="5670550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881" name="Line 537"/>
          <p:cNvSpPr>
            <a:spLocks noChangeShapeType="1"/>
          </p:cNvSpPr>
          <p:nvPr/>
        </p:nvSpPr>
        <p:spPr bwMode="auto">
          <a:xfrm>
            <a:off x="4362450" y="2652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882" name="Line 538"/>
          <p:cNvSpPr>
            <a:spLocks noChangeShapeType="1"/>
          </p:cNvSpPr>
          <p:nvPr/>
        </p:nvSpPr>
        <p:spPr bwMode="auto">
          <a:xfrm>
            <a:off x="4362450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883" name="Line 539"/>
          <p:cNvSpPr>
            <a:spLocks noChangeShapeType="1"/>
          </p:cNvSpPr>
          <p:nvPr/>
        </p:nvSpPr>
        <p:spPr bwMode="auto">
          <a:xfrm>
            <a:off x="5075238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889" name="Line 545"/>
          <p:cNvSpPr>
            <a:spLocks noChangeShapeType="1"/>
          </p:cNvSpPr>
          <p:nvPr/>
        </p:nvSpPr>
        <p:spPr bwMode="auto">
          <a:xfrm>
            <a:off x="4362450" y="2378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890" name="Line 546"/>
          <p:cNvSpPr>
            <a:spLocks noChangeShapeType="1"/>
          </p:cNvSpPr>
          <p:nvPr/>
        </p:nvSpPr>
        <p:spPr bwMode="auto">
          <a:xfrm>
            <a:off x="4362450" y="2652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892" name="Line 548"/>
          <p:cNvSpPr>
            <a:spLocks noChangeShapeType="1"/>
          </p:cNvSpPr>
          <p:nvPr/>
        </p:nvSpPr>
        <p:spPr bwMode="auto">
          <a:xfrm>
            <a:off x="5075238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893" name="Line 549"/>
          <p:cNvSpPr>
            <a:spLocks noChangeShapeType="1"/>
          </p:cNvSpPr>
          <p:nvPr/>
        </p:nvSpPr>
        <p:spPr bwMode="auto">
          <a:xfrm>
            <a:off x="5670550" y="2927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8168" name="Group 824"/>
          <p:cNvGraphicFramePr>
            <a:graphicFrameLocks noGrp="1"/>
          </p:cNvGraphicFramePr>
          <p:nvPr/>
        </p:nvGraphicFramePr>
        <p:xfrm>
          <a:off x="228600" y="1647825"/>
          <a:ext cx="8762998" cy="5116454"/>
        </p:xfrm>
        <a:graphic>
          <a:graphicData uri="http://schemas.openxmlformats.org/drawingml/2006/table">
            <a:tbl>
              <a:tblPr/>
              <a:tblGrid>
                <a:gridCol w="1276416"/>
                <a:gridCol w="1655233"/>
                <a:gridCol w="1130365"/>
                <a:gridCol w="1253596"/>
                <a:gridCol w="734815"/>
                <a:gridCol w="905205"/>
                <a:gridCol w="902163"/>
                <a:gridCol w="905205"/>
              </a:tblGrid>
              <a:tr h="482442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Порода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древесины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гвоздей,  мм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оцинкованных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оцинкованных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 ×25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1,6×25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2×4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 показатели сопротивления в направлениях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Сосна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0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Листве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ница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4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9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Бук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167" name="Rectangle 8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00"/>
                </a:solidFill>
                <a:latin typeface="Georgia" pitchFamily="18" charset="0"/>
              </a:rPr>
              <a:t>Средние показатели сопротивления выдёргиваемых гвоздей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>
                <a:solidFill>
                  <a:srgbClr val="FFFF00"/>
                </a:solidFill>
                <a:latin typeface="Garamond" pitchFamily="18" charset="0"/>
              </a:rPr>
              <a:t>ВЫВОД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00213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</a:t>
            </a:r>
            <a:r>
              <a:rPr lang="ru-RU" sz="4000">
                <a:solidFill>
                  <a:schemeClr val="accent2"/>
                </a:solidFill>
                <a:latin typeface="Georgia" pitchFamily="18" charset="0"/>
              </a:rPr>
              <a:t>Усилие, необходимое для       выдёргивания гвоздя, забитого  в торец, на 10 – 15% меньше усилия, прилагаемого к гвоздю, забитому поперёк волокон.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gal3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0"/>
            <a:ext cx="7162800" cy="6858000"/>
          </a:xfrm>
          <a:noFill/>
          <a:ln/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278313" y="277813"/>
            <a:ext cx="4408487" cy="1139825"/>
          </a:xfrm>
        </p:spPr>
        <p:txBody>
          <a:bodyPr/>
          <a:lstStyle/>
          <a:p>
            <a:r>
              <a:rPr lang="ru-RU" sz="4000" dirty="0"/>
              <a:t>Покровская церковь в Кижах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9-kiz-main-near-part_6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0"/>
            <a:ext cx="6019800" cy="6858000"/>
          </a:xfrm>
          <a:noFill/>
          <a:ln/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4057650" cy="1139825"/>
          </a:xfrm>
        </p:spPr>
        <p:txBody>
          <a:bodyPr/>
          <a:lstStyle/>
          <a:p>
            <a:r>
              <a:rPr lang="ru-RU" sz="4000"/>
              <a:t>Купола церкви Преображения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21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 мире за год заготавливается более 3 млрд кубов леса.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66FF33"/>
                </a:solidFill>
              </a:rPr>
              <a:t>Испытание на статическую твердость</a:t>
            </a:r>
          </a:p>
        </p:txBody>
      </p:sp>
      <p:pic>
        <p:nvPicPr>
          <p:cNvPr id="71683" name="Picture 3" descr="Не 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495800" cy="52578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>
                <a:solidFill>
                  <a:srgbClr val="66FF33"/>
                </a:solidFill>
                <a:effectLst/>
              </a:rPr>
              <a:t/>
            </a:r>
            <a:br>
              <a:rPr lang="ru-RU" sz="4000" b="0">
                <a:solidFill>
                  <a:srgbClr val="66FF33"/>
                </a:solidFill>
                <a:effectLst/>
              </a:rPr>
            </a:br>
            <a:r>
              <a:rPr lang="ru-RU" sz="4000" b="0">
                <a:solidFill>
                  <a:srgbClr val="66FF33"/>
                </a:solidFill>
                <a:effectLst/>
              </a:rPr>
              <a:t/>
            </a:r>
            <a:br>
              <a:rPr lang="ru-RU" sz="4000" b="0">
                <a:solidFill>
                  <a:srgbClr val="66FF33"/>
                </a:solidFill>
                <a:effectLst/>
              </a:rPr>
            </a:br>
            <a:endParaRPr lang="ru-RU" sz="4000" b="0">
              <a:solidFill>
                <a:srgbClr val="66FF33"/>
              </a:solidFill>
              <a:effectLst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57200" y="195263"/>
            <a:ext cx="83058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42900" algn="l"/>
              </a:tabLst>
            </a:pPr>
            <a:r>
              <a:rPr lang="ru-RU" sz="2400">
                <a:latin typeface="Times New Roman" pitchFamily="18" charset="0"/>
              </a:rPr>
              <a:t>  </a:t>
            </a:r>
          </a:p>
          <a:p>
            <a:pPr algn="ctr">
              <a:tabLst>
                <a:tab pos="342900" algn="l"/>
              </a:tabLst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66FF33"/>
                </a:solidFill>
                <a:latin typeface="Times New Roman" pitchFamily="18" charset="0"/>
              </a:rPr>
              <a:t>ЧИСЛО ТВЁРДОСТИ ПО БРИНЕЛЛЮ</a:t>
            </a:r>
          </a:p>
          <a:p>
            <a:pPr>
              <a:tabLst>
                <a:tab pos="342900" algn="l"/>
              </a:tabLst>
            </a:pPr>
            <a:endParaRPr lang="ru-RU" sz="2400">
              <a:latin typeface="Times New Roman" pitchFamily="18" charset="0"/>
            </a:endParaRPr>
          </a:p>
          <a:p>
            <a:pPr>
              <a:tabLst>
                <a:tab pos="342900" algn="l"/>
              </a:tabLst>
            </a:pPr>
            <a:r>
              <a:rPr lang="ru-RU" sz="2400">
                <a:latin typeface="Times New Roman" pitchFamily="18" charset="0"/>
              </a:rPr>
              <a:t>  Число твердости по Бринеллю определяется делением нагрузки P, кг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>
                <a:latin typeface="Times New Roman" pitchFamily="18" charset="0"/>
              </a:rPr>
              <a:t>с (Н) на площадь поверхности сферического отпечатка </a:t>
            </a:r>
            <a:r>
              <a:rPr lang="sq-AL" sz="2400">
                <a:latin typeface="Times New Roman" pitchFamily="18" charset="0"/>
              </a:rPr>
              <a:t>S</a:t>
            </a:r>
            <a:r>
              <a:rPr lang="ru-RU" sz="2400">
                <a:latin typeface="Times New Roman" pitchFamily="18" charset="0"/>
              </a:rPr>
              <a:t>, мм</a:t>
            </a:r>
            <a:r>
              <a:rPr lang="ru-RU" sz="2400" baseline="30000">
                <a:latin typeface="Times New Roman" pitchFamily="18" charset="0"/>
              </a:rPr>
              <a:t>2 </a:t>
            </a:r>
            <a:r>
              <a:rPr lang="ru-RU" sz="2400">
                <a:latin typeface="Times New Roman" pitchFamily="18" charset="0"/>
              </a:rPr>
              <a:t>(м</a:t>
            </a:r>
            <a:r>
              <a:rPr lang="ru-RU" sz="2400" baseline="30000"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), и может быть вычислено по формуле</a:t>
            </a:r>
          </a:p>
        </p:txBody>
      </p:sp>
      <p:pic>
        <p:nvPicPr>
          <p:cNvPr id="72708" name="Picture 4" descr="ТВЁРДО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19400"/>
            <a:ext cx="5181600" cy="367506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FF33"/>
                </a:solidFill>
              </a:rPr>
              <a:t>ВЫВОД: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6588"/>
            <a:ext cx="8229600" cy="42243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>
                <a:solidFill>
                  <a:srgbClr val="FF66FF"/>
                </a:solidFill>
                <a:latin typeface="Matura MT Script Capitals" pitchFamily="66" charset="0"/>
              </a:rPr>
              <a:t>Статическая твёрдость торцевой поверхности выше, чем боковых поверхностей.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FF66FF"/>
                </a:solidFill>
              </a:rPr>
              <a:t>Твёрдость </a:t>
            </a:r>
            <a:br>
              <a:rPr lang="ru-RU" sz="4000">
                <a:solidFill>
                  <a:srgbClr val="FF66FF"/>
                </a:solidFill>
              </a:rPr>
            </a:br>
            <a:r>
              <a:rPr lang="ru-RU" sz="3600">
                <a:solidFill>
                  <a:srgbClr val="FF66FF"/>
                </a:solidFill>
              </a:rPr>
              <a:t>(торцовая при влажности 12%), МПа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3255963" y="2940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74984" name="Group 232"/>
          <p:cNvGraphicFramePr>
            <a:graphicFrameLocks noGrp="1"/>
          </p:cNvGraphicFramePr>
          <p:nvPr/>
        </p:nvGraphicFramePr>
        <p:xfrm>
          <a:off x="304800" y="2743200"/>
          <a:ext cx="8610600" cy="2712720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762000"/>
                <a:gridCol w="990600"/>
                <a:gridCol w="1295400"/>
                <a:gridCol w="990600"/>
                <a:gridCol w="1143000"/>
                <a:gridCol w="1066800"/>
              </a:tblGrid>
              <a:tr h="623888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Хвойные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Лиственные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Сосна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Сосна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кедровая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Пихта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Листвен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ница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(18,3)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(27,5)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(60,6)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>
            <p:ph/>
          </p:nvPr>
        </p:nvGraphicFramePr>
        <p:xfrm>
          <a:off x="457200" y="533400"/>
          <a:ext cx="8229600" cy="5875338"/>
        </p:xfrm>
        <a:graphic>
          <a:graphicData uri="http://schemas.openxmlformats.org/drawingml/2006/table">
            <a:tbl>
              <a:tblPr/>
              <a:tblGrid>
                <a:gridCol w="2676525"/>
                <a:gridCol w="2776538"/>
                <a:gridCol w="2776537"/>
              </a:tblGrid>
              <a:tr h="6365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твёрдости древесных пород (при влажн.12%)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Мягкие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Твёрдые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твёрдые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лиственница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акация белая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сибирская берёза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берёза железная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кедр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фисташки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пихта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кизил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можжевельник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самшит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тополь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рябина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граб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липа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клён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ольха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хурма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каштан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Торцовая твёрдость (МПа)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и менее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40,1 - 80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80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Мягкая сосна используется не только в строительстве домов, но и в производстве столярных изделий</a:t>
            </a:r>
          </a:p>
        </p:txBody>
      </p:sp>
      <p:pic>
        <p:nvPicPr>
          <p:cNvPr id="90118" name="Picture 6" descr="sos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19200"/>
            <a:ext cx="7086600" cy="563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CC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0">
      <a:dk1>
        <a:srgbClr val="00CC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00CC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0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11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12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13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14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15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16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17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3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4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5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6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7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8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9.xml><?xml version="1.0" encoding="utf-8"?>
<a:themeOverride xmlns:a="http://schemas.openxmlformats.org/drawingml/2006/main">
  <a:clrScheme name="Клен 1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452</TotalTime>
  <Words>884</Words>
  <Application>Microsoft PowerPoint</Application>
  <PresentationFormat>Экран (4:3)</PresentationFormat>
  <Paragraphs>277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Круги</vt:lpstr>
      <vt:lpstr>Клен</vt:lpstr>
      <vt:lpstr>Бумажная</vt:lpstr>
      <vt:lpstr>ТЕМА УРОКА:</vt:lpstr>
      <vt:lpstr>ТВЁРДОСТЬ</vt:lpstr>
      <vt:lpstr>ТВЕРДОСТЬ</vt:lpstr>
      <vt:lpstr>Испытание на статическую твердость</vt:lpstr>
      <vt:lpstr>  </vt:lpstr>
      <vt:lpstr>ВЫВОД: </vt:lpstr>
      <vt:lpstr>Твёрдость  (торцовая при влажности 12%), МПа</vt:lpstr>
      <vt:lpstr>Слайд 8</vt:lpstr>
      <vt:lpstr>Мягкая сосна используется не только в строительстве домов, но и в производстве столярных изделий</vt:lpstr>
      <vt:lpstr>Истираемость</vt:lpstr>
      <vt:lpstr>Лабораторные исследования</vt:lpstr>
      <vt:lpstr>Лабораторные исследования</vt:lpstr>
      <vt:lpstr>Испытания на износостойкость древесины показали:</vt:lpstr>
      <vt:lpstr>Д У Б  Используют для изготовления паркета, лестниц. Широко используется в отделочных работах в судостроении.</vt:lpstr>
      <vt:lpstr>Диаграмма растяжения</vt:lpstr>
      <vt:lpstr>ПРОЧНОСТЬ</vt:lpstr>
      <vt:lpstr>ПРЕДЕЛ ПРОЧНОСТИ – напряжение, соответствующее нагрузке, при которой происходит разрушение образца материала. </vt:lpstr>
      <vt:lpstr>Слайд 18</vt:lpstr>
      <vt:lpstr>Предел прочности при  растяжении </vt:lpstr>
      <vt:lpstr>Вывод: Прочность древесины на растяжение вдоль волокон больше чем на сжатие .</vt:lpstr>
      <vt:lpstr>Предел прочности при изгибе </vt:lpstr>
      <vt:lpstr>Предел прочности некоторых строительных материалов, МПа</vt:lpstr>
      <vt:lpstr>Пределы прочности разных пород древесины.</vt:lpstr>
      <vt:lpstr>      </vt:lpstr>
      <vt:lpstr>Слайд 25</vt:lpstr>
      <vt:lpstr>Способность удерживать крепления</vt:lpstr>
      <vt:lpstr>КРЕПЛЕНИЯ</vt:lpstr>
      <vt:lpstr>Слайд 28</vt:lpstr>
      <vt:lpstr>Слайд 29</vt:lpstr>
      <vt:lpstr>ВЫВОД</vt:lpstr>
      <vt:lpstr>Средние показатели сопротивления выдёргиваемых гвоздей</vt:lpstr>
      <vt:lpstr>ВЫВОД</vt:lpstr>
      <vt:lpstr>Покровская церковь в Кижах </vt:lpstr>
      <vt:lpstr>Купола церкви Преображения </vt:lpstr>
      <vt:lpstr>В мире за год заготавливается более 3 млрд кубов леса.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Vodka</cp:lastModifiedBy>
  <cp:revision>18</cp:revision>
  <cp:lastPrinted>1601-01-01T00:00:00Z</cp:lastPrinted>
  <dcterms:created xsi:type="dcterms:W3CDTF">1601-01-01T00:00:00Z</dcterms:created>
  <dcterms:modified xsi:type="dcterms:W3CDTF">2008-12-08T15:45:35Z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