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0" r:id="rId3"/>
    <p:sldId id="281" r:id="rId4"/>
    <p:sldId id="283" r:id="rId5"/>
    <p:sldId id="305" r:id="rId6"/>
    <p:sldId id="377" r:id="rId7"/>
    <p:sldId id="378" r:id="rId8"/>
    <p:sldId id="379" r:id="rId9"/>
    <p:sldId id="380" r:id="rId10"/>
    <p:sldId id="307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4" r:id="rId24"/>
    <p:sldId id="393" r:id="rId25"/>
    <p:sldId id="396" r:id="rId26"/>
    <p:sldId id="395" r:id="rId27"/>
    <p:sldId id="397" r:id="rId28"/>
    <p:sldId id="398" r:id="rId29"/>
    <p:sldId id="399" r:id="rId30"/>
    <p:sldId id="400" r:id="rId31"/>
    <p:sldId id="401" r:id="rId32"/>
    <p:sldId id="402" r:id="rId33"/>
    <p:sldId id="403" r:id="rId34"/>
    <p:sldId id="404" r:id="rId35"/>
    <p:sldId id="405" r:id="rId36"/>
    <p:sldId id="406" r:id="rId37"/>
    <p:sldId id="407" r:id="rId38"/>
    <p:sldId id="408" r:id="rId39"/>
    <p:sldId id="279" r:id="rId40"/>
    <p:sldId id="364" r:id="rId41"/>
    <p:sldId id="261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4E1FB"/>
    <a:srgbClr val="E1A9F5"/>
    <a:srgbClr val="FF9900"/>
    <a:srgbClr val="CC6600"/>
    <a:srgbClr val="FFFF00"/>
    <a:srgbClr val="D1C9A7"/>
    <a:srgbClr val="9900CC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E30EB-AAC1-4FB0-BEB4-4B2E7B033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C700F-486A-4E51-9A4A-4EA55F331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52300-15D4-42C7-90B8-4AAB13458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08C4B-2FEB-4BFD-9049-FF14F1611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8367-497E-45DA-9EB6-82160605A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17B60-CCFF-493A-854E-C1243DC0D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0FDC5-CF6C-4556-92A0-933C3B8E4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4DA01-7A79-493E-9EC6-D2B4B3A05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71FC-2107-4B88-AE2C-47258BF6F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F007F-D745-4A98-974F-ABB7B5F45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1B0C6-4BCB-4B9E-AF3D-B953C1EBA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02AE1-F31C-47C2-8B92-F39F4DE80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4532E-531A-4F63-A1B7-CAC977A44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EE072E-DBD4-400E-A6C7-62DDE9725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" Target="slide4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" Target="slide4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slide" Target="slide41.xml"/><Relationship Id="rId9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" Target="slide41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slide" Target="slide4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" Target="slide41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" Target="slide41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" Target="slide41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image" Target="../media/image9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8.bin"/><Relationship Id="rId4" Type="http://schemas.openxmlformats.org/officeDocument/2006/relationships/image" Target="../media/image9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9.bin"/><Relationship Id="rId4" Type="http://schemas.openxmlformats.org/officeDocument/2006/relationships/image" Target="../media/image9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0.bin"/><Relationship Id="rId4" Type="http://schemas.openxmlformats.org/officeDocument/2006/relationships/image" Target="../media/image9.gi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slide" Target="slide4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" Target="slide41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4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" Target="slide41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gi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" Target="slide41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" Target="slide41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" Target="slide41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72.bin"/><Relationship Id="rId4" Type="http://schemas.openxmlformats.org/officeDocument/2006/relationships/image" Target="../media/image9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73.bin"/><Relationship Id="rId4" Type="http://schemas.openxmlformats.org/officeDocument/2006/relationships/image" Target="../media/image9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74.bin"/><Relationship Id="rId4" Type="http://schemas.openxmlformats.org/officeDocument/2006/relationships/image" Target="../media/image9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75.bin"/><Relationship Id="rId4" Type="http://schemas.openxmlformats.org/officeDocument/2006/relationships/image" Target="../media/image9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76.bin"/><Relationship Id="rId4" Type="http://schemas.openxmlformats.org/officeDocument/2006/relationships/image" Target="../media/image9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77.bin"/><Relationship Id="rId4" Type="http://schemas.openxmlformats.org/officeDocument/2006/relationships/image" Target="../media/image9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-500099" y="785813"/>
            <a:ext cx="9144065" cy="58118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solidFill>
                  <a:srgbClr val="F4E1FB"/>
                </a:solidFill>
                <a:latin typeface="Impact"/>
              </a:rPr>
              <a:t>Подготовительный тест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solidFill>
                  <a:srgbClr val="F4E1FB"/>
                </a:solidFill>
                <a:latin typeface="Impact"/>
              </a:rPr>
              <a:t> к контрольной работе №4 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solidFill>
                  <a:srgbClr val="F4E1FB"/>
                </a:solidFill>
                <a:latin typeface="Impact"/>
              </a:rPr>
              <a:t>7 класс </a:t>
            </a:r>
          </a:p>
        </p:txBody>
      </p:sp>
      <p:sp>
        <p:nvSpPr>
          <p:cNvPr id="2765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164388" y="5949950"/>
            <a:ext cx="1152525" cy="503238"/>
          </a:xfrm>
          <a:prstGeom prst="actionButtonForwardNext">
            <a:avLst/>
          </a:prstGeom>
          <a:solidFill>
            <a:srgbClr val="E1A9F5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4E1FB"/>
              </a:solidFill>
            </a:endParaRPr>
          </a:p>
        </p:txBody>
      </p:sp>
      <p:pic>
        <p:nvPicPr>
          <p:cNvPr id="27654" name="Рисунок 7" descr="animomo_book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928688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№6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Вычислить: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658813" y="3000375"/>
          <a:ext cx="2181225" cy="1825625"/>
        </p:xfrm>
        <a:graphic>
          <a:graphicData uri="http://schemas.openxmlformats.org/presentationml/2006/ole">
            <p:oleObj spid="_x0000_s2050" name="Формула" r:id="rId4" imgW="469800" imgH="393480" progId="Equation.3">
              <p:embed/>
            </p:oleObj>
          </a:graphicData>
        </a:graphic>
      </p:graphicFrame>
      <p:graphicFrame>
        <p:nvGraphicFramePr>
          <p:cNvPr id="66568" name="Object 8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6642100" y="4684713"/>
          <a:ext cx="1428750" cy="1530350"/>
        </p:xfrm>
        <a:graphic>
          <a:graphicData uri="http://schemas.openxmlformats.org/presentationml/2006/ole">
            <p:oleObj spid="_x0000_s2051" name="Формула" r:id="rId5" imgW="368280" imgH="393480" progId="Equation.3">
              <p:embed/>
            </p:oleObj>
          </a:graphicData>
        </a:graphic>
      </p:graphicFrame>
      <p:graphicFrame>
        <p:nvGraphicFramePr>
          <p:cNvPr id="66569" name="Object 9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5140325" y="2936875"/>
          <a:ext cx="2000250" cy="1592263"/>
        </p:xfrm>
        <a:graphic>
          <a:graphicData uri="http://schemas.openxmlformats.org/presentationml/2006/ole">
            <p:oleObj spid="_x0000_s2052" name="Формула" r:id="rId6" imgW="495000" imgH="39348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038475" y="4729163"/>
          <a:ext cx="1646238" cy="1893887"/>
        </p:xfrm>
        <a:graphic>
          <a:graphicData uri="http://schemas.openxmlformats.org/presentationml/2006/ole">
            <p:oleObj spid="_x0000_s2053" name="Формула" r:id="rId7" imgW="342720" imgH="393480" progId="Equation.3">
              <p:embed/>
            </p:oleObj>
          </a:graphicData>
        </a:graphic>
      </p:graphicFrame>
      <p:graphicFrame>
        <p:nvGraphicFramePr>
          <p:cNvPr id="2054" name="Object 9"/>
          <p:cNvGraphicFramePr>
            <a:graphicFrameLocks noChangeAspect="1"/>
          </p:cNvGraphicFramePr>
          <p:nvPr/>
        </p:nvGraphicFramePr>
        <p:xfrm>
          <a:off x="3071813" y="2000250"/>
          <a:ext cx="1014412" cy="1071563"/>
        </p:xfrm>
        <a:graphic>
          <a:graphicData uri="http://schemas.openxmlformats.org/presentationml/2006/ole">
            <p:oleObj spid="_x0000_s2054" name="Формула" r:id="rId8" imgW="444240" imgH="469800" progId="Equation.3">
              <p:embed/>
            </p:oleObj>
          </a:graphicData>
        </a:graphic>
      </p:graphicFrame>
      <p:pic>
        <p:nvPicPr>
          <p:cNvPr id="2057" name="Рисунок 9" descr="photo08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№7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Вычислить: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923925" y="3000375"/>
          <a:ext cx="1651000" cy="1825625"/>
        </p:xfrm>
        <a:graphic>
          <a:graphicData uri="http://schemas.openxmlformats.org/presentationml/2006/ole">
            <p:oleObj spid="_x0000_s3074" name="Формула" r:id="rId4" imgW="355320" imgH="393480" progId="Equation.3">
              <p:embed/>
            </p:oleObj>
          </a:graphicData>
        </a:graphic>
      </p:graphicFrame>
      <p:graphicFrame>
        <p:nvGraphicFramePr>
          <p:cNvPr id="66568" name="Object 8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6789738" y="4684713"/>
          <a:ext cx="1133475" cy="1530350"/>
        </p:xfrm>
        <a:graphic>
          <a:graphicData uri="http://schemas.openxmlformats.org/presentationml/2006/ole">
            <p:oleObj spid="_x0000_s3075" name="Формула" r:id="rId5" imgW="291960" imgH="393480" progId="Equation.3">
              <p:embed/>
            </p:oleObj>
          </a:graphicData>
        </a:graphic>
      </p:graphicFrame>
      <p:graphicFrame>
        <p:nvGraphicFramePr>
          <p:cNvPr id="66569" name="Object 9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165725" y="2936875"/>
          <a:ext cx="1949450" cy="1592263"/>
        </p:xfrm>
        <a:graphic>
          <a:graphicData uri="http://schemas.openxmlformats.org/presentationml/2006/ole">
            <p:oleObj spid="_x0000_s3076" name="Формула" r:id="rId6" imgW="482400" imgH="393480" progId="Equation.3">
              <p:embed/>
            </p:oleObj>
          </a:graphicData>
        </a:graphic>
      </p:graphicFrame>
      <p:graphicFrame>
        <p:nvGraphicFramePr>
          <p:cNvPr id="66570" name="Object 10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3038475" y="4729163"/>
          <a:ext cx="1646238" cy="1893887"/>
        </p:xfrm>
        <a:graphic>
          <a:graphicData uri="http://schemas.openxmlformats.org/presentationml/2006/ole">
            <p:oleObj spid="_x0000_s3077" name="Формула" r:id="rId7" imgW="342720" imgH="393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057525" y="2000250"/>
          <a:ext cx="1044575" cy="1071563"/>
        </p:xfrm>
        <a:graphic>
          <a:graphicData uri="http://schemas.openxmlformats.org/presentationml/2006/ole">
            <p:oleObj spid="_x0000_s3078" name="Формула" r:id="rId8" imgW="457200" imgH="469800" progId="Equation.3">
              <p:embed/>
            </p:oleObj>
          </a:graphicData>
        </a:graphic>
      </p:graphicFrame>
      <p:pic>
        <p:nvPicPr>
          <p:cNvPr id="3081" name="Рисунок 9" descr="photo08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№8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Вычислить: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66567" name="Object 7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541338" y="3441700"/>
          <a:ext cx="2416175" cy="942975"/>
        </p:xfrm>
        <a:graphic>
          <a:graphicData uri="http://schemas.openxmlformats.org/presentationml/2006/ole">
            <p:oleObj spid="_x0000_s4098" name="Формула" r:id="rId3" imgW="520560" imgH="203040" progId="Equation.3">
              <p:embed/>
            </p:oleObj>
          </a:graphicData>
        </a:graphic>
      </p:graphicFrame>
      <p:graphicFrame>
        <p:nvGraphicFramePr>
          <p:cNvPr id="66568" name="Object 8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6372225" y="5054600"/>
          <a:ext cx="1970088" cy="790575"/>
        </p:xfrm>
        <a:graphic>
          <a:graphicData uri="http://schemas.openxmlformats.org/presentationml/2006/ole">
            <p:oleObj spid="_x0000_s4099" name="Формула" r:id="rId5" imgW="507960" imgH="203040" progId="Equation.3">
              <p:embed/>
            </p:oleObj>
          </a:graphicData>
        </a:graphic>
      </p:graphicFrame>
      <p:graphicFrame>
        <p:nvGraphicFramePr>
          <p:cNvPr id="66569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395913" y="3321050"/>
          <a:ext cx="1487487" cy="822325"/>
        </p:xfrm>
        <a:graphic>
          <a:graphicData uri="http://schemas.openxmlformats.org/presentationml/2006/ole">
            <p:oleObj spid="_x0000_s4100" name="Формула" r:id="rId6" imgW="368280" imgH="20304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3008313" y="5187950"/>
          <a:ext cx="1706562" cy="976313"/>
        </p:xfrm>
        <a:graphic>
          <a:graphicData uri="http://schemas.openxmlformats.org/presentationml/2006/ole">
            <p:oleObj spid="_x0000_s4101" name="Формула" r:id="rId7" imgW="355320" imgH="20304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214688" y="1857375"/>
          <a:ext cx="1347787" cy="882650"/>
        </p:xfrm>
        <a:graphic>
          <a:graphicData uri="http://schemas.openxmlformats.org/presentationml/2006/ole">
            <p:oleObj spid="_x0000_s4102" name="Формула" r:id="rId8" imgW="368280" imgH="241200" progId="Equation.3">
              <p:embed/>
            </p:oleObj>
          </a:graphicData>
        </a:graphic>
      </p:graphicFrame>
      <p:pic>
        <p:nvPicPr>
          <p:cNvPr id="4105" name="Рисунок 9" descr="photo08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№9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Вычислить значение степени, если основание равно  -4, а показатель равен 2.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717550" y="3441700"/>
          <a:ext cx="2062163" cy="942975"/>
        </p:xfrm>
        <a:graphic>
          <a:graphicData uri="http://schemas.openxmlformats.org/presentationml/2006/ole">
            <p:oleObj spid="_x0000_s5122" name="Формула" r:id="rId4" imgW="444240" imgH="203040" progId="Equation.3">
              <p:embed/>
            </p:oleObj>
          </a:graphicData>
        </a:graphic>
      </p:graphicFrame>
      <p:graphicFrame>
        <p:nvGraphicFramePr>
          <p:cNvPr id="66568" name="Object 8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6765925" y="5054600"/>
          <a:ext cx="1181100" cy="790575"/>
        </p:xfrm>
        <a:graphic>
          <a:graphicData uri="http://schemas.openxmlformats.org/presentationml/2006/ole">
            <p:oleObj spid="_x0000_s5123" name="Формула" r:id="rId5" imgW="304560" imgH="203040" progId="Equation.3">
              <p:embed/>
            </p:oleObj>
          </a:graphicData>
        </a:graphic>
      </p:graphicFrame>
      <p:graphicFrame>
        <p:nvGraphicFramePr>
          <p:cNvPr id="66569" name="Object 9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370513" y="3321050"/>
          <a:ext cx="1538287" cy="822325"/>
        </p:xfrm>
        <a:graphic>
          <a:graphicData uri="http://schemas.openxmlformats.org/presentationml/2006/ole">
            <p:oleObj spid="_x0000_s5124" name="Формула" r:id="rId6" imgW="380880" imgH="20304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281363" y="5187950"/>
          <a:ext cx="1158875" cy="976313"/>
        </p:xfrm>
        <a:graphic>
          <a:graphicData uri="http://schemas.openxmlformats.org/presentationml/2006/ole">
            <p:oleObj spid="_x0000_s5125" name="Формула" r:id="rId7" imgW="241200" imgH="203040" progId="Equation.3">
              <p:embed/>
            </p:oleObj>
          </a:graphicData>
        </a:graphic>
      </p:graphicFrame>
      <p:pic>
        <p:nvPicPr>
          <p:cNvPr id="5128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№10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Вычислите значение выражения   -а</a:t>
            </a:r>
            <a:r>
              <a:rPr lang="ru-RU" sz="2800" baseline="30000" smtClean="0">
                <a:solidFill>
                  <a:srgbClr val="F4E1FB"/>
                </a:solidFill>
              </a:rPr>
              <a:t>2 </a:t>
            </a:r>
            <a:r>
              <a:rPr lang="ru-RU" sz="2800" smtClean="0">
                <a:solidFill>
                  <a:srgbClr val="F4E1FB"/>
                </a:solidFill>
              </a:rPr>
              <a:t>,если а=0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" action="ppaction://hlinkshowjump?jump=nextslide"/>
              </a:rPr>
              <a:t>а) 0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б) -2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в) 2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г)-1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pic>
        <p:nvPicPr>
          <p:cNvPr id="35844" name="Рисунок 8" descr="photo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Вычислите значение выражения   (-а)</a:t>
            </a:r>
            <a:r>
              <a:rPr lang="ru-RU" sz="2800" baseline="30000" smtClean="0">
                <a:solidFill>
                  <a:srgbClr val="F4E1FB"/>
                </a:solidFill>
              </a:rPr>
              <a:t>2 </a:t>
            </a:r>
            <a:r>
              <a:rPr lang="ru-RU" sz="2800" smtClean="0">
                <a:solidFill>
                  <a:srgbClr val="F4E1FB"/>
                </a:solidFill>
              </a:rPr>
              <a:t>,если а=10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а)-100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б) -20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в)100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г)20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pic>
        <p:nvPicPr>
          <p:cNvPr id="36868" name="Рисунок 8" descr="photo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№12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Среди значений выражений (-1,5)</a:t>
            </a:r>
            <a:r>
              <a:rPr lang="ru-RU" sz="2800" baseline="30000" smtClean="0">
                <a:solidFill>
                  <a:srgbClr val="F4E1FB"/>
                </a:solidFill>
              </a:rPr>
              <a:t>2</a:t>
            </a:r>
            <a:r>
              <a:rPr lang="ru-RU" sz="2800" smtClean="0">
                <a:solidFill>
                  <a:srgbClr val="F4E1FB"/>
                </a:solidFill>
              </a:rPr>
              <a:t>; (-0,5)</a:t>
            </a:r>
            <a:r>
              <a:rPr lang="ru-RU" sz="2800" baseline="30000" smtClean="0">
                <a:solidFill>
                  <a:srgbClr val="F4E1FB"/>
                </a:solidFill>
              </a:rPr>
              <a:t>3</a:t>
            </a:r>
            <a:r>
              <a:rPr lang="ru-RU" sz="2800" smtClean="0">
                <a:solidFill>
                  <a:srgbClr val="F4E1FB"/>
                </a:solidFill>
              </a:rPr>
              <a:t>; -1,5</a:t>
            </a:r>
            <a:r>
              <a:rPr lang="ru-RU" sz="2800" baseline="30000" smtClean="0">
                <a:solidFill>
                  <a:srgbClr val="F4E1FB"/>
                </a:solidFill>
              </a:rPr>
              <a:t>2</a:t>
            </a:r>
            <a:r>
              <a:rPr lang="ru-RU" sz="2800" smtClean="0">
                <a:solidFill>
                  <a:srgbClr val="F4E1FB"/>
                </a:solidFill>
              </a:rPr>
              <a:t>; 1,4</a:t>
            </a:r>
            <a:r>
              <a:rPr lang="ru-RU" sz="2800" baseline="30000" smtClean="0">
                <a:solidFill>
                  <a:srgbClr val="F4E1FB"/>
                </a:solidFill>
              </a:rPr>
              <a:t>2 </a:t>
            </a:r>
            <a:r>
              <a:rPr lang="ru-RU" sz="2800" smtClean="0">
                <a:solidFill>
                  <a:srgbClr val="F4E1FB"/>
                </a:solidFill>
              </a:rPr>
              <a:t>найдите наибольшее.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66567" name="Object 7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365125" y="3382963"/>
          <a:ext cx="2770188" cy="1060450"/>
        </p:xfrm>
        <a:graphic>
          <a:graphicData uri="http://schemas.openxmlformats.org/presentationml/2006/ole">
            <p:oleObj spid="_x0000_s6146" name="Формула" r:id="rId3" imgW="596880" imgH="228600" progId="Equation.3">
              <p:embed/>
            </p:oleObj>
          </a:graphicData>
        </a:graphic>
      </p:graphicFrame>
      <p:graphicFrame>
        <p:nvGraphicFramePr>
          <p:cNvPr id="66568" name="Object 8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6618288" y="5005388"/>
          <a:ext cx="1476375" cy="889000"/>
        </p:xfrm>
        <a:graphic>
          <a:graphicData uri="http://schemas.openxmlformats.org/presentationml/2006/ole">
            <p:oleObj spid="_x0000_s6147" name="Формула" r:id="rId5" imgW="380880" imgH="228600" progId="Equation.3">
              <p:embed/>
            </p:oleObj>
          </a:graphicData>
        </a:graphic>
      </p:graphicFrame>
      <p:graphicFrame>
        <p:nvGraphicFramePr>
          <p:cNvPr id="66569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935538" y="3270250"/>
          <a:ext cx="2409825" cy="923925"/>
        </p:xfrm>
        <a:graphic>
          <a:graphicData uri="http://schemas.openxmlformats.org/presentationml/2006/ole">
            <p:oleObj spid="_x0000_s6148" name="Формула" r:id="rId6" imgW="596880" imgH="22860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643188" y="5127625"/>
          <a:ext cx="2438400" cy="1096963"/>
        </p:xfrm>
        <a:graphic>
          <a:graphicData uri="http://schemas.openxmlformats.org/presentationml/2006/ole">
            <p:oleObj spid="_x0000_s6149" name="Формула" r:id="rId7" imgW="507960" imgH="228600" progId="Equation.3">
              <p:embed/>
            </p:oleObj>
          </a:graphicData>
        </a:graphic>
      </p:graphicFrame>
      <p:pic>
        <p:nvPicPr>
          <p:cNvPr id="6152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№13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Среди значений выражений (-1,5)</a:t>
            </a:r>
            <a:r>
              <a:rPr lang="ru-RU" sz="2800" baseline="30000" smtClean="0">
                <a:solidFill>
                  <a:srgbClr val="F4E1FB"/>
                </a:solidFill>
              </a:rPr>
              <a:t>2</a:t>
            </a:r>
            <a:r>
              <a:rPr lang="ru-RU" sz="2800" smtClean="0">
                <a:solidFill>
                  <a:srgbClr val="F4E1FB"/>
                </a:solidFill>
              </a:rPr>
              <a:t>; (-0,5)</a:t>
            </a:r>
            <a:r>
              <a:rPr lang="ru-RU" sz="2800" baseline="30000" smtClean="0">
                <a:solidFill>
                  <a:srgbClr val="F4E1FB"/>
                </a:solidFill>
              </a:rPr>
              <a:t>3</a:t>
            </a:r>
            <a:r>
              <a:rPr lang="ru-RU" sz="2800" smtClean="0">
                <a:solidFill>
                  <a:srgbClr val="F4E1FB"/>
                </a:solidFill>
              </a:rPr>
              <a:t>; -1,5</a:t>
            </a:r>
            <a:r>
              <a:rPr lang="ru-RU" sz="2800" baseline="30000" smtClean="0">
                <a:solidFill>
                  <a:srgbClr val="F4E1FB"/>
                </a:solidFill>
              </a:rPr>
              <a:t>2</a:t>
            </a:r>
            <a:r>
              <a:rPr lang="ru-RU" sz="2800" smtClean="0">
                <a:solidFill>
                  <a:srgbClr val="F4E1FB"/>
                </a:solidFill>
              </a:rPr>
              <a:t>; 1,4</a:t>
            </a:r>
            <a:r>
              <a:rPr lang="ru-RU" sz="2800" baseline="30000" smtClean="0">
                <a:solidFill>
                  <a:srgbClr val="F4E1FB"/>
                </a:solidFill>
              </a:rPr>
              <a:t>2 </a:t>
            </a:r>
            <a:r>
              <a:rPr lang="ru-RU" sz="2800" smtClean="0">
                <a:solidFill>
                  <a:srgbClr val="F4E1FB"/>
                </a:solidFill>
              </a:rPr>
              <a:t>найдите наименьшее.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65125" y="3382963"/>
          <a:ext cx="2770188" cy="1060450"/>
        </p:xfrm>
        <a:graphic>
          <a:graphicData uri="http://schemas.openxmlformats.org/presentationml/2006/ole">
            <p:oleObj spid="_x0000_s7170" name="Формула" r:id="rId4" imgW="596880" imgH="228600" progId="Equation.3">
              <p:embed/>
            </p:oleObj>
          </a:graphicData>
        </a:graphic>
      </p:graphicFrame>
      <p:graphicFrame>
        <p:nvGraphicFramePr>
          <p:cNvPr id="66568" name="Object 8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6618288" y="5005388"/>
          <a:ext cx="1476375" cy="889000"/>
        </p:xfrm>
        <a:graphic>
          <a:graphicData uri="http://schemas.openxmlformats.org/presentationml/2006/ole">
            <p:oleObj spid="_x0000_s7171" name="Формула" r:id="rId5" imgW="380880" imgH="228600" progId="Equation.3">
              <p:embed/>
            </p:oleObj>
          </a:graphicData>
        </a:graphic>
      </p:graphicFrame>
      <p:graphicFrame>
        <p:nvGraphicFramePr>
          <p:cNvPr id="66569" name="Object 9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4935538" y="3270250"/>
          <a:ext cx="2409825" cy="923925"/>
        </p:xfrm>
        <a:graphic>
          <a:graphicData uri="http://schemas.openxmlformats.org/presentationml/2006/ole">
            <p:oleObj spid="_x0000_s7172" name="Формула" r:id="rId6" imgW="596880" imgH="228600" progId="Equation.3">
              <p:embed/>
            </p:oleObj>
          </a:graphicData>
        </a:graphic>
      </p:graphicFrame>
      <p:graphicFrame>
        <p:nvGraphicFramePr>
          <p:cNvPr id="66570" name="Object 10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2643188" y="5127625"/>
          <a:ext cx="2438400" cy="1096963"/>
        </p:xfrm>
        <a:graphic>
          <a:graphicData uri="http://schemas.openxmlformats.org/presentationml/2006/ole">
            <p:oleObj spid="_x0000_s7173" name="Формула" r:id="rId7" imgW="507960" imgH="228600" progId="Equation.3">
              <p:embed/>
            </p:oleObj>
          </a:graphicData>
        </a:graphic>
      </p:graphicFrame>
      <p:pic>
        <p:nvPicPr>
          <p:cNvPr id="7176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№14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Среди значений выражений (-1,4)</a:t>
            </a:r>
            <a:r>
              <a:rPr lang="ru-RU" sz="2800" baseline="30000" smtClean="0">
                <a:solidFill>
                  <a:srgbClr val="F4E1FB"/>
                </a:solidFill>
              </a:rPr>
              <a:t>2</a:t>
            </a:r>
            <a:r>
              <a:rPr lang="ru-RU" sz="2800" smtClean="0">
                <a:solidFill>
                  <a:srgbClr val="F4E1FB"/>
                </a:solidFill>
              </a:rPr>
              <a:t>; (-0,5)</a:t>
            </a:r>
            <a:r>
              <a:rPr lang="ru-RU" sz="2800" baseline="30000" smtClean="0">
                <a:solidFill>
                  <a:srgbClr val="F4E1FB"/>
                </a:solidFill>
              </a:rPr>
              <a:t>2</a:t>
            </a:r>
            <a:r>
              <a:rPr lang="ru-RU" sz="2800" smtClean="0">
                <a:solidFill>
                  <a:srgbClr val="F4E1FB"/>
                </a:solidFill>
              </a:rPr>
              <a:t>;  -1,4</a:t>
            </a:r>
            <a:r>
              <a:rPr lang="ru-RU" sz="2800" baseline="30000" smtClean="0">
                <a:solidFill>
                  <a:srgbClr val="F4E1FB"/>
                </a:solidFill>
              </a:rPr>
              <a:t>2</a:t>
            </a:r>
            <a:r>
              <a:rPr lang="ru-RU" sz="2800" smtClean="0">
                <a:solidFill>
                  <a:srgbClr val="F4E1FB"/>
                </a:solidFill>
              </a:rPr>
              <a:t>; 1,5</a:t>
            </a:r>
            <a:r>
              <a:rPr lang="ru-RU" sz="2800" baseline="30000" smtClean="0">
                <a:solidFill>
                  <a:srgbClr val="F4E1FB"/>
                </a:solidFill>
              </a:rPr>
              <a:t>2 </a:t>
            </a:r>
            <a:r>
              <a:rPr lang="ru-RU" sz="2800" smtClean="0">
                <a:solidFill>
                  <a:srgbClr val="F4E1FB"/>
                </a:solidFill>
              </a:rPr>
              <a:t>найдите наибольшее.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65125" y="3382963"/>
          <a:ext cx="2770188" cy="1060450"/>
        </p:xfrm>
        <a:graphic>
          <a:graphicData uri="http://schemas.openxmlformats.org/presentationml/2006/ole">
            <p:oleObj spid="_x0000_s8194" name="Формула" r:id="rId4" imgW="596880" imgH="228600" progId="Equation.3">
              <p:embed/>
            </p:oleObj>
          </a:graphicData>
        </a:graphic>
      </p:graphicFrame>
      <p:graphicFrame>
        <p:nvGraphicFramePr>
          <p:cNvPr id="66568" name="Object 8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6348413" y="5005388"/>
          <a:ext cx="2017712" cy="889000"/>
        </p:xfrm>
        <a:graphic>
          <a:graphicData uri="http://schemas.openxmlformats.org/presentationml/2006/ole">
            <p:oleObj spid="_x0000_s8195" name="Формула" r:id="rId5" imgW="520560" imgH="228600" progId="Equation.3">
              <p:embed/>
            </p:oleObj>
          </a:graphicData>
        </a:graphic>
      </p:graphicFrame>
      <p:graphicFrame>
        <p:nvGraphicFramePr>
          <p:cNvPr id="66569" name="Object 9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4910138" y="3270250"/>
          <a:ext cx="2460625" cy="923925"/>
        </p:xfrm>
        <a:graphic>
          <a:graphicData uri="http://schemas.openxmlformats.org/presentationml/2006/ole">
            <p:oleObj spid="_x0000_s8196" name="Формула" r:id="rId6" imgW="609480" imgH="228600" progId="Equation.3">
              <p:embed/>
            </p:oleObj>
          </a:graphicData>
        </a:graphic>
      </p:graphicFrame>
      <p:graphicFrame>
        <p:nvGraphicFramePr>
          <p:cNvPr id="66570" name="Object 10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2947988" y="5127625"/>
          <a:ext cx="1828800" cy="1096963"/>
        </p:xfrm>
        <a:graphic>
          <a:graphicData uri="http://schemas.openxmlformats.org/presentationml/2006/ole">
            <p:oleObj spid="_x0000_s8197" name="Формула" r:id="rId7" imgW="380880" imgH="228600" progId="Equation.3">
              <p:embed/>
            </p:oleObj>
          </a:graphicData>
        </a:graphic>
      </p:graphicFrame>
      <p:pic>
        <p:nvPicPr>
          <p:cNvPr id="8200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№15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Среди значений выражений (-1,4)</a:t>
            </a:r>
            <a:r>
              <a:rPr lang="ru-RU" sz="2800" baseline="30000" smtClean="0">
                <a:solidFill>
                  <a:srgbClr val="F4E1FB"/>
                </a:solidFill>
              </a:rPr>
              <a:t>2</a:t>
            </a:r>
            <a:r>
              <a:rPr lang="ru-RU" sz="2800" smtClean="0">
                <a:solidFill>
                  <a:srgbClr val="F4E1FB"/>
                </a:solidFill>
              </a:rPr>
              <a:t>; (-0,5)</a:t>
            </a:r>
            <a:r>
              <a:rPr lang="ru-RU" sz="2800" baseline="30000" smtClean="0">
                <a:solidFill>
                  <a:srgbClr val="F4E1FB"/>
                </a:solidFill>
              </a:rPr>
              <a:t>2</a:t>
            </a:r>
            <a:r>
              <a:rPr lang="ru-RU" sz="2800" smtClean="0">
                <a:solidFill>
                  <a:srgbClr val="F4E1FB"/>
                </a:solidFill>
              </a:rPr>
              <a:t>; -1,4</a:t>
            </a:r>
            <a:r>
              <a:rPr lang="ru-RU" sz="2800" baseline="30000" smtClean="0">
                <a:solidFill>
                  <a:srgbClr val="F4E1FB"/>
                </a:solidFill>
              </a:rPr>
              <a:t>2</a:t>
            </a:r>
            <a:r>
              <a:rPr lang="ru-RU" sz="2800" smtClean="0">
                <a:solidFill>
                  <a:srgbClr val="F4E1FB"/>
                </a:solidFill>
              </a:rPr>
              <a:t>; 1,5</a:t>
            </a:r>
            <a:r>
              <a:rPr lang="ru-RU" sz="2800" baseline="30000" smtClean="0">
                <a:solidFill>
                  <a:srgbClr val="F4E1FB"/>
                </a:solidFill>
              </a:rPr>
              <a:t>2 </a:t>
            </a:r>
            <a:r>
              <a:rPr lang="ru-RU" sz="2800" smtClean="0">
                <a:solidFill>
                  <a:srgbClr val="F4E1FB"/>
                </a:solidFill>
              </a:rPr>
              <a:t>найдите наименьшее.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65125" y="3382963"/>
          <a:ext cx="2770188" cy="1060450"/>
        </p:xfrm>
        <a:graphic>
          <a:graphicData uri="http://schemas.openxmlformats.org/presentationml/2006/ole">
            <p:oleObj spid="_x0000_s9218" name="Формула" r:id="rId4" imgW="596880" imgH="228600" progId="Equation.3">
              <p:embed/>
            </p:oleObj>
          </a:graphicData>
        </a:graphic>
      </p:graphicFrame>
      <p:graphicFrame>
        <p:nvGraphicFramePr>
          <p:cNvPr id="66568" name="Object 8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6348413" y="5005388"/>
          <a:ext cx="2017712" cy="889000"/>
        </p:xfrm>
        <a:graphic>
          <a:graphicData uri="http://schemas.openxmlformats.org/presentationml/2006/ole">
            <p:oleObj spid="_x0000_s9219" name="Формула" r:id="rId5" imgW="520560" imgH="228600" progId="Equation.3">
              <p:embed/>
            </p:oleObj>
          </a:graphicData>
        </a:graphic>
      </p:graphicFrame>
      <p:graphicFrame>
        <p:nvGraphicFramePr>
          <p:cNvPr id="66569" name="Object 9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4910138" y="3270250"/>
          <a:ext cx="2460625" cy="923925"/>
        </p:xfrm>
        <a:graphic>
          <a:graphicData uri="http://schemas.openxmlformats.org/presentationml/2006/ole">
            <p:oleObj spid="_x0000_s9220" name="Формула" r:id="rId6" imgW="609480" imgH="22860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947988" y="5127625"/>
          <a:ext cx="1828800" cy="1096963"/>
        </p:xfrm>
        <a:graphic>
          <a:graphicData uri="http://schemas.openxmlformats.org/presentationml/2006/ole">
            <p:oleObj spid="_x0000_s9221" name="Формула" r:id="rId7" imgW="380880" imgH="228600" progId="Equation.3">
              <p:embed/>
            </p:oleObj>
          </a:graphicData>
        </a:graphic>
      </p:graphicFrame>
      <p:pic>
        <p:nvPicPr>
          <p:cNvPr id="9224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i="1" smtClean="0">
                <a:solidFill>
                  <a:srgbClr val="F4E1FB"/>
                </a:solidFill>
              </a:rPr>
              <a:t>Перед вами тест, который поможет вам</a:t>
            </a:r>
          </a:p>
          <a:p>
            <a:pPr algn="ctr" eaLnBrk="1" hangingPunct="1">
              <a:buFontTx/>
              <a:buNone/>
            </a:pPr>
            <a:r>
              <a:rPr lang="ru-RU" sz="4000" i="1" smtClean="0">
                <a:solidFill>
                  <a:srgbClr val="F4E1FB"/>
                </a:solidFill>
              </a:rPr>
              <a:t>подготовиться к контрольной работе по теме</a:t>
            </a:r>
          </a:p>
          <a:p>
            <a:pPr algn="ctr" eaLnBrk="1" hangingPunct="1">
              <a:buFontTx/>
              <a:buNone/>
            </a:pPr>
            <a:r>
              <a:rPr lang="ru-RU" sz="4000" i="1" smtClean="0">
                <a:solidFill>
                  <a:srgbClr val="F4E1FB"/>
                </a:solidFill>
              </a:rPr>
              <a:t>«Степень с натуральным </a:t>
            </a:r>
          </a:p>
          <a:p>
            <a:pPr algn="ctr" eaLnBrk="1" hangingPunct="1">
              <a:buFontTx/>
              <a:buNone/>
            </a:pPr>
            <a:r>
              <a:rPr lang="ru-RU" sz="4000" i="1" smtClean="0">
                <a:solidFill>
                  <a:srgbClr val="F4E1FB"/>
                </a:solidFill>
              </a:rPr>
              <a:t>показателем»</a:t>
            </a:r>
          </a:p>
          <a:p>
            <a:pPr eaLnBrk="1" hangingPunct="1">
              <a:buFontTx/>
              <a:buNone/>
            </a:pPr>
            <a:endParaRPr lang="ru-RU" sz="4000" i="1" smtClean="0">
              <a:solidFill>
                <a:srgbClr val="CC0099"/>
              </a:solidFill>
            </a:endParaRPr>
          </a:p>
        </p:txBody>
      </p:sp>
      <p:sp>
        <p:nvSpPr>
          <p:cNvPr id="327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659563" y="5949950"/>
            <a:ext cx="1296987" cy="503238"/>
          </a:xfrm>
          <a:prstGeom prst="actionButtonForwardNext">
            <a:avLst/>
          </a:prstGeom>
          <a:solidFill>
            <a:srgbClr val="E1A9F5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7" descr="01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0"/>
            <a:ext cx="928688" cy="1557338"/>
          </a:xfrm>
        </p:spPr>
      </p:pic>
      <p:pic>
        <p:nvPicPr>
          <p:cNvPr id="5" name="Содержимое 8" descr="38.gif"/>
          <p:cNvPicPr>
            <a:picLocks noGrp="1" noChangeAspect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7286625" y="571500"/>
            <a:ext cx="857250" cy="857250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№16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Во сколько раз одно из чисел          и          меньше другого?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а)10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б)</a:t>
            </a:r>
            <a:r>
              <a:rPr lang="en-US" sz="2800" smtClean="0">
                <a:solidFill>
                  <a:srgbClr val="CC6600"/>
                </a:solidFill>
                <a:hlinkClick r:id="rId3" action="ppaction://hlinksldjump"/>
              </a:rPr>
              <a:t>0</a:t>
            </a: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,1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в)100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г)0,01</a:t>
            </a:r>
            <a:endParaRPr lang="ru-RU" sz="2800" smtClean="0"/>
          </a:p>
        </p:txBody>
      </p:sp>
      <p:pic>
        <p:nvPicPr>
          <p:cNvPr id="10246" name="Рисунок 8" descr="photo0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846888" y="2000250"/>
          <a:ext cx="533400" cy="785813"/>
        </p:xfrm>
        <a:graphic>
          <a:graphicData uri="http://schemas.openxmlformats.org/presentationml/2006/ole">
            <p:oleObj spid="_x0000_s10242" name="Формула" r:id="rId5" imgW="266400" imgH="393480" progId="Equation.3">
              <p:embed/>
            </p:oleObj>
          </a:graphicData>
        </a:graphic>
      </p:graphicFrame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5640388" y="2017713"/>
          <a:ext cx="531812" cy="785812"/>
        </p:xfrm>
        <a:graphic>
          <a:graphicData uri="http://schemas.openxmlformats.org/presentationml/2006/ole">
            <p:oleObj spid="_x0000_s10243" name="Формула" r:id="rId6" imgW="266400" imgH="393480" progId="Equation.3">
              <p:embed/>
            </p:oleObj>
          </a:graphicData>
        </a:graphic>
      </p:graphicFrame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№16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F4E1FB"/>
                </a:solidFill>
              </a:rPr>
              <a:t>Расстояние от Земли до Солнца равно             м.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F4E1FB"/>
                </a:solidFill>
              </a:rPr>
              <a:t>Выразите расстояние в километрах?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а)1,5∙10</a:t>
            </a:r>
            <a:r>
              <a:rPr lang="ru-RU" sz="2800" baseline="30000" smtClean="0">
                <a:solidFill>
                  <a:srgbClr val="F4E1FB"/>
                </a:solidFill>
                <a:hlinkClick r:id="rId3" action="ppaction://hlinksldjump"/>
              </a:rPr>
              <a:t>10</a:t>
            </a:r>
            <a:endParaRPr lang="ru-RU" sz="2800" baseline="300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б)</a:t>
            </a: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 1,5∙10</a:t>
            </a:r>
            <a:r>
              <a:rPr lang="ru-RU" sz="2800" baseline="30000" smtClean="0">
                <a:solidFill>
                  <a:srgbClr val="F4E1FB"/>
                </a:solidFill>
                <a:hlinkClick r:id="rId3" action="ppaction://hlinksldjump"/>
              </a:rPr>
              <a:t>9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в)</a:t>
            </a:r>
            <a:r>
              <a:rPr lang="ru-RU" sz="2800" smtClean="0">
                <a:solidFill>
                  <a:srgbClr val="F4E1FB"/>
                </a:solidFill>
                <a:hlinkClick r:id="" action="ppaction://hlinkshowjump?jump=nextslide"/>
              </a:rPr>
              <a:t> 1,5∙10</a:t>
            </a:r>
            <a:r>
              <a:rPr lang="ru-RU" sz="2800" baseline="30000" smtClean="0">
                <a:solidFill>
                  <a:srgbClr val="F4E1FB"/>
                </a:solidFill>
                <a:hlinkClick r:id="" action="ppaction://hlinkshowjump?jump=nextslide"/>
              </a:rPr>
              <a:t>8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г)</a:t>
            </a: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 1,5∙10</a:t>
            </a:r>
            <a:r>
              <a:rPr lang="ru-RU" sz="2800" baseline="30000" smtClean="0">
                <a:solidFill>
                  <a:srgbClr val="F4E1FB"/>
                </a:solidFill>
                <a:hlinkClick r:id="rId3" action="ppaction://hlinksldjump"/>
              </a:rPr>
              <a:t>7</a:t>
            </a:r>
            <a:endParaRPr lang="ru-RU" sz="2800" smtClean="0"/>
          </a:p>
        </p:txBody>
      </p:sp>
      <p:pic>
        <p:nvPicPr>
          <p:cNvPr id="11269" name="Рисунок 8" descr="photo0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6143625" y="2143125"/>
          <a:ext cx="987425" cy="455613"/>
        </p:xfrm>
        <a:graphic>
          <a:graphicData uri="http://schemas.openxmlformats.org/presentationml/2006/ole">
            <p:oleObj spid="_x0000_s11266" name="Формула" r:id="rId5" imgW="495000" imgH="228600" progId="Equation.3">
              <p:embed/>
            </p:oleObj>
          </a:graphicData>
        </a:graphic>
      </p:graphicFrame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№17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>
              <a:buFontTx/>
              <a:buNone/>
            </a:pPr>
            <a:r>
              <a:rPr lang="ru-RU" sz="2400" smtClean="0">
                <a:solidFill>
                  <a:srgbClr val="F4E1FB"/>
                </a:solidFill>
              </a:rPr>
              <a:t>Земля находится на расстоянии 1,49∙10</a:t>
            </a:r>
            <a:r>
              <a:rPr lang="ru-RU" sz="2400" baseline="30000" smtClean="0">
                <a:solidFill>
                  <a:srgbClr val="F4E1FB"/>
                </a:solidFill>
              </a:rPr>
              <a:t>8</a:t>
            </a:r>
            <a:r>
              <a:rPr lang="ru-RU" sz="2400" smtClean="0">
                <a:solidFill>
                  <a:srgbClr val="F4E1FB"/>
                </a:solidFill>
              </a:rPr>
              <a:t> км от солнца. Выразите это расстояние в миллионах километров.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а)1,49</a:t>
            </a:r>
            <a:endParaRPr lang="ru-RU" sz="2800" baseline="300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б)</a:t>
            </a: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 14,9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в)</a:t>
            </a: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 1490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г)</a:t>
            </a:r>
            <a:r>
              <a:rPr lang="ru-RU" sz="2800" smtClean="0">
                <a:solidFill>
                  <a:srgbClr val="F4E1FB"/>
                </a:solidFill>
                <a:hlinkClick r:id="" action="ppaction://hlinkshowjump?jump=nextslide"/>
              </a:rPr>
              <a:t> 149</a:t>
            </a:r>
            <a:endParaRPr lang="ru-RU" sz="2800" smtClean="0"/>
          </a:p>
        </p:txBody>
      </p:sp>
      <p:pic>
        <p:nvPicPr>
          <p:cNvPr id="37892" name="Рисунок 8" descr="photo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№18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>
              <a:buFontTx/>
              <a:buNone/>
            </a:pPr>
            <a:r>
              <a:rPr lang="ru-RU" sz="2400" smtClean="0">
                <a:solidFill>
                  <a:srgbClr val="F4E1FB"/>
                </a:solidFill>
              </a:rPr>
              <a:t>Представьте в виде степени:  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а)с </a:t>
            </a:r>
            <a:r>
              <a:rPr lang="ru-RU" sz="2800" baseline="30000" smtClean="0">
                <a:solidFill>
                  <a:srgbClr val="F4E1FB"/>
                </a:solidFill>
                <a:hlinkClick r:id="rId3" action="ppaction://hlinksldjump"/>
              </a:rPr>
              <a:t>10</a:t>
            </a:r>
            <a:endParaRPr lang="ru-RU" sz="2800" baseline="300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б)с </a:t>
            </a:r>
            <a:r>
              <a:rPr lang="ru-RU" sz="2800" baseline="30000" smtClean="0">
                <a:solidFill>
                  <a:srgbClr val="CC6600"/>
                </a:solidFill>
                <a:hlinkClick r:id="" action="ppaction://hlinkshowjump?jump=nextslide"/>
              </a:rPr>
              <a:t>11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в)</a:t>
            </a: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 с </a:t>
            </a:r>
            <a:r>
              <a:rPr lang="ru-RU" sz="2800" baseline="30000" smtClean="0">
                <a:solidFill>
                  <a:srgbClr val="F4E1FB"/>
                </a:solidFill>
                <a:hlinkClick r:id="rId3" action="ppaction://hlinksldjump"/>
              </a:rPr>
              <a:t>12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г)</a:t>
            </a:r>
            <a:r>
              <a:rPr lang="ru-RU" sz="2800" smtClean="0">
                <a:solidFill>
                  <a:srgbClr val="F4E1FB"/>
                </a:solidFill>
                <a:hlinkClick r:id="" action="ppaction://hlinkshowjump?jump=nextslide"/>
              </a:rPr>
              <a:t> 11</a:t>
            </a:r>
            <a:endParaRPr lang="ru-RU" sz="2800" smtClean="0"/>
          </a:p>
        </p:txBody>
      </p:sp>
      <p:pic>
        <p:nvPicPr>
          <p:cNvPr id="12293" name="Рисунок 8" descr="photo0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214938" y="1785938"/>
          <a:ext cx="1428750" cy="1209675"/>
        </p:xfrm>
        <a:graphic>
          <a:graphicData uri="http://schemas.openxmlformats.org/presentationml/2006/ole">
            <p:oleObj spid="_x0000_s12290" name="Формула" r:id="rId5" imgW="495000" imgH="419040" progId="Equation.3">
              <p:embed/>
            </p:oleObj>
          </a:graphicData>
        </a:graphic>
      </p:graphicFrame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>
              <a:buFontTx/>
              <a:buNone/>
            </a:pPr>
            <a:r>
              <a:rPr lang="ru-RU" sz="2400" smtClean="0">
                <a:solidFill>
                  <a:srgbClr val="F4E1FB"/>
                </a:solidFill>
              </a:rPr>
              <a:t>Представьте в виде степени:  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а)1</a:t>
            </a:r>
            <a:endParaRPr lang="ru-RU" sz="2800" baseline="300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б)с </a:t>
            </a:r>
            <a:r>
              <a:rPr lang="ru-RU" sz="2800" baseline="30000" smtClean="0">
                <a:solidFill>
                  <a:srgbClr val="CC6600"/>
                </a:solidFill>
                <a:hlinkClick r:id="rId3" action="ppaction://hlinksldjump"/>
              </a:rPr>
              <a:t>1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в)</a:t>
            </a: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 с </a:t>
            </a:r>
            <a:r>
              <a:rPr lang="ru-RU" sz="2800" baseline="30000" smtClean="0">
                <a:solidFill>
                  <a:srgbClr val="F4E1FB"/>
                </a:solidFill>
                <a:hlinkClick r:id="rId3" action="ppaction://hlinksldjump"/>
              </a:rPr>
              <a:t>12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г)</a:t>
            </a:r>
            <a:r>
              <a:rPr lang="ru-RU" sz="2800" smtClean="0">
                <a:solidFill>
                  <a:srgbClr val="F4E1FB"/>
                </a:solidFill>
                <a:hlinkClick r:id="" action="ppaction://hlinkshowjump?jump=nextslide"/>
              </a:rPr>
              <a:t> с </a:t>
            </a:r>
            <a:r>
              <a:rPr lang="ru-RU" sz="2800" baseline="30000" smtClean="0">
                <a:solidFill>
                  <a:srgbClr val="F4E1FB"/>
                </a:solidFill>
                <a:hlinkClick r:id="" action="ppaction://hlinkshowjump?jump=nextslide"/>
              </a:rPr>
              <a:t>8</a:t>
            </a:r>
            <a:endParaRPr lang="ru-RU" sz="2800" smtClean="0"/>
          </a:p>
        </p:txBody>
      </p:sp>
      <p:pic>
        <p:nvPicPr>
          <p:cNvPr id="13317" name="Рисунок 8" descr="photo0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849813" y="1749425"/>
          <a:ext cx="2160587" cy="1282700"/>
        </p:xfrm>
        <a:graphic>
          <a:graphicData uri="http://schemas.openxmlformats.org/presentationml/2006/ole">
            <p:oleObj spid="_x0000_s13314" name="Формула" r:id="rId5" imgW="749160" imgH="444240" progId="Equation.3">
              <p:embed/>
            </p:oleObj>
          </a:graphicData>
        </a:graphic>
      </p:graphicFrame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№20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Число 3</a:t>
            </a:r>
            <a:r>
              <a:rPr lang="ru-RU" sz="2800" baseline="30000" smtClean="0">
                <a:solidFill>
                  <a:srgbClr val="F4E1FB"/>
                </a:solidFill>
              </a:rPr>
              <a:t>100   </a:t>
            </a:r>
            <a:r>
              <a:rPr lang="ru-RU" sz="2800" smtClean="0">
                <a:solidFill>
                  <a:srgbClr val="F4E1FB"/>
                </a:solidFill>
              </a:rPr>
              <a:t>не равно :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66567" name="Object 7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571500" y="3382963"/>
          <a:ext cx="2357438" cy="1060450"/>
        </p:xfrm>
        <a:graphic>
          <a:graphicData uri="http://schemas.openxmlformats.org/presentationml/2006/ole">
            <p:oleObj spid="_x0000_s14338" name="Формула" r:id="rId3" imgW="507960" imgH="228600" progId="Equation.3">
              <p:embed/>
            </p:oleObj>
          </a:graphicData>
        </a:graphic>
      </p:graphicFrame>
      <p:graphicFrame>
        <p:nvGraphicFramePr>
          <p:cNvPr id="66568" name="Object 8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6643688" y="4956175"/>
          <a:ext cx="1427162" cy="989013"/>
        </p:xfrm>
        <a:graphic>
          <a:graphicData uri="http://schemas.openxmlformats.org/presentationml/2006/ole">
            <p:oleObj spid="_x0000_s14339" name="Формула" r:id="rId5" imgW="368280" imgH="253800" progId="Equation.3">
              <p:embed/>
            </p:oleObj>
          </a:graphicData>
        </a:graphic>
      </p:graphicFrame>
      <p:graphicFrame>
        <p:nvGraphicFramePr>
          <p:cNvPr id="66569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038725" y="3270250"/>
          <a:ext cx="2203450" cy="923925"/>
        </p:xfrm>
        <a:graphic>
          <a:graphicData uri="http://schemas.openxmlformats.org/presentationml/2006/ole">
            <p:oleObj spid="_x0000_s14340" name="Формула" r:id="rId6" imgW="545760" imgH="22860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643188" y="5127625"/>
          <a:ext cx="2438400" cy="1096963"/>
        </p:xfrm>
        <a:graphic>
          <a:graphicData uri="http://schemas.openxmlformats.org/presentationml/2006/ole">
            <p:oleObj spid="_x0000_s14341" name="Формула" r:id="rId7" imgW="507960" imgH="228600" progId="Equation.3">
              <p:embed/>
            </p:oleObj>
          </a:graphicData>
        </a:graphic>
      </p:graphicFrame>
      <p:pic>
        <p:nvPicPr>
          <p:cNvPr id="14344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Сравните а</a:t>
            </a:r>
            <a:r>
              <a:rPr lang="ru-RU" sz="2800" baseline="30000" smtClean="0">
                <a:solidFill>
                  <a:srgbClr val="F4E1FB"/>
                </a:solidFill>
              </a:rPr>
              <a:t>2  </a:t>
            </a:r>
            <a:r>
              <a:rPr lang="ru-RU" sz="2800" smtClean="0">
                <a:solidFill>
                  <a:srgbClr val="F4E1FB"/>
                </a:solidFill>
              </a:rPr>
              <a:t>и а</a:t>
            </a:r>
            <a:r>
              <a:rPr lang="ru-RU" sz="2800" baseline="30000" smtClean="0">
                <a:solidFill>
                  <a:srgbClr val="F4E1FB"/>
                </a:solidFill>
              </a:rPr>
              <a:t> 3   </a:t>
            </a:r>
            <a:r>
              <a:rPr lang="ru-RU" sz="2800" smtClean="0">
                <a:solidFill>
                  <a:srgbClr val="F4E1FB"/>
                </a:solidFill>
              </a:rPr>
              <a:t>, если а</a:t>
            </a:r>
            <a:r>
              <a:rPr lang="en-US" sz="2800" smtClean="0">
                <a:solidFill>
                  <a:srgbClr val="F4E1FB"/>
                </a:solidFill>
              </a:rPr>
              <a:t>&gt;1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" action="ppaction://hlinkshowjump?jump=nextslide"/>
              </a:rPr>
              <a:t>а)а </a:t>
            </a:r>
            <a:r>
              <a:rPr lang="ru-RU" sz="2800" baseline="30000" smtClean="0">
                <a:solidFill>
                  <a:srgbClr val="F4E1FB"/>
                </a:solidFill>
                <a:hlinkClick r:id="" action="ppaction://hlinkshowjump?jump=nextslide"/>
              </a:rPr>
              <a:t>2 </a:t>
            </a:r>
            <a:r>
              <a:rPr lang="en-US" sz="2800" smtClean="0">
                <a:solidFill>
                  <a:srgbClr val="F4E1FB"/>
                </a:solidFill>
                <a:hlinkClick r:id="" action="ppaction://hlinkshowjump?jump=nextslide"/>
              </a:rPr>
              <a:t>&lt;a</a:t>
            </a:r>
            <a:r>
              <a:rPr lang="ru-RU" sz="2800" baseline="30000" smtClean="0">
                <a:solidFill>
                  <a:srgbClr val="F4E1FB"/>
                </a:solidFill>
                <a:hlinkClick r:id="" action="ppaction://hlinkshowjump?jump=nextslide"/>
              </a:rPr>
              <a:t>  3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б)</a:t>
            </a: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 а </a:t>
            </a:r>
            <a:r>
              <a:rPr lang="ru-RU" sz="2800" baseline="30000" smtClean="0">
                <a:solidFill>
                  <a:srgbClr val="F4E1FB"/>
                </a:solidFill>
                <a:hlinkClick r:id="rId2" action="ppaction://hlinksldjump"/>
              </a:rPr>
              <a:t>2 </a:t>
            </a:r>
            <a:r>
              <a:rPr lang="en-US" sz="2800" baseline="30000" smtClean="0">
                <a:solidFill>
                  <a:srgbClr val="F4E1FB"/>
                </a:solidFill>
                <a:hlinkClick r:id="rId2" action="ppaction://hlinksldjump"/>
              </a:rPr>
              <a:t> </a:t>
            </a:r>
            <a:r>
              <a:rPr lang="en-US" sz="2800" smtClean="0">
                <a:solidFill>
                  <a:srgbClr val="F4E1FB"/>
                </a:solidFill>
                <a:hlinkClick r:id="rId2" action="ppaction://hlinksldjump"/>
              </a:rPr>
              <a:t>&gt;a</a:t>
            </a:r>
            <a:r>
              <a:rPr lang="ru-RU" sz="2800" baseline="30000" smtClean="0">
                <a:solidFill>
                  <a:srgbClr val="F4E1FB"/>
                </a:solidFill>
                <a:hlinkClick r:id="rId2" action="ppaction://hlinksldjump"/>
              </a:rPr>
              <a:t>  3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в)</a:t>
            </a: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 а </a:t>
            </a:r>
            <a:r>
              <a:rPr lang="ru-RU" sz="2800" baseline="30000" smtClean="0">
                <a:solidFill>
                  <a:srgbClr val="F4E1FB"/>
                </a:solidFill>
                <a:hlinkClick r:id="rId2" action="ppaction://hlinksldjump"/>
              </a:rPr>
              <a:t>2 </a:t>
            </a:r>
            <a:r>
              <a:rPr lang="en-US" sz="2800" smtClean="0">
                <a:solidFill>
                  <a:srgbClr val="F4E1FB"/>
                </a:solidFill>
                <a:hlinkClick r:id="rId2" action="ppaction://hlinksldjump"/>
              </a:rPr>
              <a:t>=a</a:t>
            </a:r>
            <a:r>
              <a:rPr lang="ru-RU" sz="2800" baseline="30000" smtClean="0">
                <a:solidFill>
                  <a:srgbClr val="F4E1FB"/>
                </a:solidFill>
                <a:hlinkClick r:id="rId2" action="ppaction://hlinksldjump"/>
              </a:rPr>
              <a:t>  3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г)сравнить нельзя</a:t>
            </a:r>
            <a:endParaRPr lang="ru-RU" sz="2800" smtClean="0"/>
          </a:p>
        </p:txBody>
      </p:sp>
      <p:pic>
        <p:nvPicPr>
          <p:cNvPr id="38916" name="Рисунок 8" descr="photo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</a:t>
            </a:r>
            <a:r>
              <a:rPr lang="en-US" smtClean="0">
                <a:solidFill>
                  <a:srgbClr val="F4E1FB"/>
                </a:solidFill>
              </a:rPr>
              <a:t>2</a:t>
            </a:r>
            <a:endParaRPr lang="ru-RU" smtClean="0">
              <a:solidFill>
                <a:srgbClr val="F4E1FB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Сравните а</a:t>
            </a:r>
            <a:r>
              <a:rPr lang="ru-RU" sz="2800" baseline="30000" smtClean="0">
                <a:solidFill>
                  <a:srgbClr val="F4E1FB"/>
                </a:solidFill>
              </a:rPr>
              <a:t>2  </a:t>
            </a:r>
            <a:r>
              <a:rPr lang="ru-RU" sz="2800" smtClean="0">
                <a:solidFill>
                  <a:srgbClr val="F4E1FB"/>
                </a:solidFill>
              </a:rPr>
              <a:t>и а</a:t>
            </a:r>
            <a:r>
              <a:rPr lang="ru-RU" sz="2800" baseline="30000" smtClean="0">
                <a:solidFill>
                  <a:srgbClr val="F4E1FB"/>
                </a:solidFill>
              </a:rPr>
              <a:t> 3   </a:t>
            </a:r>
            <a:r>
              <a:rPr lang="ru-RU" sz="2800" smtClean="0">
                <a:solidFill>
                  <a:srgbClr val="F4E1FB"/>
                </a:solidFill>
              </a:rPr>
              <a:t>, если 0</a:t>
            </a:r>
            <a:r>
              <a:rPr lang="en-US" sz="2800" smtClean="0">
                <a:solidFill>
                  <a:srgbClr val="F4E1FB"/>
                </a:solidFill>
              </a:rPr>
              <a:t>&lt;</a:t>
            </a:r>
            <a:r>
              <a:rPr lang="ru-RU" sz="2800" smtClean="0">
                <a:solidFill>
                  <a:srgbClr val="F4E1FB"/>
                </a:solidFill>
              </a:rPr>
              <a:t>а</a:t>
            </a:r>
            <a:r>
              <a:rPr lang="en-US" sz="2800" smtClean="0">
                <a:solidFill>
                  <a:srgbClr val="F4E1FB"/>
                </a:solidFill>
              </a:rPr>
              <a:t>&lt;1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а)а </a:t>
            </a:r>
            <a:r>
              <a:rPr lang="ru-RU" sz="2800" baseline="30000" smtClean="0">
                <a:solidFill>
                  <a:srgbClr val="F4E1FB"/>
                </a:solidFill>
                <a:hlinkClick r:id="rId2" action="ppaction://hlinksldjump"/>
              </a:rPr>
              <a:t>2 </a:t>
            </a:r>
            <a:r>
              <a:rPr lang="en-US" sz="2800" smtClean="0">
                <a:solidFill>
                  <a:srgbClr val="F4E1FB"/>
                </a:solidFill>
                <a:hlinkClick r:id="rId2" action="ppaction://hlinksldjump"/>
              </a:rPr>
              <a:t>&lt;a</a:t>
            </a:r>
            <a:r>
              <a:rPr lang="ru-RU" sz="2800" baseline="30000" smtClean="0">
                <a:solidFill>
                  <a:srgbClr val="F4E1FB"/>
                </a:solidFill>
                <a:hlinkClick r:id="rId2" action="ppaction://hlinksldjump"/>
              </a:rPr>
              <a:t>  3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б)</a:t>
            </a:r>
            <a:r>
              <a:rPr lang="ru-RU" sz="2800" smtClean="0">
                <a:solidFill>
                  <a:srgbClr val="F4E1FB"/>
                </a:solidFill>
                <a:hlinkClick r:id="" action="ppaction://hlinkshowjump?jump=nextslide"/>
              </a:rPr>
              <a:t> а </a:t>
            </a:r>
            <a:r>
              <a:rPr lang="ru-RU" sz="2800" baseline="30000" smtClean="0">
                <a:solidFill>
                  <a:srgbClr val="F4E1FB"/>
                </a:solidFill>
                <a:hlinkClick r:id="" action="ppaction://hlinkshowjump?jump=nextslide"/>
              </a:rPr>
              <a:t>2 </a:t>
            </a:r>
            <a:r>
              <a:rPr lang="en-US" sz="2800" baseline="30000" smtClean="0">
                <a:solidFill>
                  <a:srgbClr val="F4E1FB"/>
                </a:solidFill>
                <a:hlinkClick r:id="" action="ppaction://hlinkshowjump?jump=nextslide"/>
              </a:rPr>
              <a:t> </a:t>
            </a:r>
            <a:r>
              <a:rPr lang="en-US" sz="2800" smtClean="0">
                <a:solidFill>
                  <a:srgbClr val="F4E1FB"/>
                </a:solidFill>
                <a:hlinkClick r:id="" action="ppaction://hlinkshowjump?jump=nextslide"/>
              </a:rPr>
              <a:t>&gt;a</a:t>
            </a:r>
            <a:r>
              <a:rPr lang="ru-RU" sz="2800" baseline="30000" smtClean="0">
                <a:solidFill>
                  <a:srgbClr val="F4E1FB"/>
                </a:solidFill>
                <a:hlinkClick r:id="" action="ppaction://hlinkshowjump?jump=nextslide"/>
              </a:rPr>
              <a:t>  3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в)</a:t>
            </a: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 а </a:t>
            </a:r>
            <a:r>
              <a:rPr lang="ru-RU" sz="2800" baseline="30000" smtClean="0">
                <a:solidFill>
                  <a:srgbClr val="F4E1FB"/>
                </a:solidFill>
                <a:hlinkClick r:id="rId2" action="ppaction://hlinksldjump"/>
              </a:rPr>
              <a:t>2 </a:t>
            </a:r>
            <a:r>
              <a:rPr lang="en-US" sz="2800" smtClean="0">
                <a:solidFill>
                  <a:srgbClr val="F4E1FB"/>
                </a:solidFill>
                <a:hlinkClick r:id="rId2" action="ppaction://hlinksldjump"/>
              </a:rPr>
              <a:t>=a</a:t>
            </a:r>
            <a:r>
              <a:rPr lang="ru-RU" sz="2800" baseline="30000" smtClean="0">
                <a:solidFill>
                  <a:srgbClr val="F4E1FB"/>
                </a:solidFill>
                <a:hlinkClick r:id="rId2" action="ppaction://hlinksldjump"/>
              </a:rPr>
              <a:t>  3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г)сравнить нельзя</a:t>
            </a:r>
            <a:endParaRPr lang="ru-RU" sz="2800" smtClean="0"/>
          </a:p>
        </p:txBody>
      </p:sp>
      <p:pic>
        <p:nvPicPr>
          <p:cNvPr id="39940" name="Рисунок 8" descr="photo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</a:t>
            </a:r>
            <a:r>
              <a:rPr lang="en-US" smtClean="0">
                <a:solidFill>
                  <a:srgbClr val="F4E1FB"/>
                </a:solidFill>
              </a:rPr>
              <a:t>3</a:t>
            </a:r>
            <a:endParaRPr lang="ru-RU" smtClean="0">
              <a:solidFill>
                <a:srgbClr val="F4E1FB"/>
              </a:solidFill>
            </a:endParaRPr>
          </a:p>
        </p:txBody>
      </p:sp>
      <p:sp>
        <p:nvSpPr>
          <p:cNvPr id="153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Чему равно значение выражения </a:t>
            </a:r>
            <a:endParaRPr lang="en-US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   при а=</a:t>
            </a:r>
            <a:r>
              <a:rPr lang="en-US" sz="2800" smtClean="0">
                <a:solidFill>
                  <a:srgbClr val="F4E1FB"/>
                </a:solidFill>
              </a:rPr>
              <a:t> </a:t>
            </a:r>
            <a:r>
              <a:rPr lang="ru-RU" sz="2800" smtClean="0">
                <a:solidFill>
                  <a:srgbClr val="F4E1FB"/>
                </a:solidFill>
              </a:rPr>
              <a:t>-</a:t>
            </a:r>
            <a:r>
              <a:rPr lang="en-US" sz="2800" smtClean="0">
                <a:solidFill>
                  <a:srgbClr val="F4E1FB"/>
                </a:solidFill>
              </a:rPr>
              <a:t> </a:t>
            </a:r>
            <a:endParaRPr lang="ru-RU" sz="2800" smtClean="0">
              <a:solidFill>
                <a:srgbClr val="F4E1FB"/>
              </a:solidFill>
            </a:endParaRPr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85763" y="3546475"/>
          <a:ext cx="2114550" cy="1679575"/>
        </p:xfrm>
        <a:graphic>
          <a:graphicData uri="http://schemas.openxmlformats.org/presentationml/2006/ole">
            <p:oleObj spid="_x0000_s15362" name="Формула" r:id="rId4" imgW="495000" imgH="393480" progId="Equation.3">
              <p:embed/>
            </p:oleObj>
          </a:graphicData>
        </a:graphic>
      </p:graphicFrame>
      <p:graphicFrame>
        <p:nvGraphicFramePr>
          <p:cNvPr id="66568" name="Object 8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6570663" y="4684713"/>
          <a:ext cx="1574800" cy="1533525"/>
        </p:xfrm>
        <a:graphic>
          <a:graphicData uri="http://schemas.openxmlformats.org/presentationml/2006/ole">
            <p:oleObj spid="_x0000_s15363" name="Формула" r:id="rId5" imgW="406080" imgH="393480" progId="Equation.3">
              <p:embed/>
            </p:oleObj>
          </a:graphicData>
        </a:graphic>
      </p:graphicFrame>
      <p:graphicFrame>
        <p:nvGraphicFramePr>
          <p:cNvPr id="66569" name="Object 9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5048250" y="3309938"/>
          <a:ext cx="1536700" cy="1590675"/>
        </p:xfrm>
        <a:graphic>
          <a:graphicData uri="http://schemas.openxmlformats.org/presentationml/2006/ole">
            <p:oleObj spid="_x0000_s15364" name="Формула" r:id="rId6" imgW="380880" imgH="39348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038475" y="4732338"/>
          <a:ext cx="1646238" cy="1889125"/>
        </p:xfrm>
        <a:graphic>
          <a:graphicData uri="http://schemas.openxmlformats.org/presentationml/2006/ole">
            <p:oleObj spid="_x0000_s15365" name="Формула" r:id="rId7" imgW="342720" imgH="393480" progId="Equation.3">
              <p:embed/>
            </p:oleObj>
          </a:graphicData>
        </a:graphic>
      </p:graphicFrame>
      <p:pic>
        <p:nvPicPr>
          <p:cNvPr id="15370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6000750" y="1785938"/>
          <a:ext cx="1214438" cy="1144587"/>
        </p:xfrm>
        <a:graphic>
          <a:graphicData uri="http://schemas.openxmlformats.org/presentationml/2006/ole">
            <p:oleObj spid="_x0000_s15366" name="Формула" r:id="rId9" imgW="444240" imgH="41904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071688" y="2571750"/>
          <a:ext cx="357187" cy="857250"/>
        </p:xfrm>
        <a:graphic>
          <a:graphicData uri="http://schemas.openxmlformats.org/presentationml/2006/ole">
            <p:oleObj spid="_x0000_s15367" name="Формула" r:id="rId10" imgW="15228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№24</a:t>
            </a:r>
          </a:p>
        </p:txBody>
      </p:sp>
      <p:sp>
        <p:nvSpPr>
          <p:cNvPr id="163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571625"/>
            <a:ext cx="840105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Представьте выражение</a:t>
            </a:r>
            <a:r>
              <a:rPr lang="en-US" sz="2800" smtClean="0">
                <a:solidFill>
                  <a:srgbClr val="F4E1FB"/>
                </a:solidFill>
              </a:rPr>
              <a:t>       </a:t>
            </a:r>
            <a:r>
              <a:rPr lang="ru-RU" sz="2800" smtClean="0">
                <a:solidFill>
                  <a:srgbClr val="F4E1FB"/>
                </a:solidFill>
              </a:rPr>
              <a:t>    в виде степени с основанием</a:t>
            </a:r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903288" y="3500438"/>
          <a:ext cx="2222500" cy="974725"/>
        </p:xfrm>
        <a:graphic>
          <a:graphicData uri="http://schemas.openxmlformats.org/presentationml/2006/ole">
            <p:oleObj spid="_x0000_s16386" name="Формула" r:id="rId4" imgW="520560" imgH="228600" progId="Equation.3">
              <p:embed/>
            </p:oleObj>
          </a:graphicData>
        </a:graphic>
      </p:graphicFrame>
      <p:graphicFrame>
        <p:nvGraphicFramePr>
          <p:cNvPr id="66568" name="Object 8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6448425" y="5005388"/>
          <a:ext cx="1820863" cy="890587"/>
        </p:xfrm>
        <a:graphic>
          <a:graphicData uri="http://schemas.openxmlformats.org/presentationml/2006/ole">
            <p:oleObj spid="_x0000_s16387" name="Формула" r:id="rId5" imgW="469800" imgH="228600" progId="Equation.3">
              <p:embed/>
            </p:oleObj>
          </a:graphicData>
        </a:graphic>
      </p:graphicFrame>
      <p:graphicFrame>
        <p:nvGraphicFramePr>
          <p:cNvPr id="66569" name="Object 9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5165725" y="3500438"/>
          <a:ext cx="1946275" cy="923925"/>
        </p:xfrm>
        <a:graphic>
          <a:graphicData uri="http://schemas.openxmlformats.org/presentationml/2006/ole">
            <p:oleObj spid="_x0000_s16388" name="Формула" r:id="rId6" imgW="482400" imgH="22860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060450" y="5143500"/>
          <a:ext cx="2438400" cy="1096963"/>
        </p:xfrm>
        <a:graphic>
          <a:graphicData uri="http://schemas.openxmlformats.org/presentationml/2006/ole">
            <p:oleObj spid="_x0000_s16389" name="Формула" r:id="rId7" imgW="507960" imgH="228600" progId="Equation.3">
              <p:embed/>
            </p:oleObj>
          </a:graphicData>
        </a:graphic>
      </p:graphicFrame>
      <p:pic>
        <p:nvPicPr>
          <p:cNvPr id="16395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714875" y="1500188"/>
          <a:ext cx="590550" cy="555625"/>
        </p:xfrm>
        <a:graphic>
          <a:graphicData uri="http://schemas.openxmlformats.org/presentationml/2006/ole">
            <p:oleObj spid="_x0000_s16390" name="Формула" r:id="rId9" imgW="215640" imgH="203040" progId="Equation.3">
              <p:embed/>
            </p:oleObj>
          </a:graphicData>
        </a:graphic>
      </p:graphicFrame>
      <p:graphicFrame>
        <p:nvGraphicFramePr>
          <p:cNvPr id="16391" name="Object 6"/>
          <p:cNvGraphicFramePr>
            <a:graphicFrameLocks noChangeAspect="1"/>
          </p:cNvGraphicFramePr>
          <p:nvPr/>
        </p:nvGraphicFramePr>
        <p:xfrm>
          <a:off x="3000375" y="2000250"/>
          <a:ext cx="485775" cy="555625"/>
        </p:xfrm>
        <a:graphic>
          <a:graphicData uri="http://schemas.openxmlformats.org/presentationml/2006/ole">
            <p:oleObj spid="_x0000_s16391" name="Формула" r:id="rId10" imgW="177480" imgH="203040" progId="Equation.3">
              <p:embed/>
            </p:oleObj>
          </a:graphicData>
        </a:graphic>
      </p:graphicFrame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92" name="Object 9"/>
          <p:cNvGraphicFramePr>
            <a:graphicFrameLocks noChangeAspect="1"/>
          </p:cNvGraphicFramePr>
          <p:nvPr/>
        </p:nvGraphicFramePr>
        <p:xfrm>
          <a:off x="0" y="0"/>
          <a:ext cx="485775" cy="266700"/>
        </p:xfrm>
        <a:graphic>
          <a:graphicData uri="http://schemas.openxmlformats.org/presentationml/2006/ole">
            <p:oleObj spid="_x0000_s16392" name="Формула" r:id="rId11" imgW="482181" imgH="266469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195513" y="765175"/>
            <a:ext cx="6337300" cy="5360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SA" sz="2400" b="1" smtClean="0">
                <a:solidFill>
                  <a:srgbClr val="F4E1FB"/>
                </a:solidFill>
                <a:cs typeface="Arial" charset="0"/>
              </a:rPr>
              <a:t>٭</a:t>
            </a:r>
            <a:r>
              <a:rPr lang="ru-RU" sz="2400" b="1" smtClean="0">
                <a:solidFill>
                  <a:srgbClr val="F4E1FB"/>
                </a:solidFill>
              </a:rPr>
              <a:t>Прочитайте задание</a:t>
            </a:r>
          </a:p>
          <a:p>
            <a:pPr eaLnBrk="1" hangingPunct="1">
              <a:buFontTx/>
              <a:buNone/>
            </a:pPr>
            <a:r>
              <a:rPr lang="ar-SA" sz="2400" b="1" smtClean="0">
                <a:solidFill>
                  <a:srgbClr val="F4E1FB"/>
                </a:solidFill>
                <a:cs typeface="Arial" charset="0"/>
              </a:rPr>
              <a:t>٭</a:t>
            </a:r>
            <a:r>
              <a:rPr lang="ru-RU" sz="2400" b="1" smtClean="0">
                <a:solidFill>
                  <a:srgbClr val="F4E1FB"/>
                </a:solidFill>
              </a:rPr>
              <a:t> Выберите вариант правильного ответа</a:t>
            </a:r>
          </a:p>
          <a:p>
            <a:pPr eaLnBrk="1" hangingPunct="1">
              <a:buFontTx/>
              <a:buNone/>
            </a:pPr>
            <a:r>
              <a:rPr lang="ar-SA" sz="2400" b="1" smtClean="0">
                <a:solidFill>
                  <a:srgbClr val="F4E1FB"/>
                </a:solidFill>
                <a:cs typeface="Arial" charset="0"/>
              </a:rPr>
              <a:t>٭</a:t>
            </a:r>
            <a:r>
              <a:rPr lang="ru-RU" sz="2400" b="1" smtClean="0">
                <a:solidFill>
                  <a:srgbClr val="F4E1FB"/>
                </a:solidFill>
              </a:rPr>
              <a:t> Нажмите на кнопку с выбранным ответом</a:t>
            </a:r>
          </a:p>
          <a:p>
            <a:pPr eaLnBrk="1" hangingPunct="1">
              <a:buFontTx/>
              <a:buNone/>
            </a:pPr>
            <a:r>
              <a:rPr lang="ru-RU" sz="2400" i="1" smtClean="0">
                <a:solidFill>
                  <a:srgbClr val="FF3300"/>
                </a:solidFill>
              </a:rPr>
              <a:t>Если вы выбрали правильный ответ,вы автоматически переходите к следующему вопросу.</a:t>
            </a:r>
          </a:p>
          <a:p>
            <a:pPr eaLnBrk="1" hangingPunct="1">
              <a:buFontTx/>
              <a:buNone/>
            </a:pPr>
            <a:r>
              <a:rPr lang="ru-RU" sz="2400" b="1" i="1" smtClean="0"/>
              <a:t>Если вы ошиблись, компьютер скажет вам об этом и даст вам возможность ещё раз выбрать ответ в той же задаче.</a:t>
            </a:r>
          </a:p>
        </p:txBody>
      </p:sp>
      <p:sp>
        <p:nvSpPr>
          <p:cNvPr id="29699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04025" y="6165850"/>
            <a:ext cx="1008063" cy="358775"/>
          </a:xfrm>
          <a:prstGeom prst="actionButtonForwardNext">
            <a:avLst/>
          </a:prstGeom>
          <a:solidFill>
            <a:srgbClr val="E1A9F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4E1FB"/>
              </a:solidFill>
            </a:endParaRPr>
          </a:p>
        </p:txBody>
      </p:sp>
      <p:pic>
        <p:nvPicPr>
          <p:cNvPr id="29700" name="Содержимое 9" descr="icon_smile.gif"/>
          <p:cNvPicPr>
            <a:picLocks noGrp="1" noChangeAspect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3071813"/>
            <a:ext cx="457200" cy="457200"/>
          </a:xfrm>
        </p:spPr>
      </p:pic>
      <p:pic>
        <p:nvPicPr>
          <p:cNvPr id="29701" name="Содержимое 8" descr="icon_sad.gif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00125" y="4500563"/>
            <a:ext cx="457200" cy="457200"/>
          </a:xfrm>
        </p:spPr>
      </p:pic>
      <p:pic>
        <p:nvPicPr>
          <p:cNvPr id="29702" name="Рисунок 10" descr="icon_eek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135731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№25</a:t>
            </a:r>
          </a:p>
        </p:txBody>
      </p:sp>
      <p:sp>
        <p:nvSpPr>
          <p:cNvPr id="174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Число                     является кубом числа</a:t>
            </a:r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923925" y="3382963"/>
          <a:ext cx="1651000" cy="1060450"/>
        </p:xfrm>
        <a:graphic>
          <a:graphicData uri="http://schemas.openxmlformats.org/presentationml/2006/ole">
            <p:oleObj spid="_x0000_s17410" name="Формула" r:id="rId4" imgW="355320" imgH="228600" progId="Equation.3">
              <p:embed/>
            </p:oleObj>
          </a:graphicData>
        </a:graphic>
      </p:graphicFrame>
      <p:graphicFrame>
        <p:nvGraphicFramePr>
          <p:cNvPr id="66568" name="Object 8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6521450" y="5005388"/>
          <a:ext cx="1673225" cy="890587"/>
        </p:xfrm>
        <a:graphic>
          <a:graphicData uri="http://schemas.openxmlformats.org/presentationml/2006/ole">
            <p:oleObj spid="_x0000_s17411" name="Формула" r:id="rId5" imgW="431640" imgH="228600" progId="Equation.3">
              <p:embed/>
            </p:oleObj>
          </a:graphicData>
        </a:graphic>
      </p:graphicFrame>
      <p:graphicFrame>
        <p:nvGraphicFramePr>
          <p:cNvPr id="66569" name="Object 9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038725" y="3270250"/>
          <a:ext cx="2203450" cy="923925"/>
        </p:xfrm>
        <a:graphic>
          <a:graphicData uri="http://schemas.openxmlformats.org/presentationml/2006/ole">
            <p:oleObj spid="_x0000_s17412" name="Формула" r:id="rId6" imgW="545760" imgH="22860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613025" y="5127625"/>
          <a:ext cx="2498725" cy="1096963"/>
        </p:xfrm>
        <a:graphic>
          <a:graphicData uri="http://schemas.openxmlformats.org/presentationml/2006/ole">
            <p:oleObj spid="_x0000_s17413" name="Формула" r:id="rId7" imgW="520560" imgH="228600" progId="Equation.3">
              <p:embed/>
            </p:oleObj>
          </a:graphicData>
        </a:graphic>
      </p:graphicFrame>
      <p:pic>
        <p:nvPicPr>
          <p:cNvPr id="17417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857375" y="1928813"/>
          <a:ext cx="1500188" cy="857250"/>
        </p:xfrm>
        <a:graphic>
          <a:graphicData uri="http://schemas.openxmlformats.org/presentationml/2006/ole">
            <p:oleObj spid="_x0000_s17414" name="Формула" r:id="rId9" imgW="31716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№26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Какое из указанных ниже равенств верно при любых целых значениях ?</a:t>
            </a:r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00063" y="3000375"/>
          <a:ext cx="2906712" cy="669925"/>
        </p:xfrm>
        <a:graphic>
          <a:graphicData uri="http://schemas.openxmlformats.org/presentationml/2006/ole">
            <p:oleObj spid="_x0000_s18434" name="Формула" r:id="rId4" imgW="990360" imgH="228600" progId="Equation.3">
              <p:embed/>
            </p:oleObj>
          </a:graphicData>
        </a:graphic>
      </p:graphicFrame>
      <p:graphicFrame>
        <p:nvGraphicFramePr>
          <p:cNvPr id="66568" name="Object 8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5286375" y="4857750"/>
          <a:ext cx="3346450" cy="890588"/>
        </p:xfrm>
        <a:graphic>
          <a:graphicData uri="http://schemas.openxmlformats.org/presentationml/2006/ole">
            <p:oleObj spid="_x0000_s18435" name="Формула" r:id="rId5" imgW="863280" imgH="228600" progId="Equation.3">
              <p:embed/>
            </p:oleObj>
          </a:graphicData>
        </a:graphic>
      </p:graphicFrame>
      <p:graphicFrame>
        <p:nvGraphicFramePr>
          <p:cNvPr id="66569" name="Object 9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4373563" y="3270250"/>
          <a:ext cx="3535362" cy="923925"/>
        </p:xfrm>
        <a:graphic>
          <a:graphicData uri="http://schemas.openxmlformats.org/presentationml/2006/ole">
            <p:oleObj spid="_x0000_s18436" name="Формула" r:id="rId6" imgW="876240" imgH="22860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714375" y="4929188"/>
          <a:ext cx="3143250" cy="754062"/>
        </p:xfrm>
        <a:graphic>
          <a:graphicData uri="http://schemas.openxmlformats.org/presentationml/2006/ole">
            <p:oleObj spid="_x0000_s18437" name="Формула" r:id="rId7" imgW="952200" imgH="228600" progId="Equation.3">
              <p:embed/>
            </p:oleObj>
          </a:graphicData>
        </a:graphic>
      </p:graphicFrame>
      <p:pic>
        <p:nvPicPr>
          <p:cNvPr id="18440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№27</a:t>
            </a:r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Представьте  выражение                                       в виде степени с основанием  4.</a:t>
            </a:r>
          </a:p>
        </p:txBody>
      </p:sp>
      <p:graphicFrame>
        <p:nvGraphicFramePr>
          <p:cNvPr id="66567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338263" y="3000375"/>
          <a:ext cx="1230312" cy="669925"/>
        </p:xfrm>
        <a:graphic>
          <a:graphicData uri="http://schemas.openxmlformats.org/presentationml/2006/ole">
            <p:oleObj spid="_x0000_s19458" name="Формула" r:id="rId4" imgW="419040" imgH="228600" progId="Equation.3">
              <p:embed/>
            </p:oleObj>
          </a:graphicData>
        </a:graphic>
      </p:graphicFrame>
      <p:graphicFrame>
        <p:nvGraphicFramePr>
          <p:cNvPr id="66568" name="Object 8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6172200" y="4857750"/>
          <a:ext cx="1574800" cy="890588"/>
        </p:xfrm>
        <a:graphic>
          <a:graphicData uri="http://schemas.openxmlformats.org/presentationml/2006/ole">
            <p:oleObj spid="_x0000_s19459" name="Формула" r:id="rId5" imgW="406080" imgH="228600" progId="Equation.3">
              <p:embed/>
            </p:oleObj>
          </a:graphicData>
        </a:graphic>
      </p:graphicFrame>
      <p:graphicFrame>
        <p:nvGraphicFramePr>
          <p:cNvPr id="66569" name="Object 9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5321300" y="3270250"/>
          <a:ext cx="1638300" cy="923925"/>
        </p:xfrm>
        <a:graphic>
          <a:graphicData uri="http://schemas.openxmlformats.org/presentationml/2006/ole">
            <p:oleObj spid="_x0000_s19460" name="Формула" r:id="rId6" imgW="406080" imgH="228600" progId="Equation.3">
              <p:embed/>
            </p:oleObj>
          </a:graphicData>
        </a:graphic>
      </p:graphicFrame>
      <p:graphicFrame>
        <p:nvGraphicFramePr>
          <p:cNvPr id="66570" name="Object 10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614488" y="4929188"/>
          <a:ext cx="1341437" cy="754062"/>
        </p:xfrm>
        <a:graphic>
          <a:graphicData uri="http://schemas.openxmlformats.org/presentationml/2006/ole">
            <p:oleObj spid="_x0000_s19461" name="Формула" r:id="rId7" imgW="406080" imgH="228600" progId="Equation.3">
              <p:embed/>
            </p:oleObj>
          </a:graphicData>
        </a:graphic>
      </p:graphicFrame>
      <p:pic>
        <p:nvPicPr>
          <p:cNvPr id="19465" name="Рисунок 9" descr="photo0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214938" y="1643063"/>
          <a:ext cx="2357437" cy="465137"/>
        </p:xfrm>
        <a:graphic>
          <a:graphicData uri="http://schemas.openxmlformats.org/presentationml/2006/ole">
            <p:oleObj spid="_x0000_s19462" name="Формула" r:id="rId9" imgW="102852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55918 C 0.24062 -0.50231 0.60364 -0.44522 0.63767 -0.36084 C 0.6717 -0.2767 0.0743 -0.1098 0.08212 -0.05317 C 0.08976 0.00347 0.70399 -0.02358 0.68437 -0.02057 C 0.66476 -0.01757 0.08177 -0.03398 -0.03559 -0.03537 C -0.15295 -0.03676 -0.02587 -0.03537 -0.01997 -0.02959 C -0.01406 -0.02404 -0.0033 -0.00462 1.66667E-6 -3.41655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7  L 0.125 0.12117  L 0.048 0.19573  L 0.077 0.31689  L 0 0.24233  L -0.077 0.31689  L -0.048 0.19573  L -0.125 0.12117  L -0.029 0.12117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4  0.055 0.07856  C 0.082 0.09986  0.108 0.10785  0.113 0.0972  C 0.117 0.08655  0.099 0.05992  0.072 0.03861  C 0.054 0.0253  0.021 0.01598  -0.008 0.01465  C -0.036 0.01598  -0.07 0.0253  -0.088 0.03861  C -0.115 0.05992  -0.133 0.08655  -0.128 0.0972  C -0.123 0.10785  -0.097 0.09986  -0.071 0.07856  C -0.053 0.06524  -0.03 0.03196  -0.016 0  C -0.001 -0.03329  0.009 -0.07723  0.009 -0.10519  C 0.009 -0.14779  0.002 -0.18108  -0.008 -0.18108  C -0.017 -0.18108  -0.025 -0.14779  -0.025 -0.10519  C -0.025 -0.07723  -0.014 -0.03329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63916 C -0.03368 -0.65927 -0.05729 -0.64586 -0.23333 -0.64216 C -0.25 -0.62945 -0.26667 -0.62437 -0.28455 -0.61535 C -0.29479 -0.61003 -0.30642 -0.60865 -0.31563 -0.60056 C -0.33212 -0.58599 -0.35139 -0.57282 -0.36667 -0.55617 C -0.38767 -0.51248 -0.40451 -0.46579 -0.41111 -0.41424 C -0.40972 -0.3798 -0.4092 -0.34512 -0.40677 -0.31068 C -0.40469 -0.28225 -0.38993 -0.25289 -0.37778 -0.2307 C -0.35035 -0.18077 -0.30399 -0.1246 -0.25781 -0.10957 C -0.22691 -0.089 -0.19635 -0.07813 -0.16233 -0.07397 C -0.1184 -0.07698 0.00295 -0.04831 0.0533 -0.11535 C 0.05868 -0.14355 0.06163 -0.17615 0.04878 -0.20111 C 0.04479 -0.22446 0.05017 -0.20296 0.03993 -0.22192 C 0.03802 -0.22538 0.0375 -0.23024 0.03559 -0.2337 C 0.03299 -0.2381 0.02934 -0.24133 0.02656 -0.24549 C 0.02483 -0.24827 0.02448 -0.25243 0.02222 -0.25451 C 0.01979 -0.25682 0.01632 -0.25659 0.01337 -0.25751 C -0.0007 -0.25127 -0.00104 -0.2337 -0.00885 -0.21891 C -0.01129 -0.21429 -0.01528 -0.21151 -0.01788 -0.20712 C -0.02674 -0.19186 -0.03351 -0.17106 -0.0401 -0.15395 C -0.04063 -0.15049 -0.04445 -0.12945 -0.04445 -0.12714 C -0.04445 -0.10241 -0.0441 -0.07767 -0.04219 -0.05317 C -0.04045 -0.02936 -0.01684 2.69533E-6 -1.66667E-6 2.69533E-6 " pathEditMode="relative" ptsTypes="ffffffffffffffffffffffA">
                                      <p:cBhvr>
                                        <p:cTn id="12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№28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Решить уравнение:   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а)-5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б)</a:t>
            </a: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 4,5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в)-2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г)2</a:t>
            </a:r>
            <a:endParaRPr lang="ru-RU" sz="2800" smtClean="0"/>
          </a:p>
        </p:txBody>
      </p:sp>
      <p:pic>
        <p:nvPicPr>
          <p:cNvPr id="20485" name="Рисунок 8" descr="photo0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127500" y="1928813"/>
          <a:ext cx="2247900" cy="704850"/>
        </p:xfrm>
        <a:graphic>
          <a:graphicData uri="http://schemas.openxmlformats.org/presentationml/2006/ole">
            <p:oleObj spid="_x0000_s20482" name="Формула" r:id="rId5" imgW="647640" imgH="203040" progId="Equation.3">
              <p:embed/>
            </p:oleObj>
          </a:graphicData>
        </a:graphic>
      </p:graphicFrame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Решить уравнение:   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а)1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б)</a:t>
            </a:r>
            <a:r>
              <a:rPr lang="ru-RU" sz="2800" smtClean="0">
                <a:solidFill>
                  <a:srgbClr val="F4E1FB"/>
                </a:solidFill>
                <a:hlinkClick r:id="" action="ppaction://hlinkshowjump?jump=nextslide"/>
              </a:rPr>
              <a:t> 0,5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в)-0,5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г)-12,5</a:t>
            </a:r>
            <a:endParaRPr lang="ru-RU" sz="2800" smtClean="0"/>
          </a:p>
        </p:txBody>
      </p:sp>
      <p:pic>
        <p:nvPicPr>
          <p:cNvPr id="21509" name="Рисунок 8" descr="photo0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040188" y="1928813"/>
          <a:ext cx="2424112" cy="704850"/>
        </p:xfrm>
        <a:graphic>
          <a:graphicData uri="http://schemas.openxmlformats.org/presentationml/2006/ole">
            <p:oleObj spid="_x0000_s21506" name="Формула" r:id="rId5" imgW="698400" imgH="203040" progId="Equation.3">
              <p:embed/>
            </p:oleObj>
          </a:graphicData>
        </a:graphic>
      </p:graphicFrame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№30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Вычислить: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а)5</a:t>
            </a:r>
            <a:r>
              <a:rPr lang="ru-RU" sz="2800" baseline="30000" smtClean="0">
                <a:solidFill>
                  <a:srgbClr val="F4E1FB"/>
                </a:solidFill>
                <a:hlinkClick r:id="rId3" action="ppaction://hlinksldjump"/>
              </a:rPr>
              <a:t>16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б)-625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в)15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г)125</a:t>
            </a:r>
            <a:endParaRPr lang="ru-RU" sz="2800" smtClean="0"/>
          </a:p>
        </p:txBody>
      </p:sp>
      <p:pic>
        <p:nvPicPr>
          <p:cNvPr id="22533" name="Рисунок 8" descr="photo0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000375" y="1500188"/>
          <a:ext cx="1714500" cy="1230312"/>
        </p:xfrm>
        <a:graphic>
          <a:graphicData uri="http://schemas.openxmlformats.org/presentationml/2006/ole">
            <p:oleObj spid="_x0000_s22530" name="Формула" r:id="rId5" imgW="583920" imgH="419040" progId="Equation.3">
              <p:embed/>
            </p:oleObj>
          </a:graphicData>
        </a:graphic>
      </p:graphicFrame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№31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Вычислить: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" action="ppaction://hlinkshowjump?jump=nextslide"/>
              </a:rPr>
              <a:t>а)5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б)25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в)15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г)125</a:t>
            </a:r>
            <a:endParaRPr lang="ru-RU" sz="2800" smtClean="0"/>
          </a:p>
        </p:txBody>
      </p:sp>
      <p:pic>
        <p:nvPicPr>
          <p:cNvPr id="23557" name="Рисунок 8" descr="photo0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130550" y="1500188"/>
          <a:ext cx="1454150" cy="1230312"/>
        </p:xfrm>
        <a:graphic>
          <a:graphicData uri="http://schemas.openxmlformats.org/presentationml/2006/ole">
            <p:oleObj spid="_x0000_s23554" name="Формула" r:id="rId5" imgW="495000" imgH="419040" progId="Equation.3">
              <p:embed/>
            </p:oleObj>
          </a:graphicData>
        </a:graphic>
      </p:graphicFrame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№32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Вычислить: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а)26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б)28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в)-29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Г)-26</a:t>
            </a:r>
            <a:endParaRPr lang="ru-RU" sz="2800" smtClean="0"/>
          </a:p>
        </p:txBody>
      </p:sp>
      <p:pic>
        <p:nvPicPr>
          <p:cNvPr id="24581" name="Рисунок 8" descr="photo0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928938" y="1857375"/>
          <a:ext cx="2609850" cy="671513"/>
        </p:xfrm>
        <a:graphic>
          <a:graphicData uri="http://schemas.openxmlformats.org/presentationml/2006/ole">
            <p:oleObj spid="_x0000_s24578" name="Формула" r:id="rId5" imgW="888840" imgH="228600" progId="Equation.3">
              <p:embed/>
            </p:oleObj>
          </a:graphicData>
        </a:graphic>
      </p:graphicFrame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№33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Вычислить: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3" action="ppaction://hlinksldjump"/>
              </a:rPr>
              <a:t>а)-8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б)10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в)11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3" action="ppaction://hlinksldjump"/>
              </a:rPr>
              <a:t>Г)-10</a:t>
            </a:r>
            <a:endParaRPr lang="ru-RU" sz="2800" smtClean="0"/>
          </a:p>
        </p:txBody>
      </p:sp>
      <p:pic>
        <p:nvPicPr>
          <p:cNvPr id="25605" name="Рисунок 8" descr="photo0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687638" y="1857375"/>
          <a:ext cx="3094037" cy="671513"/>
        </p:xfrm>
        <a:graphic>
          <a:graphicData uri="http://schemas.openxmlformats.org/presentationml/2006/ole">
            <p:oleObj spid="_x0000_s25602" name="Формула" r:id="rId5" imgW="1054080" imgH="228600" progId="Equation.3">
              <p:embed/>
            </p:oleObj>
          </a:graphicData>
        </a:graphic>
      </p:graphicFrame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4531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CC6600"/>
                </a:solidFill>
              </a:rPr>
              <a:t>                                </a:t>
            </a:r>
            <a:r>
              <a:rPr lang="ru-RU" sz="4000" i="1" dirty="0" smtClean="0">
                <a:solidFill>
                  <a:srgbClr val="F4E1F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 вас поздравляю!</a:t>
            </a:r>
          </a:p>
          <a:p>
            <a:pPr eaLnBrk="1" hangingPunct="1">
              <a:buFontTx/>
              <a:buNone/>
              <a:defRPr/>
            </a:pPr>
            <a:r>
              <a:rPr lang="ru-RU" i="1" dirty="0" smtClean="0">
                <a:solidFill>
                  <a:srgbClr val="F4E1FB"/>
                </a:solidFill>
              </a:rPr>
              <a:t>                                       </a:t>
            </a:r>
            <a:r>
              <a:rPr lang="ru-RU" sz="2400" i="1" dirty="0" smtClean="0">
                <a:solidFill>
                  <a:srgbClr val="F4E1FB"/>
                </a:solidFill>
              </a:rPr>
              <a:t>Вы дошли до финала. </a:t>
            </a:r>
          </a:p>
          <a:p>
            <a:pPr eaLnBrk="1" hangingPunct="1">
              <a:buFontTx/>
              <a:buNone/>
              <a:defRPr/>
            </a:pPr>
            <a:r>
              <a:rPr lang="ru-RU" sz="2400" i="1" dirty="0" smtClean="0">
                <a:solidFill>
                  <a:srgbClr val="F4E1FB"/>
                </a:solidFill>
              </a:rPr>
              <a:t>                                                   Результат оцените</a:t>
            </a:r>
          </a:p>
          <a:p>
            <a:pPr eaLnBrk="1" hangingPunct="1">
              <a:buFontTx/>
              <a:buNone/>
              <a:defRPr/>
            </a:pPr>
            <a:r>
              <a:rPr lang="ru-RU" sz="2400" i="1" dirty="0" smtClean="0">
                <a:solidFill>
                  <a:srgbClr val="F4E1FB"/>
                </a:solidFill>
              </a:rPr>
              <a:t>                                                                     сами</a:t>
            </a:r>
          </a:p>
          <a:p>
            <a:pPr eaLnBrk="1" hangingPunct="1">
              <a:buFontTx/>
              <a:buNone/>
              <a:defRPr/>
            </a:pPr>
            <a:r>
              <a:rPr lang="ru-RU" sz="2400" i="1" dirty="0" smtClean="0">
                <a:solidFill>
                  <a:srgbClr val="F4E1FB"/>
                </a:solidFill>
              </a:rPr>
              <a:t>                                             ( надеюсь на вашу совесть)</a:t>
            </a:r>
          </a:p>
          <a:p>
            <a:pPr eaLnBrk="1" hangingPunct="1">
              <a:buFontTx/>
              <a:buNone/>
              <a:defRPr/>
            </a:pPr>
            <a:r>
              <a:rPr lang="ru-RU" sz="2400" i="1" dirty="0" smtClean="0">
                <a:solidFill>
                  <a:srgbClr val="F4E1FB"/>
                </a:solidFill>
              </a:rPr>
              <a:t>                                                            А впрочем</a:t>
            </a:r>
          </a:p>
          <a:p>
            <a:pPr eaLnBrk="1" hangingPunct="1">
              <a:buFontTx/>
              <a:buNone/>
              <a:defRPr/>
            </a:pPr>
            <a:r>
              <a:rPr lang="ru-RU" sz="2400" i="1" dirty="0" smtClean="0">
                <a:solidFill>
                  <a:srgbClr val="F4E1FB"/>
                </a:solidFill>
              </a:rPr>
              <a:t>                                                    контрольная работа ,         </a:t>
            </a:r>
          </a:p>
          <a:p>
            <a:pPr eaLnBrk="1" hangingPunct="1">
              <a:buFontTx/>
              <a:buNone/>
              <a:defRPr/>
            </a:pPr>
            <a:r>
              <a:rPr lang="ru-RU" sz="2400" i="1" dirty="0" smtClean="0">
                <a:solidFill>
                  <a:srgbClr val="F4E1FB"/>
                </a:solidFill>
              </a:rPr>
              <a:t>                                                   которая будет завтра,</a:t>
            </a:r>
          </a:p>
          <a:p>
            <a:pPr eaLnBrk="1" hangingPunct="1">
              <a:buFontTx/>
              <a:buNone/>
              <a:defRPr/>
            </a:pPr>
            <a:r>
              <a:rPr lang="ru-RU" sz="2400" i="1" dirty="0" smtClean="0">
                <a:solidFill>
                  <a:srgbClr val="F4E1FB"/>
                </a:solidFill>
              </a:rPr>
              <a:t>                                                            всё покажет!</a:t>
            </a:r>
          </a:p>
          <a:p>
            <a:pPr eaLnBrk="1" hangingPunct="1">
              <a:buFontTx/>
              <a:buNone/>
              <a:defRPr/>
            </a:pPr>
            <a:r>
              <a:rPr lang="ru-RU" sz="2400" i="1" dirty="0" smtClean="0">
                <a:solidFill>
                  <a:srgbClr val="F4E1FB"/>
                </a:solidFill>
              </a:rPr>
              <a:t>                                                 </a:t>
            </a:r>
            <a:r>
              <a:rPr lang="ru-RU" b="1" i="1" dirty="0" smtClean="0">
                <a:solidFill>
                  <a:srgbClr val="F4E1FB"/>
                </a:solidFill>
                <a:latin typeface="Arial Black" pitchFamily="34" charset="0"/>
              </a:rPr>
              <a:t> До свидания!</a:t>
            </a:r>
            <a:r>
              <a:rPr lang="ru-RU" dirty="0" smtClean="0">
                <a:solidFill>
                  <a:srgbClr val="F4E1FB"/>
                </a:solidFill>
              </a:rPr>
              <a:t>   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4E1FB"/>
                </a:solidFill>
              </a:rPr>
              <a:t>                            </a:t>
            </a:r>
            <a:r>
              <a:rPr lang="ru-RU" sz="2000" dirty="0" smtClean="0">
                <a:solidFill>
                  <a:srgbClr val="F4E1FB"/>
                </a:solidFill>
              </a:rPr>
              <a:t>Нажмите для выхода</a:t>
            </a:r>
            <a:r>
              <a:rPr lang="ru-RU" dirty="0" smtClean="0">
                <a:solidFill>
                  <a:srgbClr val="F4E1FB"/>
                </a:solidFill>
              </a:rPr>
              <a:t>                                                                              </a:t>
            </a:r>
          </a:p>
        </p:txBody>
      </p:sp>
      <p:sp>
        <p:nvSpPr>
          <p:cNvPr id="3789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6092825"/>
            <a:ext cx="935038" cy="477838"/>
          </a:xfrm>
          <a:prstGeom prst="actionButtonHome">
            <a:avLst/>
          </a:prstGeom>
          <a:solidFill>
            <a:srgbClr val="F4E1F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65" name="Рисунок 5" descr="PICT013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786188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92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80"/>
                            </p:stCondLst>
                            <p:childTnLst>
                              <p:par>
                                <p:cTn id="4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280"/>
                            </p:stCondLst>
                            <p:childTnLst>
                              <p:par>
                                <p:cTn id="4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280"/>
                            </p:stCondLst>
                            <p:childTnLst>
                              <p:par>
                                <p:cTn id="5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280"/>
                            </p:stCondLst>
                            <p:childTnLst>
                              <p:par>
                                <p:cTn id="6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280"/>
                            </p:stCondLst>
                            <p:childTnLst>
                              <p:par>
                                <p:cTn id="7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1214438" y="714375"/>
            <a:ext cx="6553200" cy="53292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4E1F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Удачи!</a:t>
            </a:r>
          </a:p>
        </p:txBody>
      </p:sp>
      <p:sp>
        <p:nvSpPr>
          <p:cNvPr id="307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588125" y="6092825"/>
            <a:ext cx="1223963" cy="431800"/>
          </a:xfrm>
          <a:prstGeom prst="actionButtonForwardNext">
            <a:avLst/>
          </a:prstGeom>
          <a:solidFill>
            <a:srgbClr val="E1A9F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Содержимое 8" descr="MOUSE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857375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Рисунок 3" descr="2225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1785938"/>
            <a:ext cx="544195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214313" y="214313"/>
            <a:ext cx="4429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А впрочем, может завтра</a:t>
            </a:r>
          </a:p>
          <a:p>
            <a:r>
              <a:rPr lang="ru-RU" sz="3600" b="1">
                <a:solidFill>
                  <a:srgbClr val="FF0000"/>
                </a:solidFill>
              </a:rPr>
              <a:t>И не будет контрольной…..</a:t>
            </a: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714375" y="5857875"/>
            <a:ext cx="1357313" cy="714375"/>
          </a:xfrm>
          <a:prstGeom prst="actionButtonHome">
            <a:avLst/>
          </a:prstGeom>
          <a:solidFill>
            <a:srgbClr val="F4E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4"/>
          <p:cNvSpPr>
            <a:spLocks noChangeArrowheads="1" noChangeShapeType="1" noTextEdit="1"/>
          </p:cNvSpPr>
          <p:nvPr/>
        </p:nvSpPr>
        <p:spPr bwMode="auto">
          <a:xfrm>
            <a:off x="714348" y="642918"/>
            <a:ext cx="7812087" cy="530703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19962"/>
              </a:avLst>
            </a:prstTxWarp>
            <a:scene3d>
              <a:camera prst="orthographicFron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2000" kern="10" dirty="0" err="1" smtClean="0">
                <a:ln w="9525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Опаньки</a:t>
            </a:r>
            <a:r>
              <a:rPr lang="ru-RU" sz="2000" kern="10" dirty="0" smtClean="0">
                <a:ln w="9525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!</a:t>
            </a:r>
          </a:p>
          <a:p>
            <a:pPr algn="ctr"/>
            <a:r>
              <a:rPr lang="ru-RU" sz="2000" kern="10" dirty="0" smtClean="0">
                <a:ln w="9525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Вы </a:t>
            </a:r>
            <a:r>
              <a:rPr lang="ru-RU" sz="2000" b="1" kern="10" dirty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9933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ошиблись</a:t>
            </a:r>
            <a:r>
              <a:rPr lang="ru-RU" sz="2000" kern="10" dirty="0">
                <a:ln w="9525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!</a:t>
            </a:r>
          </a:p>
          <a:p>
            <a:pPr algn="ctr"/>
            <a:r>
              <a:rPr lang="ru-RU" sz="2000" kern="10" dirty="0">
                <a:ln w="9525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Попробуйте ещё раз</a:t>
            </a:r>
            <a:r>
              <a:rPr lang="ru-RU" sz="2000" kern="10" dirty="0">
                <a:ln w="9525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F4E1FB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.</a:t>
            </a:r>
          </a:p>
          <a:p>
            <a:pPr algn="ctr"/>
            <a:r>
              <a:rPr lang="ru-RU" sz="2000" kern="10" dirty="0">
                <a:ln w="9525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F4E1FB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Нажмите на кнопку возврата</a:t>
            </a:r>
          </a:p>
        </p:txBody>
      </p:sp>
      <p:sp>
        <p:nvSpPr>
          <p:cNvPr id="4301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084888" y="6165850"/>
            <a:ext cx="1223962" cy="431800"/>
          </a:xfrm>
          <a:prstGeom prst="actionButtonReturn">
            <a:avLst/>
          </a:prstGeom>
          <a:solidFill>
            <a:srgbClr val="F4E1F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" name="Рисунок 6" descr="av-162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2862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Вычислите:   (-2)</a:t>
            </a:r>
            <a:r>
              <a:rPr lang="ru-RU" baseline="30000" smtClean="0">
                <a:solidFill>
                  <a:srgbClr val="F4E1FB"/>
                </a:solidFill>
              </a:rPr>
              <a:t>4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а) -8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б) 16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в) 8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г)-16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pic>
        <p:nvPicPr>
          <p:cNvPr id="31748" name="Рисунок 8" descr="photo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№2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Вычислите:   -2</a:t>
            </a:r>
            <a:r>
              <a:rPr lang="ru-RU" baseline="30000" smtClean="0">
                <a:solidFill>
                  <a:srgbClr val="F4E1FB"/>
                </a:solidFill>
              </a:rPr>
              <a:t>4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а) -8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б) 16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в) 8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г)-16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pic>
        <p:nvPicPr>
          <p:cNvPr id="32772" name="Рисунок 8" descr="photo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№3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dirty="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F4E1FB"/>
                </a:solidFill>
              </a:rPr>
              <a:t>Вычислите:   (-1)</a:t>
            </a:r>
            <a:r>
              <a:rPr lang="ru-RU" baseline="30000" dirty="0" smtClean="0">
                <a:solidFill>
                  <a:srgbClr val="F4E1FB"/>
                </a:solidFill>
              </a:rPr>
              <a:t>4</a:t>
            </a:r>
            <a:endParaRPr lang="ru-RU" sz="2800" dirty="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endParaRPr lang="ru-RU" sz="2800" dirty="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F4E1FB"/>
                </a:solidFill>
                <a:hlinkClick r:id="" action="ppaction://hlinkshowjump?jump=nextslide"/>
              </a:rPr>
              <a:t>а) 1</a:t>
            </a:r>
            <a:endParaRPr lang="ru-RU" sz="2800" dirty="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CC6600"/>
                </a:solidFill>
                <a:hlinkClick r:id="rId2" action="ppaction://hlinksldjump"/>
              </a:rPr>
              <a:t>б) -4</a:t>
            </a:r>
            <a:endParaRPr lang="ru-RU" sz="2800" dirty="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CC6600"/>
                </a:solidFill>
                <a:hlinkClick r:id="rId2" action="ppaction://hlinksldjump"/>
              </a:rPr>
              <a:t>в) -1</a:t>
            </a:r>
            <a:endParaRPr lang="ru-RU" sz="2800" dirty="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CC6600"/>
                </a:solidFill>
                <a:hlinkClick r:id="rId2" action="ppaction://hlinksldjump"/>
              </a:rPr>
              <a:t>г)4</a:t>
            </a:r>
            <a:endParaRPr lang="ru-RU" sz="2800" dirty="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endParaRPr lang="ru-RU" sz="2800" dirty="0" smtClean="0"/>
          </a:p>
        </p:txBody>
      </p:sp>
      <p:pic>
        <p:nvPicPr>
          <p:cNvPr id="33796" name="Рисунок 8" descr="photo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№4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</a:rPr>
              <a:t>Вычислите:   (-1)</a:t>
            </a:r>
            <a:r>
              <a:rPr lang="ru-RU" sz="2800" baseline="30000" smtClean="0">
                <a:solidFill>
                  <a:srgbClr val="F4E1FB"/>
                </a:solidFill>
              </a:rPr>
              <a:t>5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4E1FB"/>
                </a:solidFill>
                <a:hlinkClick r:id="rId2" action="ppaction://hlinksldjump"/>
              </a:rPr>
              <a:t>а) 1</a:t>
            </a:r>
            <a:endParaRPr lang="ru-RU" sz="280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б) -5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" action="ppaction://hlinkshowjump?jump=nextslide"/>
              </a:rPr>
              <a:t>в) -1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6600"/>
                </a:solidFill>
                <a:hlinkClick r:id="rId2" action="ppaction://hlinksldjump"/>
              </a:rPr>
              <a:t>г)5</a:t>
            </a:r>
            <a:endParaRPr lang="ru-RU" sz="280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pic>
        <p:nvPicPr>
          <p:cNvPr id="34820" name="Рисунок 8" descr="photo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4E1FB"/>
                </a:solidFill>
              </a:rPr>
              <a:t>Задание №5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dirty="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F4E1FB"/>
                </a:solidFill>
              </a:rPr>
              <a:t>Вычислите: -1</a:t>
            </a:r>
            <a:r>
              <a:rPr lang="ru-RU" sz="2800" baseline="30000" dirty="0" smtClean="0">
                <a:solidFill>
                  <a:srgbClr val="F4E1FB"/>
                </a:solidFill>
              </a:rPr>
              <a:t>4</a:t>
            </a:r>
            <a:endParaRPr lang="ru-RU" sz="2800" dirty="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endParaRPr lang="ru-RU" sz="2800" dirty="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F4E1FB"/>
                </a:solidFill>
                <a:hlinkClick r:id="rId2" action="ppaction://hlinksldjump"/>
              </a:rPr>
              <a:t>а) 1</a:t>
            </a:r>
            <a:endParaRPr lang="ru-RU" sz="2800" dirty="0" smtClean="0">
              <a:solidFill>
                <a:srgbClr val="F4E1FB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CC6600"/>
                </a:solidFill>
                <a:hlinkClick r:id="rId2" action="ppaction://hlinksldjump"/>
              </a:rPr>
              <a:t>б) -4</a:t>
            </a:r>
            <a:endParaRPr lang="ru-RU" sz="2800" dirty="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CC6600"/>
                </a:solidFill>
                <a:hlinkClick r:id="" action="ppaction://hlinkshowjump?jump=nextslide"/>
              </a:rPr>
              <a:t>в) -1</a:t>
            </a:r>
            <a:endParaRPr lang="ru-RU" sz="2800" dirty="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CC6600"/>
                </a:solidFill>
                <a:hlinkClick r:id="rId2" action="ppaction://hlinksldjump"/>
              </a:rPr>
              <a:t>г)4</a:t>
            </a:r>
            <a:endParaRPr lang="ru-RU" sz="2800" dirty="0" smtClean="0">
              <a:solidFill>
                <a:srgbClr val="CC6600"/>
              </a:solidFill>
            </a:endParaRPr>
          </a:p>
          <a:p>
            <a:pPr eaLnBrk="1" hangingPunct="1">
              <a:buFontTx/>
              <a:buNone/>
            </a:pPr>
            <a:endParaRPr lang="ru-RU" sz="2800" dirty="0" smtClean="0"/>
          </a:p>
        </p:txBody>
      </p:sp>
      <p:pic>
        <p:nvPicPr>
          <p:cNvPr id="1029" name="Рисунок 8" descr="photo0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85750"/>
            <a:ext cx="15636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732</Words>
  <Application>Microsoft PowerPoint</Application>
  <PresentationFormat>Экран (4:3)</PresentationFormat>
  <Paragraphs>224</Paragraphs>
  <Slides>41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Задание №1</vt:lpstr>
      <vt:lpstr>Задание №2</vt:lpstr>
      <vt:lpstr>Задание №3</vt:lpstr>
      <vt:lpstr>Задание №4</vt:lpstr>
      <vt:lpstr>Задание №5</vt:lpstr>
      <vt:lpstr>Задание №6</vt:lpstr>
      <vt:lpstr>Задание №7</vt:lpstr>
      <vt:lpstr>Задание №8</vt:lpstr>
      <vt:lpstr>Задание №9</vt:lpstr>
      <vt:lpstr>Задание №10</vt:lpstr>
      <vt:lpstr>Задание №11</vt:lpstr>
      <vt:lpstr>Задание №12</vt:lpstr>
      <vt:lpstr>Задание №13</vt:lpstr>
      <vt:lpstr>Задание №14</vt:lpstr>
      <vt:lpstr>Задание №15</vt:lpstr>
      <vt:lpstr>Задание №16</vt:lpstr>
      <vt:lpstr>Задание №16</vt:lpstr>
      <vt:lpstr>Задание №17</vt:lpstr>
      <vt:lpstr>Задание №18</vt:lpstr>
      <vt:lpstr>Задание №19</vt:lpstr>
      <vt:lpstr>Задание №20</vt:lpstr>
      <vt:lpstr>Задание №21</vt:lpstr>
      <vt:lpstr>Задание №22</vt:lpstr>
      <vt:lpstr>Задание №23</vt:lpstr>
      <vt:lpstr>Задание №24</vt:lpstr>
      <vt:lpstr>Задание №25</vt:lpstr>
      <vt:lpstr>Задание №26</vt:lpstr>
      <vt:lpstr>Задание №27</vt:lpstr>
      <vt:lpstr>Задание №28</vt:lpstr>
      <vt:lpstr>Задание №29</vt:lpstr>
      <vt:lpstr>Задание №30</vt:lpstr>
      <vt:lpstr>Задание №31</vt:lpstr>
      <vt:lpstr>Задание №32</vt:lpstr>
      <vt:lpstr>Задание №33</vt:lpstr>
      <vt:lpstr>Слайд 39</vt:lpstr>
      <vt:lpstr>Слайд 40</vt:lpstr>
      <vt:lpstr>Слайд 41</vt:lpstr>
    </vt:vector>
  </TitlesOfParts>
  <Company>ЦИТиТ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10.234.1</dc:creator>
  <cp:lastModifiedBy>Pentium4</cp:lastModifiedBy>
  <cp:revision>84</cp:revision>
  <dcterms:created xsi:type="dcterms:W3CDTF">2005-11-02T08:57:33Z</dcterms:created>
  <dcterms:modified xsi:type="dcterms:W3CDTF">2008-11-14T11:51:23Z</dcterms:modified>
</cp:coreProperties>
</file>