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58" r:id="rId3"/>
    <p:sldId id="257" r:id="rId4"/>
    <p:sldId id="259" r:id="rId5"/>
    <p:sldId id="260" r:id="rId6"/>
    <p:sldId id="268" r:id="rId7"/>
    <p:sldId id="261" r:id="rId8"/>
    <p:sldId id="262" r:id="rId9"/>
    <p:sldId id="266" r:id="rId10"/>
    <p:sldId id="263" r:id="rId11"/>
    <p:sldId id="264" r:id="rId12"/>
    <p:sldId id="265" r:id="rId13"/>
    <p:sldId id="267" r:id="rId14"/>
    <p:sldId id="269" r:id="rId15"/>
    <p:sldId id="272" r:id="rId16"/>
    <p:sldId id="274" r:id="rId17"/>
    <p:sldId id="270" r:id="rId18"/>
    <p:sldId id="271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CC99FF"/>
    <a:srgbClr val="FFCCFF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4038D-364F-43A6-B0AE-76B913F6DAC2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A221A-7575-4BF0-986A-23F914BF2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0ACC349-E437-4094-B749-D1E3DFFE7DEF}" type="datetimeFigureOut">
              <a:rPr lang="ru-RU" smtClean="0"/>
              <a:pPr/>
              <a:t>17.11.2008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65252D8-94AD-4353-B4F0-79F9798543B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>
    <p:zo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500438"/>
            <a:ext cx="8140448" cy="2980896"/>
          </a:xfrm>
        </p:spPr>
        <p:txBody>
          <a:bodyPr>
            <a:prstTxWarp prst="textDoubleWave1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«</a:t>
            </a:r>
            <a:r>
              <a:rPr lang="en-US" sz="32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Как</a:t>
            </a:r>
            <a:r>
              <a:rPr lang="en-US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организовать</a:t>
            </a:r>
            <a:r>
              <a:rPr lang="en-US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логопедические</a:t>
            </a:r>
            <a:r>
              <a:rPr lang="en-US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занятия</a:t>
            </a:r>
            <a:r>
              <a:rPr lang="en-US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дома</a:t>
            </a:r>
            <a:r>
              <a:rPr lang="en-US" sz="32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2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prstTxWarp prst="textInflateBottom">
              <a:avLst/>
            </a:prstTxWarp>
          </a:bodyPr>
          <a:lstStyle/>
          <a:p>
            <a:pPr algn="ctr"/>
            <a:r>
              <a:rPr lang="en-US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Семинар</a:t>
            </a: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</a:t>
            </a:r>
            <a:r>
              <a:rPr lang="en-US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практикум</a:t>
            </a: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для</a:t>
            </a: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родителей</a:t>
            </a:r>
            <a:r>
              <a:rPr lang="en-US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endParaRPr lang="ru-RU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285992"/>
            <a:ext cx="6929486" cy="39290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357422" y="785794"/>
            <a:ext cx="4214842" cy="928694"/>
          </a:xfrm>
          <a:prstGeom prst="rect">
            <a:avLst/>
          </a:prstGeom>
          <a:noFill/>
        </p:spPr>
        <p:txBody>
          <a:bodyPr wrap="none" rtlCol="0">
            <a:prstTxWarp prst="textDeflateBottom">
              <a:avLst>
                <a:gd name="adj" fmla="val 76421"/>
              </a:avLst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Чашечка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215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285992"/>
            <a:ext cx="6072230" cy="3714776"/>
          </a:xfrm>
          <a:prstGeom prst="round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5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85918" y="500042"/>
            <a:ext cx="5357850" cy="2214578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Бублик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5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25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chemeClr val="accent3">
                <a:lumMod val="60000"/>
                <a:lumOff val="40000"/>
              </a:schemeClr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857364"/>
            <a:ext cx="6072230" cy="4071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1928794" y="785794"/>
            <a:ext cx="5214974" cy="869398"/>
          </a:xfrm>
          <a:prstGeom prst="rect">
            <a:avLst/>
          </a:prstGeom>
          <a:noFill/>
        </p:spPr>
        <p:txBody>
          <a:bodyPr wrap="none" rtlCol="0">
            <a:prstTxWarp prst="textTriangleInverted">
              <a:avLst/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Вкусное варенье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3786182" y="357166"/>
            <a:ext cx="1357322" cy="785818"/>
          </a:xfrm>
          <a:prstGeom prst="cloud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Вата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3108" y="5988602"/>
            <a:ext cx="4714908" cy="869398"/>
          </a:xfrm>
          <a:prstGeom prst="rect">
            <a:avLst/>
          </a:prstGeom>
          <a:noFill/>
        </p:spPr>
        <p:txBody>
          <a:bodyPr wrap="none" rtlCol="0">
            <a:prstTxWarp prst="textTriangl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Фокус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300"/>
                            </p:stCondLst>
                            <p:childTnLst>
                              <p:par>
                                <p:cTn id="18" presetID="8" presetClass="exit" presetSubtype="16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2355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45000">
              <a:schemeClr val="accent1">
                <a:lumMod val="60000"/>
                <a:lumOff val="40000"/>
              </a:schemeClr>
            </a:gs>
            <a:gs pos="70000">
              <a:srgbClr val="CC99FF"/>
            </a:gs>
            <a:gs pos="100000">
              <a:srgbClr val="FFCC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000528" cy="2928958"/>
          </a:xfrm>
          <a:prstGeom prst="round2DiagRect">
            <a:avLst/>
          </a:prstGeom>
          <a:ln w="1905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857356" y="1071546"/>
            <a:ext cx="5143536" cy="785818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Качели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357562"/>
            <a:ext cx="4500560" cy="3181350"/>
          </a:xfrm>
          <a:prstGeom prst="snip2Diag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250"/>
                            </p:stCondLst>
                            <p:childTnLst>
                              <p:par>
                                <p:cTn id="20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2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250"/>
                            </p:stCondLst>
                            <p:childTnLst>
                              <p:par>
                                <p:cTn id="2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99FF"/>
            </a:gs>
            <a:gs pos="45000">
              <a:schemeClr val="accent3">
                <a:lumMod val="60000"/>
                <a:lumOff val="40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l="13451"/>
          <a:stretch>
            <a:fillRect/>
          </a:stretch>
        </p:blipFill>
        <p:spPr bwMode="auto">
          <a:xfrm>
            <a:off x="1785918" y="2000240"/>
            <a:ext cx="5357850" cy="4291020"/>
          </a:xfrm>
          <a:prstGeom prst="wave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785918" y="642918"/>
            <a:ext cx="5357850" cy="1143008"/>
          </a:xfrm>
          <a:prstGeom prst="rect">
            <a:avLst/>
          </a:prstGeom>
          <a:noFill/>
        </p:spPr>
        <p:txBody>
          <a:bodyPr wrap="square" rtlCol="0">
            <a:prstTxWarp prst="textWave4">
              <a:avLst>
                <a:gd name="adj1" fmla="val 6250"/>
                <a:gd name="adj2" fmla="val 101"/>
              </a:avLst>
            </a:prstTxWarp>
            <a:spAutoFit/>
          </a:bodyPr>
          <a:lstStyle/>
          <a:p>
            <a:r>
              <a:rPr lang="ru-RU" b="1" dirty="0" smtClean="0">
                <a:ln w="31550" cmpd="sng">
                  <a:solidFill>
                    <a:schemeClr val="accent5"/>
                  </a:solidFill>
                  <a:prstDash val="solid"/>
                </a:ln>
                <a:solidFill>
                  <a:srgbClr val="FFCC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Лошадка</a:t>
            </a:r>
            <a:endParaRPr lang="ru-RU" b="1" dirty="0">
              <a:ln w="31550" cmpd="sng">
                <a:solidFill>
                  <a:schemeClr val="accent5"/>
                </a:solidFill>
                <a:prstDash val="solid"/>
              </a:ln>
              <a:solidFill>
                <a:srgbClr val="FFCC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76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857232"/>
            <a:ext cx="7929618" cy="2357454"/>
          </a:xfrm>
          <a:prstGeom prst="rect">
            <a:avLst/>
          </a:prstGeom>
        </p:spPr>
        <p:txBody>
          <a:bodyPr wrap="square">
            <a:prstTxWarp prst="textDeflate">
              <a:avLst>
                <a:gd name="adj" fmla="val 12089"/>
              </a:avLst>
            </a:prstTxWarp>
            <a:sp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для детей – это сама жизнь.</a:t>
            </a: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Таня\работа\для презентаций\lдети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5"/>
            <a:ext cx="8358246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4282" y="285728"/>
            <a:ext cx="458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УГАДАЙ КТО КРИЧИТ?</a:t>
            </a:r>
            <a:endParaRPr lang="ru-RU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214810" y="1071546"/>
            <a:ext cx="1785950" cy="642942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МУ-МУ</a:t>
            </a:r>
            <a:endParaRPr lang="ru-RU" sz="1400" dirty="0"/>
          </a:p>
        </p:txBody>
      </p:sp>
      <p:sp>
        <p:nvSpPr>
          <p:cNvPr id="6" name="Овальная выноска 5"/>
          <p:cNvSpPr/>
          <p:nvPr/>
        </p:nvSpPr>
        <p:spPr>
          <a:xfrm>
            <a:off x="6500826" y="1571612"/>
            <a:ext cx="1785950" cy="357190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ХРЮ-ХРЮ</a:t>
            </a:r>
            <a:endParaRPr lang="ru-RU" sz="1400" dirty="0"/>
          </a:p>
        </p:txBody>
      </p:sp>
      <p:sp>
        <p:nvSpPr>
          <p:cNvPr id="7" name="Овальная выноска 6"/>
          <p:cNvSpPr/>
          <p:nvPr/>
        </p:nvSpPr>
        <p:spPr>
          <a:xfrm>
            <a:off x="2857488" y="2571744"/>
            <a:ext cx="1643074" cy="642942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ИГО-ГО</a:t>
            </a:r>
            <a:endParaRPr lang="ru-RU" sz="1400" dirty="0"/>
          </a:p>
        </p:txBody>
      </p:sp>
      <p:sp>
        <p:nvSpPr>
          <p:cNvPr id="8" name="Овальная выноска 7"/>
          <p:cNvSpPr/>
          <p:nvPr/>
        </p:nvSpPr>
        <p:spPr>
          <a:xfrm>
            <a:off x="6286512" y="2571744"/>
            <a:ext cx="1357322" cy="357190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БЕ-БЕ</a:t>
            </a:r>
            <a:endParaRPr lang="ru-RU" sz="1600" dirty="0"/>
          </a:p>
        </p:txBody>
      </p:sp>
      <p:sp>
        <p:nvSpPr>
          <p:cNvPr id="9" name="Овальная выноска 8"/>
          <p:cNvSpPr/>
          <p:nvPr/>
        </p:nvSpPr>
        <p:spPr>
          <a:xfrm>
            <a:off x="7858148" y="3071810"/>
            <a:ext cx="1285852" cy="285752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МЕ-МЕ</a:t>
            </a:r>
            <a:endParaRPr lang="ru-RU" sz="1400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3929058" y="3643314"/>
            <a:ext cx="1643074" cy="500066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КРЯ-КРЯ</a:t>
            </a:r>
            <a:endParaRPr lang="ru-RU" sz="1400" dirty="0"/>
          </a:p>
        </p:txBody>
      </p:sp>
      <p:sp>
        <p:nvSpPr>
          <p:cNvPr id="11" name="Овальная выноска 10"/>
          <p:cNvSpPr/>
          <p:nvPr/>
        </p:nvSpPr>
        <p:spPr>
          <a:xfrm>
            <a:off x="2357422" y="4643446"/>
            <a:ext cx="1428760" cy="571504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КО-КО</a:t>
            </a:r>
            <a:endParaRPr lang="ru-RU" dirty="0"/>
          </a:p>
        </p:txBody>
      </p:sp>
      <p:sp>
        <p:nvSpPr>
          <p:cNvPr id="12" name="Овальная выноска 11"/>
          <p:cNvSpPr/>
          <p:nvPr/>
        </p:nvSpPr>
        <p:spPr>
          <a:xfrm>
            <a:off x="714348" y="3857628"/>
            <a:ext cx="1428760" cy="642942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БЛ-БЛ</a:t>
            </a:r>
            <a:endParaRPr lang="ru-RU" dirty="0"/>
          </a:p>
        </p:txBody>
      </p:sp>
      <p:sp>
        <p:nvSpPr>
          <p:cNvPr id="13" name="Овальная выноска 12"/>
          <p:cNvSpPr/>
          <p:nvPr/>
        </p:nvSpPr>
        <p:spPr>
          <a:xfrm>
            <a:off x="6715140" y="4429132"/>
            <a:ext cx="1571636" cy="642942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ГА-ГА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000"/>
                            </p:stCondLst>
                            <p:childTnLst>
                              <p:par>
                                <p:cTn id="6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500"/>
                            </p:stCondLst>
                            <p:childTnLst>
                              <p:par>
                                <p:cTn id="6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428596" y="1928802"/>
            <a:ext cx="45720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 ребенка находится на кончиках его пальцев.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	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В.А. Сухомлинский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000108"/>
            <a:ext cx="3895731" cy="571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296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 l="1915" b="20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357818" y="2143116"/>
            <a:ext cx="36433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Ежик топал по дорожке </a:t>
            </a:r>
          </a:p>
          <a:p>
            <a:r>
              <a:rPr lang="ru-RU" sz="3600" dirty="0" smtClean="0"/>
              <a:t>И грибочки нес в лукошке.</a:t>
            </a:r>
          </a:p>
          <a:p>
            <a:r>
              <a:rPr lang="ru-RU" sz="3600" dirty="0" smtClean="0"/>
              <a:t>Чтоб грибочки сосчитать, </a:t>
            </a:r>
          </a:p>
          <a:p>
            <a:r>
              <a:rPr lang="ru-RU" sz="3600" dirty="0" smtClean="0"/>
              <a:t>Нужно пальцы загибать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52"/>
            <a:ext cx="25622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142852"/>
            <a:ext cx="11811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257800"/>
            <a:ext cx="2552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5324475"/>
            <a:ext cx="990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600"/>
                            </p:stCondLst>
                            <p:childTnLst>
                              <p:par>
                                <p:cTn id="3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42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600"/>
                            </p:stCondLst>
                            <p:childTnLst>
                              <p:par>
                                <p:cTn id="44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4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4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51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600"/>
                            </p:stCondLst>
                            <p:childTnLst>
                              <p:par>
                                <p:cTn id="53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5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7600"/>
                            </p:stCondLst>
                            <p:childTnLst>
                              <p:par>
                                <p:cTn id="62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9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3">
                <a:lumMod val="60000"/>
                <a:lumOff val="40000"/>
              </a:schemeClr>
            </a:gs>
          </a:gsLst>
          <a:path path="rect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3372" y="1357298"/>
            <a:ext cx="5000628" cy="424731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Желаем Вам успехов в занятиях, радости в общении! 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5" descr="image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71546"/>
            <a:ext cx="3929058" cy="578645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37363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3143240" y="142852"/>
            <a:ext cx="5715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Человек рождается  не для того, чтобы бесследно исчезнуть никому неизвестной пылинкой…. Человек оставляет себя прежде всего в другом человеке. В этом высшее счастье  и смысл жизни. Если хочешь остаться в сердце человеческом,- воспитай своих детей. </a:t>
            </a:r>
          </a:p>
          <a:p>
            <a:pPr algn="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В.А. Сухомлинский</a:t>
            </a:r>
            <a:endParaRPr lang="ru-RU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75000"/>
              </a:schemeClr>
            </a:gs>
            <a:gs pos="50000">
              <a:schemeClr val="accent2">
                <a:lumMod val="20000"/>
                <a:lumOff val="80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path path="rect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285750" y="1714488"/>
            <a:ext cx="8858250" cy="85725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C99FF"/>
                </a:solidFill>
                <a:latin typeface="Monotype Corsiva" pitchFamily="66" charset="0"/>
              </a:rPr>
              <a:t>БЛАГОДАРИМ ЗА ВНИМАНИЕ!!!</a:t>
            </a:r>
            <a:endParaRPr lang="ru-RU" sz="4800" dirty="0">
              <a:solidFill>
                <a:srgbClr val="CC99FF"/>
              </a:solidFill>
              <a:latin typeface="Monotype Corsiva" pitchFamily="66" charset="0"/>
            </a:endParaRPr>
          </a:p>
        </p:txBody>
      </p:sp>
      <p:pic>
        <p:nvPicPr>
          <p:cNvPr id="6" name="Picture 9" descr="BS01197_"/>
          <p:cNvPicPr>
            <a:picLocks noGrp="1" noChangeAspect="1" noChangeArrowheads="1"/>
          </p:cNvPicPr>
          <p:nvPr>
            <p:ph type="pic" idx="4294967295"/>
          </p:nvPr>
        </p:nvPicPr>
        <p:blipFill>
          <a:blip r:embed="rId2"/>
          <a:srcRect l="15431" r="15431"/>
          <a:stretch>
            <a:fillRect/>
          </a:stretch>
        </p:blipFill>
        <p:spPr bwMode="auto">
          <a:xfrm rot="420000">
            <a:off x="2079756" y="2838487"/>
            <a:ext cx="4618038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r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00108"/>
            <a:ext cx="428628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429124" y="285728"/>
            <a:ext cx="4429156" cy="4939490"/>
          </a:xfrm>
        </p:spPr>
        <p:txBody>
          <a:bodyPr>
            <a:norm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Детство</a:t>
            </a:r>
            <a:r>
              <a:rPr lang="ru-RU" sz="2000" i="1" dirty="0" smtClean="0"/>
              <a:t>- </a:t>
            </a:r>
            <a:r>
              <a:rPr lang="ru-RU" sz="2000" i="1" dirty="0" smtClean="0">
                <a:solidFill>
                  <a:srgbClr val="0070C0"/>
                </a:solidFill>
              </a:rPr>
              <a:t>важнейший период человеческой жизни, не подготовка к будущей жизни, а настоящая, яркая, самобытная, неповторимая жизнь. 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</a:rPr>
              <a:t>И от того, как прошло детство, кто вел ребенка за руку в детские годы, что вошло в его разум и сердце из окружающего мира,- от этого в решающей степени зависит, каким человеком станет сегодняшний малыш…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>
                <a:solidFill>
                  <a:schemeClr val="accent6">
                    <a:lumMod val="75000"/>
                  </a:schemeClr>
                </a:solidFill>
              </a:rPr>
              <a:t>                   В.А.Сухомлинский</a:t>
            </a:r>
            <a:endParaRPr lang="ru-RU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" name="Picture 4" descr="s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00958" y="142852"/>
            <a:ext cx="1428750" cy="123825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028000" cy="214314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СКАЗКА О ВЕСЕЛОМ ЯЗЫЧКЕ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17336" y="1815220"/>
          <a:ext cx="6109328" cy="3227560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3227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00240"/>
            <a:ext cx="5572164" cy="4500594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isometricOffAxis1Right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900"/>
                            </p:stCondLst>
                            <p:childTnLst>
                              <p:par>
                                <p:cTn id="16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75000"/>
              </a:schemeClr>
            </a:gs>
            <a:gs pos="45000">
              <a:schemeClr val="accent6">
                <a:lumMod val="40000"/>
                <a:lumOff val="60000"/>
              </a:schemeClr>
            </a:gs>
            <a:gs pos="70000">
              <a:srgbClr val="CC99FF"/>
            </a:gs>
            <a:gs pos="100000">
              <a:schemeClr val="accent5">
                <a:lumMod val="75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17336" y="2639085"/>
          <a:ext cx="6109328" cy="1579830"/>
        </p:xfrm>
        <a:graphic>
          <a:graphicData uri="http://schemas.openxmlformats.org/drawingml/2006/table">
            <a:tbl>
              <a:tblPr/>
              <a:tblGrid>
                <a:gridCol w="6109328"/>
              </a:tblGrid>
              <a:tr h="157983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600" dirty="0">
                        <a:latin typeface="Arial"/>
                        <a:ea typeface="Times New Roman"/>
                      </a:endParaRPr>
                    </a:p>
                  </a:txBody>
                  <a:tcPr marL="3041964" marR="304196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714488"/>
            <a:ext cx="6572296" cy="4429156"/>
          </a:xfrm>
          <a:prstGeom prst="round2DiagRect">
            <a:avLst/>
          </a:prstGeom>
          <a:ln w="19050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r>
              <a:rPr kumimoji="0" lang="ru-RU" sz="9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Л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857232"/>
            <a:ext cx="5572164" cy="6429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лягушка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84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60000"/>
                <a:lumOff val="40000"/>
              </a:schemeClr>
            </a:gs>
            <a:gs pos="45000">
              <a:schemeClr val="accent6">
                <a:lumMod val="40000"/>
                <a:lumOff val="60000"/>
              </a:schemeClr>
            </a:gs>
            <a:gs pos="70000">
              <a:srgbClr val="CC99FF"/>
            </a:gs>
            <a:gs pos="100000">
              <a:srgbClr val="CC99FF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285992"/>
            <a:ext cx="6357982" cy="3857652"/>
          </a:xfrm>
          <a:prstGeom prst="round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1928794" y="928670"/>
            <a:ext cx="5357850" cy="940836"/>
          </a:xfrm>
          <a:prstGeom prst="rect">
            <a:avLst/>
          </a:prstGeom>
          <a:noFill/>
        </p:spPr>
        <p:txBody>
          <a:bodyPr wrap="none" rtlCol="0">
            <a:prstTxWarp prst="textCurveDown">
              <a:avLst>
                <a:gd name="adj" fmla="val 35178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>
                  <a:solidFill>
                    <a:srgbClr val="CC99FF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Окошко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66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/>
          <a:srcRect l="4483" t="1634" b="2997"/>
          <a:stretch>
            <a:fillRect/>
          </a:stretch>
        </p:blipFill>
        <p:spPr bwMode="auto">
          <a:xfrm>
            <a:off x="1214414" y="1500174"/>
            <a:ext cx="6858048" cy="4643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500298" y="785794"/>
            <a:ext cx="4143404" cy="655084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-669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Лопаточка</a:t>
            </a: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20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/>
          <a:srcRect b="7082"/>
          <a:stretch>
            <a:fillRect/>
          </a:stretch>
        </p:blipFill>
        <p:spPr bwMode="auto">
          <a:xfrm>
            <a:off x="1000100" y="1857364"/>
            <a:ext cx="6786610" cy="4429156"/>
          </a:xfrm>
          <a:prstGeom prst="ellipse">
            <a:avLst/>
          </a:prstGeom>
          <a:ln w="1905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142976" y="857232"/>
            <a:ext cx="7286676" cy="1643074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>
                <a:gd name="adj1" fmla="val 10607901"/>
                <a:gd name="adj2" fmla="val 54549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Дудочка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500174"/>
            <a:ext cx="6215106" cy="3929090"/>
          </a:xfrm>
          <a:prstGeom prst="hexagon">
            <a:avLst/>
          </a:prstGeom>
          <a:ln w="190500" cap="sq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Овальная выноска 2"/>
          <p:cNvSpPr/>
          <p:nvPr/>
        </p:nvSpPr>
        <p:spPr>
          <a:xfrm rot="632820">
            <a:off x="5291908" y="1755233"/>
            <a:ext cx="2889135" cy="1107637"/>
          </a:xfrm>
          <a:prstGeom prst="wedgeEllipse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ПЯ-ПЯ-ПЯ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85918" y="5643578"/>
            <a:ext cx="5715040" cy="797960"/>
          </a:xfrm>
          <a:prstGeom prst="rect">
            <a:avLst/>
          </a:prstGeom>
          <a:noFill/>
        </p:spPr>
        <p:txBody>
          <a:bodyPr wrap="square" rtlCol="0">
            <a:prstTxWarp prst="textCascadeUp">
              <a:avLst/>
            </a:prstTxWarp>
            <a:sp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ПОМЕСИМ ТЕСТО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45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522</TotalTime>
  <Words>157</Words>
  <Application>Microsoft Office PowerPoint</Application>
  <PresentationFormat>Экран (4:3)</PresentationFormat>
  <Paragraphs>40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Семинар- практикум для родителей </vt:lpstr>
      <vt:lpstr>Слайд 2</vt:lpstr>
      <vt:lpstr>Детство- важнейший период человеческой жизни, не подготовка к будущей жизни, а настоящая, яркая, самобытная, неповторимая жизнь.  И от того, как прошло детство, кто вел ребенка за руку в детские годы, что вошло в его разум и сердце из окружающего мира,- от этого в решающей степени зависит, каким человеком станет сегодняшний малыш…                    В.А.Сухомлинский</vt:lpstr>
      <vt:lpstr>СКАЗКА О ВЕСЕЛОМ ЯЗЫЧКЕ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БЛАГОДАРИМ ЗА ВНИМАНИЕ!!!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55</cp:revision>
  <dcterms:created xsi:type="dcterms:W3CDTF">2008-11-10T16:25:34Z</dcterms:created>
  <dcterms:modified xsi:type="dcterms:W3CDTF">2008-11-17T17:23:01Z</dcterms:modified>
</cp:coreProperties>
</file>