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256" r:id="rId3"/>
    <p:sldId id="257" r:id="rId4"/>
    <p:sldId id="259" r:id="rId5"/>
    <p:sldId id="291" r:id="rId6"/>
    <p:sldId id="265" r:id="rId7"/>
    <p:sldId id="260" r:id="rId8"/>
    <p:sldId id="292" r:id="rId9"/>
    <p:sldId id="284" r:id="rId10"/>
    <p:sldId id="293" r:id="rId11"/>
    <p:sldId id="269" r:id="rId12"/>
    <p:sldId id="285" r:id="rId13"/>
    <p:sldId id="286" r:id="rId14"/>
    <p:sldId id="282" r:id="rId15"/>
    <p:sldId id="274" r:id="rId16"/>
    <p:sldId id="288" r:id="rId17"/>
    <p:sldId id="289" r:id="rId18"/>
    <p:sldId id="276" r:id="rId19"/>
    <p:sldId id="296" r:id="rId20"/>
    <p:sldId id="290" r:id="rId21"/>
    <p:sldId id="294" r:id="rId22"/>
    <p:sldId id="295" r:id="rId23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26" y="-108"/>
      </p:cViewPr>
      <p:guideLst>
        <p:guide orient="horz" pos="3108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9B43D-E9BE-4AEE-BA54-A11C9E8E4098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A8E82-928C-4338-A8FD-5A0C7BE9D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1FC1A-5AB8-445C-A29C-54DA2A2FBCFA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03B9-7A63-4284-9E37-6A8193C28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03B9-7A63-4284-9E37-6A8193C2848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103B9-7A63-4284-9E37-6A8193C2848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73A65-5F0A-41A3-A14E-87FA80DBFB44}" type="datetimeFigureOut">
              <a:rPr lang="ru-RU" smtClean="0"/>
              <a:pPr/>
              <a:t>30.06.2008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2EB3A-CF34-4D87-BEFE-B6A3C7DE9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lit-moscow.narod.ru/gete2.ht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source.org/wiki/%D0%98%D0%B7%D0%BE%D0%B1%D1%80%D0%B0%D0%B6%D0%B5%D0%BD%D0%B8%D0%B5:Innokenty_Annensky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source.org/wiki/%D0%98%D0%B7%D0%BE%D0%B1%D1%80%D0%B0%D0%B6%D0%B5%D0%BD%D0%B8%D0%B5:DmitriNSmirnov_1998_Dartington%C2%A9Kompozitor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u.wikisource.org/wiki/%D0%98%D0%B7%D0%BE%D0%B1%D1%80%D0%B0%D0%B6%D0%B5%D0%BD%D0%B8%D0%B5:Mikhail_Lermontov_(color)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14348" y="571480"/>
            <a:ext cx="7772400" cy="1470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Интегрированный урок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немецкого языка и литературы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1071538" y="2857496"/>
            <a:ext cx="7286676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Лирика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Гёте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J.W.Geothe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 переводы его стихотворений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143932" cy="1754326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sz="5400" i="1" dirty="0" smtClean="0">
                <a:solidFill>
                  <a:srgbClr val="FF0000"/>
                </a:solidFill>
              </a:rPr>
              <a:t>Welche </a:t>
            </a:r>
            <a:r>
              <a:rPr lang="en-US" sz="5400" i="1" dirty="0" err="1" smtClean="0">
                <a:solidFill>
                  <a:srgbClr val="FF0000"/>
                </a:solidFill>
              </a:rPr>
              <a:t>Reim</a:t>
            </a:r>
            <a:r>
              <a:rPr lang="en-US" sz="5400" i="1" dirty="0" smtClean="0">
                <a:solidFill>
                  <a:srgbClr val="FF0000"/>
                </a:solidFill>
              </a:rPr>
              <a:t> </a:t>
            </a:r>
            <a:r>
              <a:rPr lang="en-US" sz="5400" i="1" dirty="0" err="1" smtClean="0">
                <a:solidFill>
                  <a:srgbClr val="FF0000"/>
                </a:solidFill>
              </a:rPr>
              <a:t>ist</a:t>
            </a:r>
            <a:r>
              <a:rPr lang="de-DE" sz="5400" i="1" dirty="0" smtClean="0">
                <a:solidFill>
                  <a:srgbClr val="FF0000"/>
                </a:solidFill>
              </a:rPr>
              <a:t> in diesem Gedicht?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244334"/>
            <a:ext cx="8286807" cy="175432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de-DE" sz="5400" b="1" i="1" dirty="0" smtClean="0">
                <a:solidFill>
                  <a:srgbClr val="00B050"/>
                </a:solidFill>
              </a:rPr>
              <a:t>    In diesem Gedicht ist </a:t>
            </a:r>
          </a:p>
          <a:p>
            <a:r>
              <a:rPr lang="de-DE" sz="5400" b="1" i="1" dirty="0" smtClean="0">
                <a:solidFill>
                  <a:srgbClr val="00B050"/>
                </a:solidFill>
              </a:rPr>
              <a:t>           die </a:t>
            </a:r>
            <a:r>
              <a:rPr lang="en-US" sz="5400" b="1" i="1" dirty="0" smtClean="0">
                <a:solidFill>
                  <a:srgbClr val="00B050"/>
                </a:solidFill>
              </a:rPr>
              <a:t>K</a:t>
            </a:r>
            <a:r>
              <a:rPr lang="de-DE" sz="5400" b="1" i="1" dirty="0" err="1" smtClean="0">
                <a:solidFill>
                  <a:srgbClr val="00B050"/>
                </a:solidFill>
              </a:rPr>
              <a:t>reuz</a:t>
            </a:r>
            <a:r>
              <a:rPr lang="en-US" sz="5400" b="1" i="1" dirty="0" err="1" smtClean="0">
                <a:solidFill>
                  <a:srgbClr val="00B050"/>
                </a:solidFill>
              </a:rPr>
              <a:t>reim</a:t>
            </a:r>
            <a:endParaRPr lang="ru-RU" sz="5400" b="1" i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285728"/>
            <a:ext cx="5286380" cy="58262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Странника ночная песнь</a:t>
            </a:r>
          </a:p>
          <a:p>
            <a:pPr algn="ctr">
              <a:lnSpc>
                <a:spcPct val="115000"/>
              </a:lnSpc>
            </a:pPr>
            <a:r>
              <a:rPr lang="ru-RU" sz="16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(дословный перевод) </a:t>
            </a:r>
            <a:endParaRPr lang="ru-RU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Над всеми вершинами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   покой.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   Во всех верхушках (деревьев)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   ощутишь ты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 едва ли дуновение.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   Птички смолкли </a:t>
            </a:r>
          </a:p>
          <a:p>
            <a:pPr>
              <a:lnSpc>
                <a:spcPct val="115000"/>
              </a:lnSpc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лесу.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   Подожди только: скоро</a:t>
            </a:r>
            <a:b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   Отдохнёшь ты тоже</a:t>
            </a:r>
            <a:endParaRPr lang="ru-RU" sz="2800" dirty="0"/>
          </a:p>
        </p:txBody>
      </p:sp>
      <p:pic>
        <p:nvPicPr>
          <p:cNvPr id="3" name="Рисунок 2" descr="Иоганн Вольфганг Гете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2428892" cy="3929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2071678"/>
            <a:ext cx="4572000" cy="38808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всех вершинах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Покой: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листве, в долинах 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 одной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дрогнет черты, 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Птицы спят в молчании бора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Подожди только:  скоро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Уснешь и ты.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400" b="1" i="1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3" name="Рисунок 2" descr="http://annensky.lib.ru/names/brusov/brusov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429024" cy="45720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1214414" y="428604"/>
            <a:ext cx="5976444" cy="67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Валерий Яковлевич  Брюсов </a:t>
            </a:r>
            <a:endParaRPr lang="ru-RU" sz="3600" b="1" u="sng" dirty="0" smtClean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128586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Ночная песня странника II</a:t>
            </a:r>
            <a:b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6072206"/>
            <a:ext cx="2571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000000"/>
                </a:solidFill>
                <a:latin typeface="Arial"/>
                <a:ea typeface="Times New Roman"/>
              </a:rPr>
              <a:t>&lt;Между 1912 и 1918&gt;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357166"/>
            <a:ext cx="5422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Иннокентий  Анненский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142984"/>
            <a:ext cx="5357850" cy="52629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en-US" b="1" dirty="0" smtClean="0"/>
              <a:t>        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Ночная песня странника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Над высью горной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Тишь.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В листве, уж чёрной,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Не ощутишь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 Ни дуновенья.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В чаще затих полёт...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О, подожди!.. Мгновенье –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Тишь и тебя... возьмёт.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&lt;Между 1904 и 1909&gt;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4" descr="Иннокентий Фёдорович Анненский">
            <a:hlinkClick r:id="rId2" tooltip="&quot;Иннокентий Фёдорович Анненский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3071834" cy="47149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928670"/>
            <a:ext cx="5643602" cy="52629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Ночная песня странника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На вершине горной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Покой.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Зефир проворный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В лес густой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 Бег не стремит.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Птиц смолкли игривые споры,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И нас уж скоро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Сон осенит.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   &lt;22 декабря 2006&gt;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285728"/>
            <a:ext cx="6086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Дмитрий Николаевич Смирнов</a:t>
            </a:r>
            <a:endParaRPr lang="ru-RU" sz="32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митрий Николаевич Смирнов">
            <a:hlinkClick r:id="rId2" tooltip="&quot;Дмитрий Николаевич Смирнов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2381252" cy="40005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Прямоугольник 5"/>
          <p:cNvSpPr/>
          <p:nvPr/>
        </p:nvSpPr>
        <p:spPr>
          <a:xfrm>
            <a:off x="500034" y="5429264"/>
            <a:ext cx="2500330" cy="7039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композитор, музыковед и переводчик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ихаил Юрьевич Лермонтов">
            <a:hlinkClick r:id="rId2" tooltip="&quot;Михаил Юрьевич Лермонтов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14422"/>
            <a:ext cx="292895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57290" y="357166"/>
            <a:ext cx="63900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Михаил Юрьевич Лермонтов</a:t>
            </a:r>
            <a:endParaRPr lang="ru-RU" sz="36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7554" y="1142984"/>
            <a:ext cx="4572000" cy="52629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Горные вершины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Горные верши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Спят во тьме ночн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Тихие доли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Полны свежей мгл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Не пылит доро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Не дрожат лис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Подожди немно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Отдохнешь и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&lt;1840&gt;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1000108"/>
            <a:ext cx="5357850" cy="350865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Вольфганг Гёте</a:t>
            </a:r>
            <a:endParaRPr lang="ru-RU" dirty="0" smtClean="0"/>
          </a:p>
          <a:p>
            <a:r>
              <a:rPr lang="ru-RU" b="1" dirty="0" smtClean="0"/>
              <a:t>Ночная песнь странника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Тишина над вершинами горными,</a:t>
            </a:r>
            <a:endParaRPr lang="ru-RU" dirty="0" smtClean="0"/>
          </a:p>
          <a:p>
            <a:r>
              <a:rPr lang="ru-RU" b="1" i="1" dirty="0" smtClean="0"/>
              <a:t>Царит здесь блаженный покой.</a:t>
            </a:r>
            <a:endParaRPr lang="ru-RU" dirty="0" smtClean="0"/>
          </a:p>
          <a:p>
            <a:r>
              <a:rPr lang="ru-RU" b="1" i="1" dirty="0" smtClean="0"/>
              <a:t>Почувствуешь ты дуновение легкое,</a:t>
            </a:r>
            <a:endParaRPr lang="ru-RU" dirty="0" smtClean="0"/>
          </a:p>
          <a:p>
            <a:r>
              <a:rPr lang="ru-RU" b="1" i="1" dirty="0" smtClean="0"/>
              <a:t>То ветер играет с тобой.</a:t>
            </a:r>
            <a:endParaRPr lang="ru-RU" dirty="0" smtClean="0"/>
          </a:p>
          <a:p>
            <a:r>
              <a:rPr lang="ru-RU" b="1" i="1" dirty="0" smtClean="0"/>
              <a:t>И птицы в лесах затихли,</a:t>
            </a:r>
            <a:endParaRPr lang="ru-RU" dirty="0" smtClean="0"/>
          </a:p>
          <a:p>
            <a:r>
              <a:rPr lang="ru-RU" b="1" i="1" dirty="0" err="1" smtClean="0"/>
              <a:t>Подожди,не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грусти,друг</a:t>
            </a:r>
            <a:r>
              <a:rPr lang="ru-RU" b="1" i="1" dirty="0" smtClean="0"/>
              <a:t> мой!</a:t>
            </a:r>
            <a:endParaRPr lang="ru-RU" dirty="0" smtClean="0"/>
          </a:p>
          <a:p>
            <a:r>
              <a:rPr lang="ru-RU" b="1" i="1" dirty="0" smtClean="0"/>
              <a:t>Скоро и ты отдохнешь</a:t>
            </a:r>
            <a:endParaRPr lang="ru-RU" dirty="0" smtClean="0"/>
          </a:p>
          <a:p>
            <a:r>
              <a:rPr lang="ru-RU" b="1" i="1" dirty="0" smtClean="0"/>
              <a:t>В тиши лесной.</a:t>
            </a:r>
            <a:endParaRPr lang="ru-RU" dirty="0" smtClean="0"/>
          </a:p>
          <a:p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lermontov.niv.ru/images/pictures/picture_0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85752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ermontov.niv.ru/images/pictures/picture_0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335758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868" y="1428736"/>
            <a:ext cx="5286412" cy="48320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Закрепляем лексику!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Вставьте пропущенные слова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Über allen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allen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Spürest du</a:t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Kaum einen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Die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schweigen im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Warte nur, </a:t>
            </a:r>
            <a:r>
              <a:rPr kumimoji="0" lang="de-DE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balde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Ruhest du auch.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57166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Johann Wo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fgang</a:t>
            </a:r>
            <a:r>
              <a:rPr lang="de-DE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von Goethe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428604"/>
            <a:ext cx="8858312" cy="34470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Гёте  переводили В.А.Жуковский, Ф.И.Тютчев, А.К.Толстой, А.А.Фет.</a:t>
            </a:r>
          </a:p>
          <a:p>
            <a:endParaRPr lang="ru-RU" sz="4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Каждый новый удачный перевод Гете считался в России событием.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690336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85728"/>
          <a:ext cx="6096000" cy="271322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Перевод М.Ю. Лермонтова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Перевод В.Я. Брюсова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Перевод И.Ф. Анненского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Горные вершины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Спят во тьме ночной;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Тихие долины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Полны свежей мглой;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пылит дорога,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дрожат листы...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Подожди немного,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Отдохнёшь и ты!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всех вершинах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Покой: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листве, в долинах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 одной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дрогнет черты;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Птицы спят в молчании бора.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Подожди только: скоро 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Уснёшь и ты.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Над высотою горной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Тишь...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листве уж чёрной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ощутишь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 дуновенья.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чаще затих полёт...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 подожди!.. Мгновенье —</a:t>
                      </a:r>
                      <a: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i="1" dirty="0">
                          <a:solidFill>
                            <a:srgbClr val="000000"/>
                          </a:solidFill>
                          <a:latin typeface="Times"/>
                          <a:ea typeface="Calibri"/>
                          <a:cs typeface="Times New Roman"/>
                        </a:rPr>
                      </a:br>
                      <a:r>
                        <a:rPr lang="ru-RU" sz="1200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Тишь и тебя... возьмёт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5725" marR="85725" marT="85725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3929066"/>
            <a:ext cx="700089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Сравнивая переводы стихотворения Гёте, сделанные Лермонтовым и Анненским, я заметил, что каждый поэт использует свои приёмы. В обоих стихотворениях по 8 строк, как и у Гёте. Лермонтов перевёл стихотворение, используя хорей, у стихотворения ровный, без сбоев ритм. А у Анненского рифма очень неточная, почти каждое предложение оканчивается многоточием — то есть должны быть паузы, чтобы понять смысл стихотворения.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При переводе, для того чтобы передать свои чувства, поэты использовали разные слова. Если у Лермонтова взгляд спускается с “вершины” к человеку, то у Анненского с “выси”. У Лермонтова смерть подразумевается под словом “покой”, у Анненского — под словом “тишь”. Но смысл переводов при этом остаётся одинаковым. У Лермонтова: “подожди... отдохнёшь”, то есть — “не торопи смерть”. У Анненского очень похоже: “О подожди!..” — мгновенье — и наступит смерть, то есть жизнь коротка.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828836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первый взгляд  стихотворение Гете кажется просто пейзажной зарисовкой, но попробуем разобраться, что в этом маленьком тексте так привлекает поэтов.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Владелец\Мои документы\Мои рисунки\гет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14422"/>
            <a:ext cx="3857652" cy="50720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642910" y="285728"/>
            <a:ext cx="807249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Johann </a:t>
            </a:r>
            <a:r>
              <a:rPr lang="de-DE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fgang</a:t>
            </a:r>
            <a:r>
              <a:rPr lang="de-DE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von Goethe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071546"/>
            <a:ext cx="14542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/>
              <a:t>1749 </a:t>
            </a:r>
            <a:endParaRPr lang="ru-RU" sz="4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1071546"/>
            <a:ext cx="16273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 smtClean="0"/>
              <a:t>- 1832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2000240"/>
            <a:ext cx="4429156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J.W.von</a:t>
            </a:r>
            <a:r>
              <a:rPr lang="en-US" sz="3600" b="1" i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Goethe </a:t>
            </a:r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b="1" i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3600" b="1" i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bekanntesten</a:t>
            </a:r>
            <a:endParaRPr lang="en-US" sz="3600" b="1" i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Dichter</a:t>
            </a:r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,Dramatiker</a:t>
            </a:r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Theaterleiter</a:t>
            </a:r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Naturwissenschaftler</a:t>
            </a:r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Kunsttheoretiker</a:t>
            </a:r>
            <a:endParaRPr lang="en-US" sz="3600" b="1" i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Staatsmann</a:t>
            </a:r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500042"/>
            <a:ext cx="8786842" cy="4339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ЗАДАНИЕ:</a:t>
            </a:r>
          </a:p>
          <a:p>
            <a:pPr lvl="1"/>
            <a:endParaRPr lang="ru-RU" sz="3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“Посоревнуйтесь” с поэтами. </a:t>
            </a:r>
          </a:p>
          <a:p>
            <a:pPr lvl="1"/>
            <a:endParaRPr lang="ru-RU" sz="3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Сделайте свой поэтический перевод стихотворения Гёте.</a:t>
            </a:r>
          </a:p>
          <a:p>
            <a:pPr lvl="0" algn="ctr"/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Подумайте, достаточно ли употребить эпитет, сравнение, метафору, чтобы написанное стало поэзией.</a:t>
            </a:r>
          </a:p>
          <a:p>
            <a:pPr lvl="0" algn="ctr"/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Новая лексика урока: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286808" cy="4893647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Dichter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поэт</a:t>
            </a: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Dramatiker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драматург</a:t>
            </a: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Theaterleiter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театральный деятель</a:t>
            </a: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Naturwissenschaftler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естествоиспытатель</a:t>
            </a: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Kunsttheoretiker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теоретик искусства</a:t>
            </a:r>
            <a:endParaRPr lang="en-US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Staatsmann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осударственный</a:t>
            </a:r>
            <a:r>
              <a:rPr lang="ru-RU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деятетель</a:t>
            </a:r>
            <a:endParaRPr lang="ru-RU" sz="24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 Bildung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 Gipfel -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вершина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Die </a:t>
            </a: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Ruhe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покой ,тишина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 Wipfel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верхушка (дерева)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 Hauch -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дуновение, дыхание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er</a:t>
            </a: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Vogel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птица;</a:t>
            </a: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Der</a:t>
            </a: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Wald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</a:t>
            </a:r>
            <a:r>
              <a:rPr lang="de-DE" sz="2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Владелец\Мои документы\Мои рисунки\гет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14422"/>
            <a:ext cx="3857652" cy="50720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Прямоугольник 4"/>
          <p:cNvSpPr/>
          <p:nvPr/>
        </p:nvSpPr>
        <p:spPr>
          <a:xfrm>
            <a:off x="642910" y="285728"/>
            <a:ext cx="807249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Johann </a:t>
            </a:r>
            <a:r>
              <a:rPr lang="de-DE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fgang</a:t>
            </a:r>
            <a:r>
              <a:rPr lang="de-DE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von Goethe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071546"/>
            <a:ext cx="14542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/>
              <a:t>1749 </a:t>
            </a:r>
            <a:endParaRPr lang="ru-RU" sz="4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1071546"/>
            <a:ext cx="16273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dirty="0" smtClean="0"/>
              <a:t>- 1832</a:t>
            </a:r>
            <a:endParaRPr lang="ru-RU" sz="4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2000240"/>
            <a:ext cx="4429156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J.W.von</a:t>
            </a:r>
            <a:r>
              <a:rPr lang="en-US" sz="3600" b="1" i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Goethe </a:t>
            </a:r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600" b="1" i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3600" b="1" i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bekanntesten</a:t>
            </a:r>
            <a:endParaRPr lang="en-US" sz="3600" b="1" i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Dichter</a:t>
            </a:r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,Dramatiker</a:t>
            </a:r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Theaterleiter</a:t>
            </a:r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Naturwissenschaftler</a:t>
            </a:r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Kunsttheoretiker</a:t>
            </a:r>
            <a:endParaRPr lang="en-US" sz="3600" b="1" i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3600" b="1" i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Staatsmann</a:t>
            </a:r>
            <a:r>
              <a:rPr lang="en-US" sz="36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9058" y="785794"/>
            <a:ext cx="5000660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Johann </a:t>
            </a:r>
            <a:r>
              <a:rPr lang="de-DE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Wolfgang  </a:t>
            </a:r>
            <a:r>
              <a:rPr lang="de-DE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Goethe wurde am 28. </a:t>
            </a:r>
            <a:r>
              <a:rPr lang="de-DE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August </a:t>
            </a:r>
            <a:r>
              <a:rPr lang="de-DE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1749 </a:t>
            </a: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de-DE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Frankfurt </a:t>
            </a:r>
            <a:r>
              <a:rPr lang="de-DE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 Main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geboren</a:t>
            </a:r>
            <a:r>
              <a:rPr lang="de-DE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fio.novgorod.ru/projects/Project1539/Das%20Gartenhau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6"/>
            <a:ext cx="35719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48" y="571480"/>
            <a:ext cx="4572032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3600" b="1" dirty="0" smtClean="0"/>
              <a:t>Sein Vater - Johann Caspar Goethe</a:t>
            </a:r>
            <a:r>
              <a:rPr lang="ru-RU" sz="3600" b="1" dirty="0" smtClean="0"/>
              <a:t> </a:t>
            </a:r>
            <a:endParaRPr lang="en-US" sz="3600" b="1" dirty="0" smtClean="0"/>
          </a:p>
          <a:p>
            <a:r>
              <a:rPr lang="de-DE" sz="3600" b="1" dirty="0" smtClean="0"/>
              <a:t> (1710-1782) </a:t>
            </a:r>
            <a:endParaRPr lang="ru-RU" sz="3600" b="1" dirty="0" smtClean="0"/>
          </a:p>
          <a:p>
            <a:r>
              <a:rPr lang="de-DE" sz="3600" b="1" dirty="0" smtClean="0"/>
              <a:t>war Frankfurter Jurist.</a:t>
            </a:r>
            <a:endParaRPr lang="ru-RU" sz="3600" b="1" dirty="0"/>
          </a:p>
        </p:txBody>
      </p:sp>
      <p:pic>
        <p:nvPicPr>
          <p:cNvPr id="7" name="Рисунок 6" descr="http://fio.novgorod.ru/projects/Project1539/Jugend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5794"/>
            <a:ext cx="3786214" cy="521497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9" name="Прямоугольник 8"/>
          <p:cNvSpPr/>
          <p:nvPr/>
        </p:nvSpPr>
        <p:spPr>
          <a:xfrm>
            <a:off x="4286248" y="3000372"/>
            <a:ext cx="4643470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D</a:t>
            </a:r>
            <a:r>
              <a:rPr lang="de-DE" sz="4400" b="1" dirty="0" smtClean="0"/>
              <a:t>er Vater beschäftigte sich selbst mit der Bildung </a:t>
            </a:r>
          </a:p>
          <a:p>
            <a:pPr algn="ctr"/>
            <a:r>
              <a:rPr lang="de-DE" sz="4400" b="1" dirty="0" smtClean="0"/>
              <a:t>von Johann </a:t>
            </a:r>
            <a:endParaRPr lang="ru-RU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14744" y="714356"/>
            <a:ext cx="5214974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Goethes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Mutter,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Catharina Elisabeth 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Goethe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(1731-1808),</a:t>
            </a: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stammte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einer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Patrizierfamilie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fio.novgorod.ru/projects/Project1539/Jugend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3286148" cy="48577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oethehaus in Weima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2928958" cy="3643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142844" y="4643446"/>
            <a:ext cx="3190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Goethehaus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in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Weimar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357166"/>
            <a:ext cx="5072098" cy="49244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Von 1765 </a:t>
            </a:r>
            <a:r>
              <a:rPr lang="en-US" sz="4400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bis</a:t>
            </a:r>
            <a:r>
              <a:rPr lang="en-US" sz="4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1768 </a:t>
            </a:r>
          </a:p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studierte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Goethe in Leipzig Jura.</a:t>
            </a:r>
          </a:p>
          <a:p>
            <a:pPr algn="ctr"/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Später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lebte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 Weimar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071538" y="142852"/>
            <a:ext cx="7643866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1769 erschein sein erster Sammelband unter dem Titel „Neue Lieder“. </a:t>
            </a:r>
            <a:endParaRPr kumimoji="0" lang="de-DE" sz="36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571612"/>
            <a:ext cx="7715304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Außerdem besuchte Goethe Vorlesungen über Chemie, Anatomie, Philologie</a:t>
            </a:r>
            <a:r>
              <a:rPr lang="de-DE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928934"/>
            <a:ext cx="7715304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de-DE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Im November 1771 kam Goethe nach Frankfurt und veröffentlichte eine Reihe berühmter Gedichte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428604"/>
            <a:ext cx="8715436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Goethe liebte es sehr nach Ilmenau zu fahren,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um sich dort ein wenig zu erholen. Von hier aus wanderte er oft auf den Berg </a:t>
            </a:r>
            <a:r>
              <a:rPr kumimoji="0" lang="de-DE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Kickelhahn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zu einem kleinen Haus im Walde. Da wohnte Goethe im Herbst 1783 acht Tage lang. In dieser Zeit erstand sein bekanntes Gedicht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“Wanderers Nachtlied”.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Goethe schrieb es mit Bleistift an die hölzerne Wand des Häuschens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de-DE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86116" y="1357298"/>
            <a:ext cx="5572164" cy="5016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Über allen Gip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feln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h,</a:t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allen Wip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feln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Spürest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Kaum einen H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auch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Die </a:t>
            </a:r>
            <a:r>
              <a:rPr kumimoji="0" lang="de-DE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Vogelein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schweigen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im W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alde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Warte nur, </a:t>
            </a:r>
            <a:r>
              <a:rPr kumimoji="0" lang="de-DE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de-DE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alde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Ruhest du 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auch</a:t>
            </a:r>
            <a:r>
              <a:rPr kumimoji="0" lang="de-DE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de-DE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357166"/>
            <a:ext cx="6215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57166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Johann Wo</a:t>
            </a:r>
            <a:r>
              <a:rPr lang="en-US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4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fgang</a:t>
            </a:r>
            <a:r>
              <a:rPr lang="de-DE" sz="4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von Goethe </a:t>
            </a:r>
            <a:endParaRPr lang="ru-RU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1357298"/>
            <a:ext cx="4500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i="1" u="sng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Wanderers Nachtlied II</a:t>
            </a:r>
            <a:endParaRPr lang="ru-RU" sz="2800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fio.novgorod.ru/projects/Project1539/images/ZweiFa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2928958" cy="272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665</Words>
  <Application>Microsoft Office PowerPoint</Application>
  <PresentationFormat>Экран (4:3)</PresentationFormat>
  <Paragraphs>119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Новая лексика урока:</vt:lpstr>
      <vt:lpstr>Слайд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Иванова</cp:lastModifiedBy>
  <cp:revision>45</cp:revision>
  <dcterms:created xsi:type="dcterms:W3CDTF">2008-01-27T00:18:54Z</dcterms:created>
  <dcterms:modified xsi:type="dcterms:W3CDTF">2008-06-30T18:43:25Z</dcterms:modified>
</cp:coreProperties>
</file>