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8" r:id="rId3"/>
    <p:sldId id="260" r:id="rId4"/>
    <p:sldId id="257" r:id="rId5"/>
    <p:sldId id="259" r:id="rId6"/>
    <p:sldId id="261" r:id="rId7"/>
    <p:sldId id="264" r:id="rId8"/>
    <p:sldId id="262" r:id="rId9"/>
    <p:sldId id="265" r:id="rId10"/>
    <p:sldId id="263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612F57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3F08F8D-4677-4A31-A0F7-07D46E7DC516}" type="datetimeFigureOut">
              <a:rPr lang="ru-RU" smtClean="0"/>
              <a:pPr/>
              <a:t>29.01.2008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6A05EA0-E240-4461-A27C-B1865D55FC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F08F8D-4677-4A31-A0F7-07D46E7DC516}" type="datetimeFigureOut">
              <a:rPr lang="ru-RU" smtClean="0"/>
              <a:pPr/>
              <a:t>29.01.2008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A05EA0-E240-4461-A27C-B1865D55FC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3F08F8D-4677-4A31-A0F7-07D46E7DC516}" type="datetimeFigureOut">
              <a:rPr lang="ru-RU" smtClean="0"/>
              <a:pPr/>
              <a:t>29.01.2008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6A05EA0-E240-4461-A27C-B1865D55FC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F08F8D-4677-4A31-A0F7-07D46E7DC516}" type="datetimeFigureOut">
              <a:rPr lang="ru-RU" smtClean="0"/>
              <a:pPr/>
              <a:t>29.01.2008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A05EA0-E240-4461-A27C-B1865D55FC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3F08F8D-4677-4A31-A0F7-07D46E7DC516}" type="datetimeFigureOut">
              <a:rPr lang="ru-RU" smtClean="0"/>
              <a:pPr/>
              <a:t>29.01.2008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6A05EA0-E240-4461-A27C-B1865D55FC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F08F8D-4677-4A31-A0F7-07D46E7DC516}" type="datetimeFigureOut">
              <a:rPr lang="ru-RU" smtClean="0"/>
              <a:pPr/>
              <a:t>29.01.2008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A05EA0-E240-4461-A27C-B1865D55FC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F08F8D-4677-4A31-A0F7-07D46E7DC516}" type="datetimeFigureOut">
              <a:rPr lang="ru-RU" smtClean="0"/>
              <a:pPr/>
              <a:t>29.01.2008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A05EA0-E240-4461-A27C-B1865D55FC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F08F8D-4677-4A31-A0F7-07D46E7DC516}" type="datetimeFigureOut">
              <a:rPr lang="ru-RU" smtClean="0"/>
              <a:pPr/>
              <a:t>29.01.2008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A05EA0-E240-4461-A27C-B1865D55FC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3F08F8D-4677-4A31-A0F7-07D46E7DC516}" type="datetimeFigureOut">
              <a:rPr lang="ru-RU" smtClean="0"/>
              <a:pPr/>
              <a:t>29.01.2008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A05EA0-E240-4461-A27C-B1865D55FC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F08F8D-4677-4A31-A0F7-07D46E7DC516}" type="datetimeFigureOut">
              <a:rPr lang="ru-RU" smtClean="0"/>
              <a:pPr/>
              <a:t>29.01.2008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A05EA0-E240-4461-A27C-B1865D55FC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F08F8D-4677-4A31-A0F7-07D46E7DC516}" type="datetimeFigureOut">
              <a:rPr lang="ru-RU" smtClean="0"/>
              <a:pPr/>
              <a:t>29.01.2008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A05EA0-E240-4461-A27C-B1865D55FC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3F08F8D-4677-4A31-A0F7-07D46E7DC516}" type="datetimeFigureOut">
              <a:rPr lang="ru-RU" smtClean="0"/>
              <a:pPr/>
              <a:t>29.01.2008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6A05EA0-E240-4461-A27C-B1865D55FC7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5" Type="http://schemas.openxmlformats.org/officeDocument/2006/relationships/slide" Target="slide10.xml"/><Relationship Id="rId4" Type="http://schemas.openxmlformats.org/officeDocument/2006/relationships/slide" Target="slide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86116" y="857232"/>
            <a:ext cx="5186152" cy="3401568"/>
          </a:xfrm>
        </p:spPr>
        <p:txBody>
          <a:bodyPr/>
          <a:lstStyle/>
          <a:p>
            <a:pPr algn="ctr"/>
            <a:r>
              <a:rPr lang="ru-RU" sz="6000" i="1" dirty="0" smtClean="0"/>
              <a:t>Разбор слова по </a:t>
            </a:r>
            <a:br>
              <a:rPr lang="ru-RU" sz="6000" i="1" dirty="0" smtClean="0"/>
            </a:br>
            <a:r>
              <a:rPr lang="ru-RU" sz="6000" i="1" dirty="0" smtClean="0"/>
              <a:t>составу</a:t>
            </a:r>
            <a:endParaRPr lang="ru-RU" sz="6000" i="1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214678" y="5429264"/>
            <a:ext cx="5114778" cy="1101248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3 класс</a:t>
            </a:r>
            <a:endParaRPr lang="ru-RU" sz="2800" b="1" i="1" dirty="0">
              <a:solidFill>
                <a:schemeClr val="accent4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42976" y="5214950"/>
            <a:ext cx="3000396" cy="1000132"/>
          </a:xfrm>
          <a:prstGeom prst="round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24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Интегрированные уроки</a:t>
            </a:r>
            <a:endParaRPr lang="ru-RU" sz="2400" b="1" i="1" dirty="0">
              <a:solidFill>
                <a:schemeClr val="accent4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>
                <a:latin typeface="Comic Sans MS" pitchFamily="66" charset="0"/>
              </a:rPr>
              <a:t>Суффикс</a:t>
            </a:r>
            <a:endParaRPr lang="ru-RU" sz="6000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609416"/>
            <a:ext cx="7124728" cy="3605534"/>
          </a:xfrm>
        </p:spPr>
        <p:txBody>
          <a:bodyPr>
            <a:normAutofit/>
          </a:bodyPr>
          <a:lstStyle/>
          <a:p>
            <a:pPr marL="273050" indent="449263" algn="just">
              <a:buNone/>
            </a:pPr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Суффикс – это часть слова, которая стоит после корня и служит для образования новых слов.</a:t>
            </a:r>
            <a:endParaRPr lang="ru-RU" sz="4400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643570" y="5572140"/>
            <a:ext cx="2000264" cy="785818"/>
          </a:xfrm>
          <a:prstGeom prst="round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2800" dirty="0" smtClean="0">
                <a:hlinkClick r:id="rId2" action="ppaction://hlinksldjump"/>
              </a:rPr>
              <a:t>ДАЛЕЕ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642910" y="5643578"/>
            <a:ext cx="2000264" cy="785818"/>
          </a:xfrm>
          <a:prstGeom prst="round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2800" dirty="0" smtClean="0">
                <a:hlinkClick r:id="rId2" action="ppaction://hlinksldjump"/>
              </a:rPr>
              <a:t>НАЗАД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000232" y="1571612"/>
            <a:ext cx="642942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solidFill>
                  <a:srgbClr val="7030A0"/>
                </a:solidFill>
                <a:latin typeface="Comic Sans MS" pitchFamily="66" charset="0"/>
              </a:rPr>
              <a:t>Игра –</a:t>
            </a:r>
            <a:r>
              <a:rPr lang="ru-RU" sz="4400" dirty="0" smtClean="0">
                <a:solidFill>
                  <a:srgbClr val="7030A0"/>
                </a:solidFill>
                <a:latin typeface="Comic Sans MS" pitchFamily="66" charset="0"/>
              </a:rPr>
              <a:t>игр</a:t>
            </a:r>
            <a:r>
              <a:rPr lang="ru-RU" sz="5400" dirty="0" smtClean="0">
                <a:solidFill>
                  <a:srgbClr val="7030A0"/>
                </a:solidFill>
                <a:latin typeface="Comic Sans MS" pitchFamily="66" charset="0"/>
              </a:rPr>
              <a:t>ушк</a:t>
            </a:r>
            <a:r>
              <a:rPr lang="ru-RU" sz="4400" dirty="0" smtClean="0">
                <a:solidFill>
                  <a:srgbClr val="7030A0"/>
                </a:solidFill>
                <a:latin typeface="Comic Sans MS" pitchFamily="66" charset="0"/>
              </a:rPr>
              <a:t>а</a:t>
            </a:r>
          </a:p>
          <a:p>
            <a:endParaRPr lang="ru-RU" sz="4400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ru-RU" sz="4400" dirty="0" smtClean="0">
                <a:solidFill>
                  <a:srgbClr val="7030A0"/>
                </a:solidFill>
                <a:latin typeface="Comic Sans MS" pitchFamily="66" charset="0"/>
              </a:rPr>
              <a:t>Теплый-тепл</a:t>
            </a:r>
            <a:r>
              <a:rPr lang="ru-RU" sz="5400" dirty="0" smtClean="0">
                <a:solidFill>
                  <a:srgbClr val="7030A0"/>
                </a:solidFill>
                <a:latin typeface="Comic Sans MS" pitchFamily="66" charset="0"/>
              </a:rPr>
              <a:t>иц</a:t>
            </a:r>
            <a:r>
              <a:rPr lang="ru-RU" sz="4400" dirty="0" smtClean="0">
                <a:solidFill>
                  <a:srgbClr val="7030A0"/>
                </a:solidFill>
                <a:latin typeface="Comic Sans MS" pitchFamily="66" charset="0"/>
              </a:rPr>
              <a:t>а</a:t>
            </a:r>
          </a:p>
          <a:p>
            <a:endParaRPr lang="ru-RU" sz="4400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ru-RU" sz="4400" dirty="0" err="1" smtClean="0">
                <a:solidFill>
                  <a:srgbClr val="7030A0"/>
                </a:solidFill>
                <a:latin typeface="Comic Sans MS" pitchFamily="66" charset="0"/>
              </a:rPr>
              <a:t>Зима-зим</a:t>
            </a:r>
            <a:r>
              <a:rPr lang="ru-RU" sz="5400" dirty="0" err="1" smtClean="0">
                <a:solidFill>
                  <a:srgbClr val="7030A0"/>
                </a:solidFill>
                <a:latin typeface="Comic Sans MS" pitchFamily="66" charset="0"/>
              </a:rPr>
              <a:t>н</a:t>
            </a:r>
            <a:r>
              <a:rPr lang="ru-RU" sz="4400" dirty="0" err="1" smtClean="0">
                <a:solidFill>
                  <a:srgbClr val="7030A0"/>
                </a:solidFill>
                <a:latin typeface="Comic Sans MS" pitchFamily="66" charset="0"/>
              </a:rPr>
              <a:t>ий</a:t>
            </a:r>
            <a:endParaRPr lang="ru-RU" sz="4400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43868" y="571480"/>
            <a:ext cx="1000132" cy="4214818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latin typeface="Comic Sans MS" pitchFamily="66" charset="0"/>
              </a:rPr>
              <a:t>ТЕСТ</a:t>
            </a:r>
            <a:endParaRPr lang="ru-RU" sz="6000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57364"/>
            <a:ext cx="8215370" cy="392909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1 Какие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hlinkClick r:id="rId2" action="ppaction://hlinksldjump"/>
              </a:rPr>
              <a:t>окончания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имен существительных упоминались в презентации?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2 Какие окончания имен прилагательных упоминались в презентации?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3 Какие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hlinkClick r:id="rId3" action="ppaction://hlinksldjump"/>
              </a:rPr>
              <a:t>приставки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упоминались в презентации?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4 Продолжи ряд: корень, суффикс, приставка…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5 Исключи лишнее понятие: корень, суффикс, приставка, окончание.</a:t>
            </a:r>
          </a:p>
          <a:p>
            <a:pPr>
              <a:buNone/>
            </a:pPr>
            <a:endParaRPr lang="ru-RU" b="1" dirty="0" smtClean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57158" y="5643578"/>
            <a:ext cx="2000264" cy="785818"/>
          </a:xfrm>
          <a:prstGeom prst="round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2800" dirty="0" smtClean="0">
                <a:hlinkClick r:id="rId4" action="ppaction://hlinksldjump"/>
              </a:rPr>
              <a:t>НАЗАД</a:t>
            </a:r>
            <a:endParaRPr lang="ru-RU" sz="28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643042" y="285728"/>
            <a:ext cx="5357850" cy="157163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just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В тесте 5 вопросов. Для вывода вопроса на экран нажимайте клавишу «ввод»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1046703">
            <a:off x="5939112" y="1419036"/>
            <a:ext cx="148309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chemeClr val="accent6"/>
                </a:solidFill>
                <a:latin typeface="Comic Sans MS" pitchFamily="66" charset="0"/>
              </a:rPr>
              <a:t>пере</a:t>
            </a:r>
            <a:endParaRPr lang="ru-RU" sz="4400" b="1" dirty="0">
              <a:solidFill>
                <a:schemeClr val="accent6"/>
              </a:solidFill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19528127">
            <a:off x="610767" y="777646"/>
            <a:ext cx="121860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chemeClr val="accent4"/>
                </a:solidFill>
                <a:latin typeface="Comic Sans MS" pitchFamily="66" charset="0"/>
              </a:rPr>
              <a:t>под</a:t>
            </a:r>
            <a:endParaRPr lang="ru-RU" sz="4400" b="1" dirty="0">
              <a:solidFill>
                <a:schemeClr val="accent4"/>
              </a:solidFill>
              <a:latin typeface="Comic Sans MS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760126">
            <a:off x="2356364" y="3474265"/>
            <a:ext cx="114967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над</a:t>
            </a:r>
            <a:endParaRPr lang="ru-RU" sz="4400" b="1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19739356">
            <a:off x="3787123" y="4480079"/>
            <a:ext cx="98296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chemeClr val="accent5"/>
                </a:solidFill>
                <a:latin typeface="Comic Sans MS" pitchFamily="66" charset="0"/>
              </a:rPr>
              <a:t>вы</a:t>
            </a:r>
            <a:endParaRPr lang="ru-RU" sz="4800" b="1" dirty="0">
              <a:solidFill>
                <a:schemeClr val="accent5"/>
              </a:solidFill>
              <a:latin typeface="Comic Sans MS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20696639">
            <a:off x="1021649" y="2072899"/>
            <a:ext cx="87075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chemeClr val="accent3"/>
                </a:solidFill>
                <a:latin typeface="Comic Sans MS" pitchFamily="66" charset="0"/>
              </a:rPr>
              <a:t>во</a:t>
            </a:r>
            <a:endParaRPr lang="ru-RU" sz="4800" b="1" dirty="0">
              <a:solidFill>
                <a:schemeClr val="accent3"/>
              </a:solidFill>
              <a:latin typeface="Comic Sans MS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72067" y="3760017"/>
            <a:ext cx="80823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со</a:t>
            </a:r>
            <a:endParaRPr lang="ru-RU" sz="4400" b="1" dirty="0">
              <a:solidFill>
                <a:schemeClr val="bg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1919723">
            <a:off x="6642794" y="3229187"/>
            <a:ext cx="81464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00B0F0"/>
                </a:solidFill>
                <a:latin typeface="Comic Sans MS" pitchFamily="66" charset="0"/>
              </a:rPr>
              <a:t>об</a:t>
            </a:r>
            <a:endParaRPr lang="ru-RU" sz="4400" b="1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143240" y="857232"/>
            <a:ext cx="83869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chemeClr val="accent2"/>
                </a:solidFill>
                <a:latin typeface="Comic Sans MS" pitchFamily="66" charset="0"/>
              </a:rPr>
              <a:t>от</a:t>
            </a:r>
            <a:endParaRPr lang="ru-RU" sz="4800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 rot="543504">
            <a:off x="4000497" y="2688447"/>
            <a:ext cx="92044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chemeClr val="tx2"/>
                </a:solidFill>
                <a:latin typeface="Comic Sans MS" pitchFamily="66" charset="0"/>
              </a:rPr>
              <a:t>до</a:t>
            </a:r>
            <a:endParaRPr lang="ru-RU" sz="48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 rot="20907259">
            <a:off x="5214943" y="2188381"/>
            <a:ext cx="49564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chemeClr val="accent1"/>
                </a:solidFill>
                <a:latin typeface="Comic Sans MS" pitchFamily="66" charset="0"/>
              </a:rPr>
              <a:t>в</a:t>
            </a:r>
            <a:endParaRPr lang="ru-RU" sz="4800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 rot="20490662">
            <a:off x="547444" y="3486907"/>
            <a:ext cx="50045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с</a:t>
            </a:r>
            <a:endParaRPr lang="ru-RU" sz="4800" b="1" dirty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857752" y="1071546"/>
            <a:ext cx="85725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rgbClr val="D60093"/>
                </a:solidFill>
                <a:latin typeface="Comic Sans MS" pitchFamily="66" charset="0"/>
              </a:rPr>
              <a:t>за</a:t>
            </a:r>
            <a:endParaRPr lang="ru-RU" sz="4400" b="1" dirty="0">
              <a:solidFill>
                <a:srgbClr val="D60093"/>
              </a:solidFill>
              <a:latin typeface="Comic Sans MS" pitchFamily="66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 rot="728643">
            <a:off x="2149336" y="1725342"/>
            <a:ext cx="87075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на</a:t>
            </a:r>
            <a:endParaRPr lang="ru-RU" sz="4800" b="1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57158" y="5643578"/>
            <a:ext cx="2000264" cy="785818"/>
          </a:xfrm>
          <a:prstGeom prst="round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2800" dirty="0" smtClean="0">
                <a:hlinkClick r:id="rId2" action="ppaction://hlinksldjump"/>
              </a:rPr>
              <a:t>В ТЕСТ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20269482">
            <a:off x="4134047" y="3616599"/>
            <a:ext cx="15716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 err="1" smtClean="0">
                <a:solidFill>
                  <a:schemeClr val="tx2"/>
                </a:solidFill>
                <a:latin typeface="Comic Sans MS" pitchFamily="66" charset="0"/>
              </a:rPr>
              <a:t>ий</a:t>
            </a:r>
            <a:endParaRPr lang="ru-RU" sz="60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612697">
            <a:off x="3939712" y="4724239"/>
            <a:ext cx="100219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err="1" smtClean="0">
                <a:solidFill>
                  <a:schemeClr val="tx2"/>
                </a:solidFill>
                <a:latin typeface="Comic Sans MS" pitchFamily="66" charset="0"/>
              </a:rPr>
              <a:t>ая</a:t>
            </a:r>
            <a:endParaRPr lang="ru-RU" sz="60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1205592">
            <a:off x="6428673" y="3794745"/>
            <a:ext cx="106150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err="1" smtClean="0">
                <a:solidFill>
                  <a:schemeClr val="tx2"/>
                </a:solidFill>
                <a:latin typeface="Comic Sans MS" pitchFamily="66" charset="0"/>
              </a:rPr>
              <a:t>ое</a:t>
            </a:r>
            <a:endParaRPr lang="ru-RU" sz="60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1255000">
            <a:off x="5431543" y="4591446"/>
            <a:ext cx="109677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 err="1" smtClean="0">
                <a:solidFill>
                  <a:schemeClr val="tx2"/>
                </a:solidFill>
                <a:latin typeface="Comic Sans MS" pitchFamily="66" charset="0"/>
              </a:rPr>
              <a:t>ие</a:t>
            </a:r>
            <a:endParaRPr lang="ru-RU" sz="60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357158" y="214290"/>
            <a:ext cx="3842505" cy="2279283"/>
            <a:chOff x="3745466" y="4358318"/>
            <a:chExt cx="3842505" cy="2279283"/>
          </a:xfrm>
        </p:grpSpPr>
        <p:sp>
          <p:nvSpPr>
            <p:cNvPr id="8" name="Прямоугольник 7"/>
            <p:cNvSpPr/>
            <p:nvPr/>
          </p:nvSpPr>
          <p:spPr>
            <a:xfrm rot="20822494">
              <a:off x="5912187" y="5277525"/>
              <a:ext cx="694421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7200" b="1" i="1" dirty="0" smtClean="0">
                  <a:solidFill>
                    <a:srgbClr val="D60093"/>
                  </a:solidFill>
                  <a:latin typeface="Comic Sans MS" pitchFamily="66" charset="0"/>
                </a:rPr>
                <a:t>у</a:t>
              </a:r>
              <a:endParaRPr lang="ru-RU" sz="7200" b="1" i="1" dirty="0">
                <a:solidFill>
                  <a:srgbClr val="D60093"/>
                </a:solidFill>
                <a:latin typeface="Comic Sans MS" pitchFamily="66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 rot="20968456">
              <a:off x="6890344" y="4697067"/>
              <a:ext cx="697627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7200" b="1" i="1" dirty="0" smtClean="0">
                  <a:solidFill>
                    <a:srgbClr val="D60093"/>
                  </a:solidFill>
                  <a:latin typeface="Comic Sans MS" pitchFamily="66" charset="0"/>
                </a:rPr>
                <a:t>а</a:t>
              </a:r>
              <a:endParaRPr lang="ru-RU" sz="7200" b="1" i="1" dirty="0">
                <a:solidFill>
                  <a:srgbClr val="D60093"/>
                </a:solidFill>
                <a:latin typeface="Comic Sans MS" pitchFamily="66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 rot="20665239">
              <a:off x="4720313" y="4358318"/>
              <a:ext cx="700833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7200" b="1" i="1" dirty="0" smtClean="0">
                  <a:solidFill>
                    <a:srgbClr val="D60093"/>
                  </a:solidFill>
                  <a:latin typeface="Comic Sans MS" pitchFamily="66" charset="0"/>
                </a:rPr>
                <a:t>е</a:t>
              </a:r>
              <a:endParaRPr lang="ru-RU" sz="7200" b="1" i="1" dirty="0">
                <a:solidFill>
                  <a:srgbClr val="D60093"/>
                </a:solidFill>
                <a:latin typeface="Comic Sans MS" pitchFamily="66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 rot="1320989">
              <a:off x="3745466" y="5437272"/>
              <a:ext cx="1409360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7200" b="1" i="1" dirty="0" err="1" smtClean="0">
                  <a:solidFill>
                    <a:srgbClr val="D60093"/>
                  </a:solidFill>
                  <a:latin typeface="Comic Sans MS" pitchFamily="66" charset="0"/>
                </a:rPr>
                <a:t>ом</a:t>
              </a:r>
              <a:endParaRPr lang="ru-RU" sz="7200" b="1" i="1" dirty="0">
                <a:solidFill>
                  <a:srgbClr val="D60093"/>
                </a:solidFill>
                <a:latin typeface="Comic Sans MS" pitchFamily="66" charset="0"/>
              </a:endParaRPr>
            </a:p>
          </p:txBody>
        </p:sp>
      </p:grpSp>
      <p:sp>
        <p:nvSpPr>
          <p:cNvPr id="13" name="Выгнутая влево стрелка 12"/>
          <p:cNvSpPr/>
          <p:nvPr/>
        </p:nvSpPr>
        <p:spPr>
          <a:xfrm rot="1813367">
            <a:off x="3425685" y="2023773"/>
            <a:ext cx="1560662" cy="4382089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57158" y="5643578"/>
            <a:ext cx="2000264" cy="785818"/>
          </a:xfrm>
          <a:prstGeom prst="round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2800" dirty="0" smtClean="0">
                <a:hlinkClick r:id="rId2" action="ppaction://hlinksldjump"/>
              </a:rPr>
              <a:t>В ТЕСТ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86776" y="0"/>
            <a:ext cx="571504" cy="6143668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Алгоритм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0"/>
            <a:ext cx="6981852" cy="5286412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4400" b="1" i="1" dirty="0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ru-RU" sz="4400" b="1" i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Назвать часть речи</a:t>
            </a:r>
          </a:p>
          <a:p>
            <a:r>
              <a:rPr lang="ru-RU" sz="4400" b="1" i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Выделить </a:t>
            </a:r>
            <a:r>
              <a:rPr lang="ru-RU" sz="4400" b="1" i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hlinkClick r:id="rId2" action="ppaction://hlinksldjump"/>
              </a:rPr>
              <a:t>окончание</a:t>
            </a:r>
            <a:endParaRPr lang="ru-RU" sz="4400" b="1" i="1" dirty="0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ru-RU" sz="4400" b="1" i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Выделить основу</a:t>
            </a:r>
          </a:p>
          <a:p>
            <a:r>
              <a:rPr lang="ru-RU" sz="4400" b="1" i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Выделить </a:t>
            </a:r>
            <a:r>
              <a:rPr lang="ru-RU" sz="4400" b="1" i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hlinkClick r:id="rId3" action="ppaction://hlinksldjump"/>
              </a:rPr>
              <a:t>корень</a:t>
            </a:r>
            <a:endParaRPr lang="ru-RU" sz="4400" b="1" i="1" dirty="0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ru-RU" sz="4400" b="1" i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Выделить</a:t>
            </a:r>
            <a:r>
              <a:rPr lang="ru-RU" sz="4400" b="1" i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hlinkClick r:id="rId4" action="ppaction://hlinksldjump"/>
              </a:rPr>
              <a:t> приставку</a:t>
            </a:r>
            <a:endParaRPr lang="ru-RU" sz="4400" b="1" i="1" dirty="0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ru-RU" sz="4400" b="1" i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Выделить </a:t>
            </a:r>
            <a:r>
              <a:rPr lang="ru-RU" sz="4400" b="1" i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hlinkClick r:id="rId5" action="ppaction://hlinksldjump"/>
              </a:rPr>
              <a:t>суффикс</a:t>
            </a:r>
            <a:endParaRPr lang="ru-RU" sz="4400" b="1" i="1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57158" y="5786454"/>
            <a:ext cx="6858048" cy="857256"/>
          </a:xfrm>
          <a:prstGeom prst="round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2800" b="1" i="1" dirty="0" smtClean="0">
                <a:latin typeface="Comic Sans MS" pitchFamily="66" charset="0"/>
                <a:hlinkClick r:id="rId6" action="ppaction://hlinksldjump"/>
              </a:rPr>
              <a:t>ПРОВЕРЬ СЕБЯ!</a:t>
            </a:r>
            <a:endParaRPr lang="ru-RU" sz="2800" b="1" i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>
                <a:latin typeface="Comic Sans MS" pitchFamily="66" charset="0"/>
              </a:rPr>
              <a:t>ОКОНЧАНИЕ</a:t>
            </a:r>
            <a:endParaRPr lang="ru-RU" sz="6000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 Окончание – это </a:t>
            </a:r>
            <a:r>
              <a:rPr lang="ru-RU" sz="4400" dirty="0" err="1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изме-няемая</a:t>
            </a:r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 часть слова. </a:t>
            </a:r>
          </a:p>
          <a:p>
            <a:pPr algn="just">
              <a:buNone/>
            </a:pPr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  Окончание служит для связи слов в </a:t>
            </a:r>
            <a:r>
              <a:rPr lang="ru-RU" sz="4400" dirty="0" err="1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предложе-нии</a:t>
            </a:r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214942" y="5786454"/>
            <a:ext cx="2000264" cy="785818"/>
          </a:xfrm>
          <a:prstGeom prst="round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2800" dirty="0" smtClean="0">
                <a:hlinkClick r:id="rId2" action="ppaction://hlinksldjump"/>
              </a:rPr>
              <a:t>ДАЛЕЕ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72462" y="0"/>
            <a:ext cx="857224" cy="6858000"/>
          </a:xfrm>
        </p:spPr>
        <p:txBody>
          <a:bodyPr vert="wordArtVert">
            <a:noAutofit/>
          </a:bodyPr>
          <a:lstStyle/>
          <a:p>
            <a:pPr>
              <a:lnSpc>
                <a:spcPct val="90000"/>
              </a:lnSpc>
            </a:pPr>
            <a:r>
              <a:rPr lang="ru-RU" sz="2800" dirty="0" smtClean="0"/>
              <a:t>Прилагательное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3071810"/>
            <a:ext cx="133032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л</a:t>
            </a:r>
            <a:r>
              <a:rPr lang="ru-RU" sz="4000" b="1" i="1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е</a:t>
            </a:r>
            <a:r>
              <a:rPr lang="ru-RU" sz="4000" b="1" i="1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г</a:t>
            </a:r>
            <a:r>
              <a:rPr lang="ru-RU" sz="4000" b="1" i="1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к</a:t>
            </a:r>
            <a:endParaRPr lang="ru-RU" sz="4000" b="1" i="1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00232" y="2714620"/>
            <a:ext cx="116410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200" b="1" i="1" dirty="0" err="1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ая</a:t>
            </a:r>
            <a:endParaRPr lang="ru-RU" sz="7200" b="1" i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00232" y="2714620"/>
            <a:ext cx="124745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200" b="1" i="1" dirty="0" err="1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ое</a:t>
            </a:r>
            <a:endParaRPr lang="ru-RU" sz="7200" b="1" i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00232" y="2714620"/>
            <a:ext cx="136127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7200" b="1" i="1" dirty="0" err="1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ий</a:t>
            </a:r>
            <a:endParaRPr lang="ru-RU" sz="7200" b="1" i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000232" y="2714620"/>
            <a:ext cx="12891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b="1" i="1" dirty="0" err="1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ие</a:t>
            </a:r>
            <a:endParaRPr lang="ru-RU" sz="7200" b="1" i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86446" y="1285860"/>
            <a:ext cx="19688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Какой?</a:t>
            </a:r>
            <a:endParaRPr lang="ru-RU" sz="4000" b="1" dirty="0">
              <a:solidFill>
                <a:schemeClr val="tx1">
                  <a:lumMod val="50000"/>
                  <a:lumOff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786446" y="1928802"/>
            <a:ext cx="188384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Какая?</a:t>
            </a:r>
            <a:endParaRPr lang="ru-RU" sz="4000" b="1" dirty="0">
              <a:solidFill>
                <a:schemeClr val="accent3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857884" y="2500306"/>
            <a:ext cx="19287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Какое?</a:t>
            </a:r>
            <a:endParaRPr lang="ru-RU" sz="40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857884" y="3143248"/>
            <a:ext cx="195277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Какие?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571736" y="1285860"/>
            <a:ext cx="242889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Легк</a:t>
            </a:r>
            <a:r>
              <a:rPr lang="ru-RU" sz="4000" b="1" i="1" dirty="0" smtClean="0">
                <a:solidFill>
                  <a:schemeClr val="accent1"/>
                </a:solidFill>
                <a:latin typeface="Comic Sans MS" pitchFamily="66" charset="0"/>
              </a:rPr>
              <a:t>ий</a:t>
            </a:r>
          </a:p>
          <a:p>
            <a:r>
              <a:rPr lang="ru-RU" sz="40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Легк</a:t>
            </a:r>
            <a:r>
              <a:rPr lang="ru-RU" sz="4000" b="1" i="1" dirty="0" smtClean="0">
                <a:solidFill>
                  <a:schemeClr val="accent1"/>
                </a:solidFill>
                <a:latin typeface="Comic Sans MS" pitchFamily="66" charset="0"/>
              </a:rPr>
              <a:t>ая</a:t>
            </a:r>
          </a:p>
          <a:p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Легк</a:t>
            </a:r>
            <a:r>
              <a:rPr lang="ru-RU" sz="4000" b="1" i="1" dirty="0" smtClean="0">
                <a:solidFill>
                  <a:schemeClr val="accent1"/>
                </a:solidFill>
                <a:latin typeface="Comic Sans MS" pitchFamily="66" charset="0"/>
              </a:rPr>
              <a:t>ое</a:t>
            </a:r>
          </a:p>
          <a:p>
            <a: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Легк</a:t>
            </a:r>
            <a:r>
              <a:rPr lang="ru-RU" sz="4000" b="1" i="1" dirty="0" smtClean="0">
                <a:solidFill>
                  <a:schemeClr val="accent1"/>
                </a:solidFill>
                <a:latin typeface="Comic Sans MS" pitchFamily="66" charset="0"/>
              </a:rPr>
              <a:t>ие</a:t>
            </a:r>
            <a:endParaRPr lang="ru-RU" sz="4000" b="1" i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4572008"/>
            <a:ext cx="39597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ОКОНЧАНИЯ 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:</a:t>
            </a:r>
            <a:endParaRPr lang="ru-RU" sz="40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 rot="20269482">
            <a:off x="4134047" y="3616599"/>
            <a:ext cx="15716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 err="1" smtClean="0">
                <a:solidFill>
                  <a:schemeClr val="tx2"/>
                </a:solidFill>
                <a:latin typeface="Comic Sans MS" pitchFamily="66" charset="0"/>
              </a:rPr>
              <a:t>ий</a:t>
            </a:r>
            <a:endParaRPr lang="ru-RU" sz="60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 rot="612697">
            <a:off x="3939712" y="4724239"/>
            <a:ext cx="100219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err="1" smtClean="0">
                <a:solidFill>
                  <a:schemeClr val="tx2"/>
                </a:solidFill>
                <a:latin typeface="Comic Sans MS" pitchFamily="66" charset="0"/>
              </a:rPr>
              <a:t>ая</a:t>
            </a:r>
            <a:endParaRPr lang="ru-RU" sz="60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 rot="1205592">
            <a:off x="6428673" y="3794745"/>
            <a:ext cx="106150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err="1" smtClean="0">
                <a:solidFill>
                  <a:schemeClr val="tx2"/>
                </a:solidFill>
                <a:latin typeface="Comic Sans MS" pitchFamily="66" charset="0"/>
              </a:rPr>
              <a:t>ое</a:t>
            </a:r>
            <a:endParaRPr lang="ru-RU" sz="60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 rot="1255000">
            <a:off x="5431543" y="4591446"/>
            <a:ext cx="109677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 err="1" smtClean="0">
                <a:solidFill>
                  <a:schemeClr val="tx2"/>
                </a:solidFill>
                <a:latin typeface="Comic Sans MS" pitchFamily="66" charset="0"/>
              </a:rPr>
              <a:t>ие</a:t>
            </a:r>
            <a:endParaRPr lang="ru-RU" sz="60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857884" y="5786454"/>
            <a:ext cx="2000264" cy="785818"/>
          </a:xfrm>
          <a:prstGeom prst="round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2800" dirty="0" smtClean="0">
                <a:hlinkClick r:id="rId2" action="ppaction://hlinksldjump"/>
              </a:rPr>
              <a:t>ДАЛЕЕ</a:t>
            </a:r>
            <a:endParaRPr lang="ru-RU" sz="2800" dirty="0" smtClean="0"/>
          </a:p>
          <a:p>
            <a:pPr algn="ctr"/>
            <a:endParaRPr lang="ru-RU" sz="2000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57158" y="214290"/>
            <a:ext cx="7643834" cy="71438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just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Для начала нажмите клавишу «ввод»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xit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xit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8" presetClass="exit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8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38" presetClass="exit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500"/>
                            </p:stCondLst>
                            <p:childTnLst>
                              <p:par>
                                <p:cTn id="9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3000"/>
                            </p:stCondLst>
                            <p:childTnLst>
                              <p:par>
                                <p:cTn id="102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0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8500"/>
                            </p:stCondLst>
                            <p:childTnLst>
                              <p:par>
                                <p:cTn id="11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7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2500"/>
                            </p:stCondLst>
                            <p:childTnLst>
                              <p:par>
                                <p:cTn id="124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4500"/>
                            </p:stCondLst>
                            <p:childTnLst>
                              <p:par>
                                <p:cTn id="13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6" grpId="0"/>
      <p:bldP spid="20" grpId="0"/>
      <p:bldP spid="21" grpId="0"/>
      <p:bldP spid="22" grpId="0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528" y="-1714536"/>
            <a:ext cx="285752" cy="750099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Существительное</a:t>
            </a:r>
            <a:endParaRPr lang="ru-RU" sz="24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85786" y="5715016"/>
            <a:ext cx="2000264" cy="785818"/>
          </a:xfrm>
          <a:prstGeom prst="round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2800" dirty="0" smtClean="0">
                <a:hlinkClick r:id="rId2" action="ppaction://hlinksldjump"/>
              </a:rPr>
              <a:t>НАЗАД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2928934"/>
            <a:ext cx="258756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i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школьник</a:t>
            </a:r>
            <a:endParaRPr lang="ru-RU" sz="4000" b="1" i="1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928926" y="2500306"/>
            <a:ext cx="69762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200" b="1" i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а</a:t>
            </a:r>
            <a:endParaRPr lang="ru-RU" sz="7200" b="1" i="1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00364" y="2500306"/>
            <a:ext cx="69442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200" b="1" i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у</a:t>
            </a:r>
            <a:endParaRPr lang="ru-RU" sz="7200" b="1" i="1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928926" y="2643182"/>
            <a:ext cx="140936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200" b="1" i="1" dirty="0" err="1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ом</a:t>
            </a:r>
            <a:endParaRPr lang="ru-RU" sz="7200" b="1" i="1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000364" y="2571744"/>
            <a:ext cx="70083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200" b="1" i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е</a:t>
            </a:r>
            <a:endParaRPr lang="ru-RU" sz="7200" b="1" i="1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857884" y="857232"/>
            <a:ext cx="134524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i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Кто?</a:t>
            </a:r>
            <a:endParaRPr lang="ru-RU" sz="4000" b="1" i="1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786446" y="1643050"/>
            <a:ext cx="164660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i="1" dirty="0" smtClean="0">
                <a:solidFill>
                  <a:schemeClr val="accent1"/>
                </a:solidFill>
                <a:latin typeface="Comic Sans MS" pitchFamily="66" charset="0"/>
              </a:rPr>
              <a:t>Кого?</a:t>
            </a:r>
            <a:endParaRPr lang="ru-RU" sz="4000" b="1" i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786446" y="2571744"/>
            <a:ext cx="176362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Кому?</a:t>
            </a:r>
            <a:endParaRPr lang="ru-RU" sz="4000" b="1" i="1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715008" y="3429000"/>
            <a:ext cx="203934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О ком?</a:t>
            </a:r>
            <a:endParaRPr lang="ru-RU" sz="4000" b="1" i="1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929322" y="4286256"/>
            <a:ext cx="146386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Кем?</a:t>
            </a:r>
            <a:endParaRPr lang="ru-RU" sz="4000" b="1" i="1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 rot="20822494">
            <a:off x="6412254" y="5595096"/>
            <a:ext cx="69442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200" b="1" i="1" dirty="0" smtClean="0">
                <a:solidFill>
                  <a:srgbClr val="D60093"/>
                </a:solidFill>
                <a:latin typeface="Comic Sans MS" pitchFamily="66" charset="0"/>
              </a:rPr>
              <a:t>у</a:t>
            </a:r>
            <a:endParaRPr lang="ru-RU" sz="7200" b="1" i="1" dirty="0">
              <a:solidFill>
                <a:srgbClr val="D60093"/>
              </a:solidFill>
              <a:latin typeface="Comic Sans MS" pitchFamily="66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 rot="20968456">
            <a:off x="7318973" y="4411315"/>
            <a:ext cx="69762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200" b="1" i="1" dirty="0" smtClean="0">
                <a:solidFill>
                  <a:srgbClr val="D60093"/>
                </a:solidFill>
                <a:latin typeface="Comic Sans MS" pitchFamily="66" charset="0"/>
              </a:rPr>
              <a:t>а</a:t>
            </a:r>
            <a:endParaRPr lang="ru-RU" sz="7200" b="1" i="1" dirty="0">
              <a:solidFill>
                <a:srgbClr val="D60093"/>
              </a:solidFill>
              <a:latin typeface="Comic Sans MS" pitchFamily="66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 rot="20665239">
            <a:off x="5220380" y="5585609"/>
            <a:ext cx="70083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200" b="1" i="1" dirty="0" smtClean="0">
                <a:solidFill>
                  <a:srgbClr val="D60093"/>
                </a:solidFill>
                <a:latin typeface="Comic Sans MS" pitchFamily="66" charset="0"/>
              </a:rPr>
              <a:t>е</a:t>
            </a:r>
            <a:endParaRPr lang="ru-RU" sz="7200" b="1" i="1" dirty="0">
              <a:solidFill>
                <a:srgbClr val="D60093"/>
              </a:solidFill>
              <a:latin typeface="Comic Sans MS" pitchFamily="66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 rot="1320989">
            <a:off x="3316838" y="5437271"/>
            <a:ext cx="140936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200" b="1" i="1" dirty="0" err="1" smtClean="0">
                <a:solidFill>
                  <a:srgbClr val="D60093"/>
                </a:solidFill>
                <a:latin typeface="Comic Sans MS" pitchFamily="66" charset="0"/>
              </a:rPr>
              <a:t>ом</a:t>
            </a:r>
            <a:endParaRPr lang="ru-RU" sz="7200" b="1" i="1" dirty="0">
              <a:solidFill>
                <a:srgbClr val="D60093"/>
              </a:solidFill>
              <a:latin typeface="Comic Sans MS" pitchFamily="66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71472" y="785794"/>
            <a:ext cx="371477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Школьник</a:t>
            </a:r>
          </a:p>
          <a:p>
            <a:r>
              <a:rPr lang="ru-RU" sz="40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Школьник</a:t>
            </a:r>
            <a:r>
              <a:rPr lang="ru-RU" sz="60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а</a:t>
            </a:r>
          </a:p>
          <a:p>
            <a:r>
              <a:rPr lang="ru-RU" sz="4000" b="1" i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Школьник</a:t>
            </a:r>
            <a:r>
              <a:rPr lang="ru-RU" sz="6000" b="1" i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у</a:t>
            </a:r>
          </a:p>
          <a:p>
            <a: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О школьник</a:t>
            </a:r>
            <a:r>
              <a:rPr lang="ru-RU" sz="6000" b="1" i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е</a:t>
            </a:r>
          </a:p>
          <a:p>
            <a: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Школьник</a:t>
            </a:r>
            <a:r>
              <a:rPr lang="ru-RU" sz="6000" b="1" i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ом</a:t>
            </a:r>
          </a:p>
          <a:p>
            <a:endParaRPr lang="ru-RU" sz="4000" b="1" i="1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857488" y="5000636"/>
            <a:ext cx="373692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i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ОКОНЧАНИЯ:</a:t>
            </a:r>
            <a:endParaRPr lang="ru-RU" sz="4000" b="1" i="1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57158" y="214290"/>
            <a:ext cx="7643834" cy="71438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just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Для начала нажмите клавишу «ввод»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xit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xit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xit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8" presetClass="exit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9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38" presetClass="exit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9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4500"/>
                            </p:stCondLst>
                            <p:childTnLst>
                              <p:par>
                                <p:cTn id="10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0"/>
                            </p:stCondLst>
                            <p:childTnLst>
                              <p:par>
                                <p:cTn id="123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0500"/>
                            </p:stCondLst>
                            <p:childTnLst>
                              <p:par>
                                <p:cTn id="13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2500"/>
                            </p:stCondLst>
                            <p:childTnLst>
                              <p:par>
                                <p:cTn id="138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4500"/>
                            </p:stCondLst>
                            <p:childTnLst>
                              <p:par>
                                <p:cTn id="14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6500"/>
                            </p:stCondLst>
                            <p:childTnLst>
                              <p:par>
                                <p:cTn id="15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>
                <a:latin typeface="Comic Sans MS" pitchFamily="66" charset="0"/>
              </a:rPr>
              <a:t>Корень </a:t>
            </a:r>
            <a:endParaRPr lang="ru-RU" sz="6000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329510" cy="3676972"/>
          </a:xfrm>
        </p:spPr>
        <p:txBody>
          <a:bodyPr>
            <a:normAutofit/>
          </a:bodyPr>
          <a:lstStyle/>
          <a:p>
            <a:pPr marL="273050" indent="449263" algn="just">
              <a:buNone/>
            </a:pP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Корень – это общая часть однокоренных слов , в которой </a:t>
            </a:r>
            <a:r>
              <a:rPr lang="ru-RU" sz="4400" b="1" dirty="0" err="1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пере-дается</a:t>
            </a: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 их основное значение.</a:t>
            </a:r>
          </a:p>
          <a:p>
            <a:pPr marL="273050" indent="449263" algn="just">
              <a:buNone/>
            </a:pPr>
            <a:endParaRPr lang="ru-RU" sz="4400" b="1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500694" y="5786454"/>
            <a:ext cx="2000264" cy="785818"/>
          </a:xfrm>
          <a:prstGeom prst="round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2800" dirty="0" smtClean="0">
                <a:hlinkClick r:id="rId2" action="ppaction://hlinksldjump"/>
              </a:rPr>
              <a:t>ДАЛЕЕ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642910" y="5643578"/>
            <a:ext cx="2266944" cy="812158"/>
          </a:xfrm>
          <a:prstGeom prst="round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>
              <a:buNone/>
            </a:pPr>
            <a:r>
              <a:rPr lang="ru-RU" sz="2800" dirty="0" smtClean="0">
                <a:hlinkClick r:id="rId2" action="ppaction://hlinksldjump"/>
              </a:rPr>
              <a:t>НАЗАД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>
                <a:latin typeface="Comic Sans MS" pitchFamily="66" charset="0"/>
              </a:rPr>
              <a:t>Приставка</a:t>
            </a:r>
            <a:endParaRPr lang="ru-RU" sz="6000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3050" indent="449263" algn="just">
              <a:buNone/>
            </a:pP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Приставка – это часть слова, которая стоит перед корнем и служит для образования новых слов.</a:t>
            </a:r>
            <a:endParaRPr lang="ru-RU" sz="4400" b="1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643570" y="5643578"/>
            <a:ext cx="2000264" cy="785818"/>
          </a:xfrm>
          <a:prstGeom prst="round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2800" dirty="0" smtClean="0">
                <a:hlinkClick r:id="rId2" action="ppaction://hlinksldjump"/>
              </a:rPr>
              <a:t>ДАЛЕЕ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500306"/>
            <a:ext cx="6910414" cy="1428760"/>
          </a:xfrm>
        </p:spPr>
        <p:txBody>
          <a:bodyPr>
            <a:normAutofit/>
          </a:bodyPr>
          <a:lstStyle/>
          <a:p>
            <a:pPr algn="ctr"/>
            <a:r>
              <a:rPr lang="ru-RU" sz="7200" dirty="0" smtClean="0">
                <a:latin typeface="Comic Sans MS" pitchFamily="66" charset="0"/>
              </a:rPr>
              <a:t>переписать</a:t>
            </a:r>
            <a:endParaRPr lang="ru-RU" sz="7200" dirty="0">
              <a:latin typeface="Comic Sans MS" pitchFamily="66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00034" y="5572140"/>
            <a:ext cx="2000264" cy="785818"/>
          </a:xfrm>
          <a:prstGeom prst="round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2800" dirty="0" smtClean="0">
                <a:hlinkClick r:id="rId2" action="ppaction://hlinksldjump"/>
              </a:rPr>
              <a:t>НАЗАД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 rot="1046703">
            <a:off x="5929323" y="2116943"/>
            <a:ext cx="148309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chemeClr val="accent6"/>
                </a:solidFill>
                <a:latin typeface="Comic Sans MS" pitchFamily="66" charset="0"/>
              </a:rPr>
              <a:t>пере</a:t>
            </a:r>
            <a:endParaRPr lang="ru-RU" sz="4400" b="1" dirty="0">
              <a:solidFill>
                <a:schemeClr val="accent6"/>
              </a:solidFill>
              <a:latin typeface="Comic Sans MS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19528127">
            <a:off x="1039395" y="4206671"/>
            <a:ext cx="121860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chemeClr val="accent4"/>
                </a:solidFill>
                <a:latin typeface="Comic Sans MS" pitchFamily="66" charset="0"/>
              </a:rPr>
              <a:t>под</a:t>
            </a:r>
            <a:endParaRPr lang="ru-RU" sz="4400" b="1" dirty="0">
              <a:solidFill>
                <a:schemeClr val="accent4"/>
              </a:solidFill>
              <a:latin typeface="Comic Sans MS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760126">
            <a:off x="2714613" y="4045769"/>
            <a:ext cx="114967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над</a:t>
            </a:r>
            <a:endParaRPr lang="ru-RU" sz="4400" b="1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19739356">
            <a:off x="4714876" y="4500570"/>
            <a:ext cx="98296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chemeClr val="accent5"/>
                </a:solidFill>
                <a:latin typeface="Comic Sans MS" pitchFamily="66" charset="0"/>
              </a:rPr>
              <a:t>вы</a:t>
            </a:r>
            <a:endParaRPr lang="ru-RU" sz="4800" b="1" dirty="0">
              <a:solidFill>
                <a:schemeClr val="accent5"/>
              </a:solidFill>
              <a:latin typeface="Comic Sans MS" pitchFamily="66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20696639">
            <a:off x="1021649" y="2072899"/>
            <a:ext cx="87075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chemeClr val="accent3"/>
                </a:solidFill>
                <a:latin typeface="Comic Sans MS" pitchFamily="66" charset="0"/>
              </a:rPr>
              <a:t>во</a:t>
            </a:r>
            <a:endParaRPr lang="ru-RU" sz="4800" b="1" dirty="0">
              <a:solidFill>
                <a:schemeClr val="accent3"/>
              </a:solidFill>
              <a:latin typeface="Comic Sans MS" pitchFamily="66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72067" y="3760017"/>
            <a:ext cx="80823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со</a:t>
            </a:r>
            <a:endParaRPr lang="ru-RU" sz="4400" b="1" dirty="0">
              <a:solidFill>
                <a:schemeClr val="bg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 rot="1919723">
            <a:off x="6642794" y="4157881"/>
            <a:ext cx="81464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00B0F0"/>
                </a:solidFill>
                <a:latin typeface="Comic Sans MS" pitchFamily="66" charset="0"/>
              </a:rPr>
              <a:t>об</a:t>
            </a:r>
            <a:endParaRPr lang="ru-RU" sz="4400" b="1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428861" y="2545571"/>
            <a:ext cx="83869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chemeClr val="accent2"/>
                </a:solidFill>
                <a:latin typeface="Comic Sans MS" pitchFamily="66" charset="0"/>
              </a:rPr>
              <a:t>от</a:t>
            </a:r>
            <a:endParaRPr lang="ru-RU" sz="4800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 rot="543504">
            <a:off x="4000497" y="2688447"/>
            <a:ext cx="92044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chemeClr val="tx2"/>
                </a:solidFill>
                <a:latin typeface="Comic Sans MS" pitchFamily="66" charset="0"/>
              </a:rPr>
              <a:t>до</a:t>
            </a:r>
            <a:endParaRPr lang="ru-RU" sz="48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 rot="20907259">
            <a:off x="5214943" y="2188381"/>
            <a:ext cx="49564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chemeClr val="accent1"/>
                </a:solidFill>
                <a:latin typeface="Comic Sans MS" pitchFamily="66" charset="0"/>
              </a:rPr>
              <a:t>в</a:t>
            </a:r>
            <a:endParaRPr lang="ru-RU" sz="4800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 rot="20490662">
            <a:off x="547444" y="3486907"/>
            <a:ext cx="50045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с</a:t>
            </a:r>
            <a:endParaRPr lang="ru-RU" sz="4800" b="1" dirty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500430" y="5429264"/>
            <a:ext cx="85725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rgbClr val="D60093"/>
                </a:solidFill>
                <a:latin typeface="Comic Sans MS" pitchFamily="66" charset="0"/>
              </a:rPr>
              <a:t>за</a:t>
            </a:r>
            <a:endParaRPr lang="ru-RU" sz="4400" b="1" dirty="0">
              <a:solidFill>
                <a:srgbClr val="D60093"/>
              </a:solidFill>
              <a:latin typeface="Comic Sans MS" pitchFamily="66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 rot="728643">
            <a:off x="5643570" y="5214950"/>
            <a:ext cx="87075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на</a:t>
            </a:r>
            <a:endParaRPr lang="ru-RU" sz="4800" b="1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grpSp>
        <p:nvGrpSpPr>
          <p:cNvPr id="27" name="Группа 26"/>
          <p:cNvGrpSpPr/>
          <p:nvPr/>
        </p:nvGrpSpPr>
        <p:grpSpPr>
          <a:xfrm>
            <a:off x="1000100" y="2714620"/>
            <a:ext cx="2428892" cy="500066"/>
            <a:chOff x="1285852" y="714356"/>
            <a:chExt cx="857256" cy="357190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>
              <a:off x="1285852" y="714356"/>
              <a:ext cx="857256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5400000">
              <a:off x="1964118" y="892556"/>
              <a:ext cx="356396" cy="158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500"/>
                            </p:stCondLst>
                            <p:childTnLst>
                              <p:par>
                                <p:cTn id="14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000"/>
                            </p:stCondLst>
                            <p:childTnLst>
                              <p:par>
                                <p:cTn id="149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399</TotalTime>
  <Words>279</Words>
  <Application>Microsoft Office PowerPoint</Application>
  <PresentationFormat>Экран (4:3)</PresentationFormat>
  <Paragraphs>124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Изящная</vt:lpstr>
      <vt:lpstr>Разбор слова по  составу</vt:lpstr>
      <vt:lpstr>Алгоритм</vt:lpstr>
      <vt:lpstr>ОКОНЧАНИЕ</vt:lpstr>
      <vt:lpstr>Прилагательное</vt:lpstr>
      <vt:lpstr>Существительное</vt:lpstr>
      <vt:lpstr>Корень </vt:lpstr>
      <vt:lpstr>Слайд 7</vt:lpstr>
      <vt:lpstr>Приставка</vt:lpstr>
      <vt:lpstr>переписать</vt:lpstr>
      <vt:lpstr>Суффикс</vt:lpstr>
      <vt:lpstr>Слайд 11</vt:lpstr>
      <vt:lpstr>ТЕСТ</vt:lpstr>
      <vt:lpstr>Слайд 13</vt:lpstr>
      <vt:lpstr>Слайд 14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61</cp:revision>
  <dcterms:created xsi:type="dcterms:W3CDTF">2007-12-04T14:52:38Z</dcterms:created>
  <dcterms:modified xsi:type="dcterms:W3CDTF">2008-01-28T23:32:58Z</dcterms:modified>
</cp:coreProperties>
</file>