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78" r:id="rId3"/>
    <p:sldId id="277" r:id="rId4"/>
    <p:sldId id="268" r:id="rId5"/>
    <p:sldId id="297" r:id="rId6"/>
    <p:sldId id="282" r:id="rId7"/>
    <p:sldId id="299" r:id="rId8"/>
    <p:sldId id="304" r:id="rId9"/>
    <p:sldId id="298" r:id="rId10"/>
    <p:sldId id="306" r:id="rId11"/>
    <p:sldId id="300" r:id="rId12"/>
    <p:sldId id="301" r:id="rId13"/>
    <p:sldId id="302" r:id="rId14"/>
    <p:sldId id="303" r:id="rId15"/>
    <p:sldId id="296" r:id="rId16"/>
    <p:sldId id="288" r:id="rId17"/>
    <p:sldId id="284" r:id="rId18"/>
    <p:sldId id="285" r:id="rId19"/>
    <p:sldId id="286" r:id="rId20"/>
    <p:sldId id="289" r:id="rId21"/>
    <p:sldId id="290" r:id="rId22"/>
    <p:sldId id="292" r:id="rId23"/>
    <p:sldId id="293" r:id="rId24"/>
    <p:sldId id="294" r:id="rId25"/>
    <p:sldId id="291" r:id="rId26"/>
    <p:sldId id="264" r:id="rId27"/>
    <p:sldId id="269" r:id="rId28"/>
    <p:sldId id="258" r:id="rId29"/>
    <p:sldId id="315" r:id="rId30"/>
    <p:sldId id="270" r:id="rId31"/>
    <p:sldId id="272" r:id="rId32"/>
    <p:sldId id="265" r:id="rId33"/>
    <p:sldId id="266" r:id="rId34"/>
    <p:sldId id="267" r:id="rId35"/>
    <p:sldId id="260" r:id="rId36"/>
    <p:sldId id="276" r:id="rId37"/>
    <p:sldId id="279" r:id="rId38"/>
    <p:sldId id="281" r:id="rId39"/>
    <p:sldId id="295" r:id="rId40"/>
    <p:sldId id="274" r:id="rId41"/>
    <p:sldId id="275" r:id="rId42"/>
    <p:sldId id="261" r:id="rId43"/>
    <p:sldId id="262" r:id="rId44"/>
    <p:sldId id="273" r:id="rId45"/>
    <p:sldId id="263" r:id="rId46"/>
    <p:sldId id="307" r:id="rId47"/>
    <p:sldId id="308" r:id="rId48"/>
    <p:sldId id="309" r:id="rId49"/>
    <p:sldId id="310" r:id="rId50"/>
    <p:sldId id="311" r:id="rId51"/>
    <p:sldId id="312" r:id="rId52"/>
    <p:sldId id="313" r:id="rId53"/>
    <p:sldId id="314" r:id="rId54"/>
  </p:sldIdLst>
  <p:sldSz cx="9144000" cy="6858000" type="screen4x3"/>
  <p:notesSz cx="6638925" cy="97599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765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147" name="Rectangle 3"/>
          <p:cNvSpPr>
            <a:spLocks noGrp="1" noChangeArrowheads="1"/>
          </p:cNvSpPr>
          <p:nvPr>
            <p:ph type="dt" sz="quarter" idx="1"/>
          </p:nvPr>
        </p:nvSpPr>
        <p:spPr bwMode="auto">
          <a:xfrm>
            <a:off x="3760788" y="0"/>
            <a:ext cx="28765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148" name="Rectangle 4"/>
          <p:cNvSpPr>
            <a:spLocks noGrp="1" noChangeArrowheads="1"/>
          </p:cNvSpPr>
          <p:nvPr>
            <p:ph type="ftr" sz="quarter" idx="2"/>
          </p:nvPr>
        </p:nvSpPr>
        <p:spPr bwMode="auto">
          <a:xfrm>
            <a:off x="0" y="9271000"/>
            <a:ext cx="28765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149" name="Rectangle 5"/>
          <p:cNvSpPr>
            <a:spLocks noGrp="1" noChangeArrowheads="1"/>
          </p:cNvSpPr>
          <p:nvPr>
            <p:ph type="sldNum" sz="quarter" idx="3"/>
          </p:nvPr>
        </p:nvSpPr>
        <p:spPr bwMode="auto">
          <a:xfrm>
            <a:off x="3760788" y="9271000"/>
            <a:ext cx="28765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D46CE92-E25A-4FA2-AFE4-E143DA8EB188}"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765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123" name="Rectangle 3"/>
          <p:cNvSpPr>
            <a:spLocks noGrp="1" noChangeArrowheads="1"/>
          </p:cNvSpPr>
          <p:nvPr>
            <p:ph type="dt" idx="1"/>
          </p:nvPr>
        </p:nvSpPr>
        <p:spPr bwMode="auto">
          <a:xfrm>
            <a:off x="3760788" y="0"/>
            <a:ext cx="28765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5124" name="Rectangle 4"/>
          <p:cNvSpPr>
            <a:spLocks noRot="1" noChangeArrowheads="1" noTextEdit="1"/>
          </p:cNvSpPr>
          <p:nvPr>
            <p:ph type="sldImg" idx="2"/>
          </p:nvPr>
        </p:nvSpPr>
        <p:spPr bwMode="auto">
          <a:xfrm>
            <a:off x="879475" y="731838"/>
            <a:ext cx="4881563" cy="36607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63575" y="4635500"/>
            <a:ext cx="5311775" cy="4392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6" name="Rectangle 6"/>
          <p:cNvSpPr>
            <a:spLocks noGrp="1" noChangeArrowheads="1"/>
          </p:cNvSpPr>
          <p:nvPr>
            <p:ph type="ftr" sz="quarter" idx="4"/>
          </p:nvPr>
        </p:nvSpPr>
        <p:spPr bwMode="auto">
          <a:xfrm>
            <a:off x="0" y="9271000"/>
            <a:ext cx="28765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127" name="Rectangle 7"/>
          <p:cNvSpPr>
            <a:spLocks noGrp="1" noChangeArrowheads="1"/>
          </p:cNvSpPr>
          <p:nvPr>
            <p:ph type="sldNum" sz="quarter" idx="5"/>
          </p:nvPr>
        </p:nvSpPr>
        <p:spPr bwMode="auto">
          <a:xfrm>
            <a:off x="3760788" y="9271000"/>
            <a:ext cx="28765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2FF59F-738E-4E7B-BFE6-1253A6F08773}"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7750E-A398-4465-A1C6-B6F191BD20E2}" type="slidenum">
              <a:rPr lang="ru-RU"/>
              <a:pPr/>
              <a:t>1</a:t>
            </a:fld>
            <a:endParaRPr lang="ru-RU"/>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C1845-2E07-4604-BA8A-9C97DA9AC775}" type="slidenum">
              <a:rPr lang="ru-RU"/>
              <a:pPr/>
              <a:t>10</a:t>
            </a:fld>
            <a:endParaRPr lang="ru-RU"/>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69F08-CC45-45E7-9B9B-4C57EF956DB1}" type="slidenum">
              <a:rPr lang="ru-RU"/>
              <a:pPr/>
              <a:t>11</a:t>
            </a:fld>
            <a:endParaRPr lang="ru-RU"/>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7C135-B108-4062-A9A0-75CF23066C7E}" type="slidenum">
              <a:rPr lang="ru-RU"/>
              <a:pPr/>
              <a:t>12</a:t>
            </a:fld>
            <a:endParaRPr lang="ru-RU"/>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A5CF8-7CF9-4B45-8D3F-DF948BA02796}" type="slidenum">
              <a:rPr lang="ru-RU"/>
              <a:pPr/>
              <a:t>13</a:t>
            </a:fld>
            <a:endParaRPr lang="ru-RU"/>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29421-DD52-4AC8-84C5-DB6FEA15FE4E}" type="slidenum">
              <a:rPr lang="ru-RU"/>
              <a:pPr/>
              <a:t>14</a:t>
            </a:fld>
            <a:endParaRPr lang="ru-RU"/>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4FD43-58FF-4A81-8E60-44E00250A861}" type="slidenum">
              <a:rPr lang="ru-RU"/>
              <a:pPr/>
              <a:t>15</a:t>
            </a:fld>
            <a:endParaRPr lang="ru-RU"/>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BF64D-CA26-4271-BC1A-6C420ECE390B}" type="slidenum">
              <a:rPr lang="ru-RU"/>
              <a:pPr/>
              <a:t>16</a:t>
            </a:fld>
            <a:endParaRPr lang="ru-RU"/>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98999-E525-4C80-A61A-63D4E22B8DEC}" type="slidenum">
              <a:rPr lang="ru-RU"/>
              <a:pPr/>
              <a:t>17</a:t>
            </a:fld>
            <a:endParaRPr lang="ru-RU"/>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EA14C-C5E5-494C-B7B9-B51FB50E868D}" type="slidenum">
              <a:rPr lang="ru-RU"/>
              <a:pPr/>
              <a:t>18</a:t>
            </a:fld>
            <a:endParaRPr lang="ru-RU"/>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2B00D-CE73-4C9A-BC55-E93B398CCE86}" type="slidenum">
              <a:rPr lang="ru-RU"/>
              <a:pPr/>
              <a:t>19</a:t>
            </a:fld>
            <a:endParaRPr lang="ru-RU"/>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03D3B-8EE4-4845-BA8C-4E9787B0F955}" type="slidenum">
              <a:rPr lang="ru-RU"/>
              <a:pPr/>
              <a:t>2</a:t>
            </a:fld>
            <a:endParaRPr lang="ru-RU"/>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9AFCA-2883-479B-9E35-D9C819CDB015}" type="slidenum">
              <a:rPr lang="ru-RU"/>
              <a:pPr/>
              <a:t>20</a:t>
            </a:fld>
            <a:endParaRPr lang="ru-RU"/>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6C831-9FDF-43B0-B660-18C7DF98F238}" type="slidenum">
              <a:rPr lang="ru-RU"/>
              <a:pPr/>
              <a:t>21</a:t>
            </a:fld>
            <a:endParaRPr lang="ru-RU"/>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FA2FC-103A-4425-A93D-215FEEFBAC19}" type="slidenum">
              <a:rPr lang="ru-RU"/>
              <a:pPr/>
              <a:t>22</a:t>
            </a:fld>
            <a:endParaRPr lang="ru-RU"/>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82C82-A978-44DA-B612-8F17DD6373FB}" type="slidenum">
              <a:rPr lang="ru-RU"/>
              <a:pPr/>
              <a:t>23</a:t>
            </a:fld>
            <a:endParaRPr lang="ru-RU"/>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53CEF-75BF-4646-A47C-515AB5B142FE}" type="slidenum">
              <a:rPr lang="ru-RU"/>
              <a:pPr/>
              <a:t>24</a:t>
            </a:fld>
            <a:endParaRPr lang="ru-RU"/>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5E9E5-DAA5-4758-A64E-9D59F5140E02}" type="slidenum">
              <a:rPr lang="ru-RU"/>
              <a:pPr/>
              <a:t>25</a:t>
            </a:fld>
            <a:endParaRPr lang="ru-RU"/>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FA75C-0FB0-46F9-B5F0-F66A35D919EA}" type="slidenum">
              <a:rPr lang="ru-RU"/>
              <a:pPr/>
              <a:t>26</a:t>
            </a:fld>
            <a:endParaRPr lang="ru-RU"/>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08125-7295-4BFC-B26F-31BF6BF79125}" type="slidenum">
              <a:rPr lang="ru-RU"/>
              <a:pPr/>
              <a:t>27</a:t>
            </a:fld>
            <a:endParaRPr lang="ru-RU"/>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00E1A-A251-46BB-9777-1E7B95E4144B}" type="slidenum">
              <a:rPr lang="ru-RU"/>
              <a:pPr/>
              <a:t>28</a:t>
            </a:fld>
            <a:endParaRPr lang="ru-RU"/>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81086-DE45-4DC0-B681-BCACF6C67BCC}" type="slidenum">
              <a:rPr lang="ru-RU"/>
              <a:pPr/>
              <a:t>29</a:t>
            </a:fld>
            <a:endParaRPr lang="ru-RU"/>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41893-F105-4BB7-8F7E-6D5B8A30F3C8}" type="slidenum">
              <a:rPr lang="ru-RU"/>
              <a:pPr/>
              <a:t>3</a:t>
            </a:fld>
            <a:endParaRPr lang="ru-RU"/>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5A49D-C3CD-4FCB-B188-4F6648E5822E}" type="slidenum">
              <a:rPr lang="ru-RU"/>
              <a:pPr/>
              <a:t>30</a:t>
            </a:fld>
            <a:endParaRPr lang="ru-RU"/>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742E6-098F-42B1-A7D7-6E6450A7A039}" type="slidenum">
              <a:rPr lang="ru-RU"/>
              <a:pPr/>
              <a:t>31</a:t>
            </a:fld>
            <a:endParaRPr lang="ru-RU"/>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9493D-3CA7-48DA-B6CA-E5749061658B}" type="slidenum">
              <a:rPr lang="ru-RU"/>
              <a:pPr/>
              <a:t>32</a:t>
            </a:fld>
            <a:endParaRPr lang="ru-RU"/>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7A387-F1D6-4004-A65F-31A3B403D893}" type="slidenum">
              <a:rPr lang="ru-RU"/>
              <a:pPr/>
              <a:t>33</a:t>
            </a:fld>
            <a:endParaRPr lang="ru-RU"/>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F109C-B0D2-46E6-9C25-2D845BB5DF8E}" type="slidenum">
              <a:rPr lang="ru-RU"/>
              <a:pPr/>
              <a:t>34</a:t>
            </a:fld>
            <a:endParaRPr lang="ru-RU"/>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A8B58-ED03-4708-9CC4-27AABB23914D}" type="slidenum">
              <a:rPr lang="ru-RU"/>
              <a:pPr/>
              <a:t>35</a:t>
            </a:fld>
            <a:endParaRPr lang="ru-RU"/>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60985-B97D-45CA-8FD8-00B599E21158}" type="slidenum">
              <a:rPr lang="ru-RU"/>
              <a:pPr/>
              <a:t>36</a:t>
            </a:fld>
            <a:endParaRPr lang="ru-RU"/>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25E1C-0B27-439A-AD16-53D718B68BC5}" type="slidenum">
              <a:rPr lang="ru-RU"/>
              <a:pPr/>
              <a:t>37</a:t>
            </a:fld>
            <a:endParaRPr lang="ru-RU"/>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B3E17-F6DB-452A-BBE0-60170BE140F9}" type="slidenum">
              <a:rPr lang="ru-RU"/>
              <a:pPr/>
              <a:t>38</a:t>
            </a:fld>
            <a:endParaRPr lang="ru-RU"/>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4A2DC-0C00-4E9F-8D7B-81F4D1BD07CC}" type="slidenum">
              <a:rPr lang="ru-RU"/>
              <a:pPr/>
              <a:t>39</a:t>
            </a:fld>
            <a:endParaRPr lang="ru-RU"/>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01416-56CC-4F68-801B-28EA4D597171}" type="slidenum">
              <a:rPr lang="ru-RU"/>
              <a:pPr/>
              <a:t>4</a:t>
            </a:fld>
            <a:endParaRPr lang="ru-RU"/>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4CDFB-7F24-4D5B-B19A-E0499E81B1A2}" type="slidenum">
              <a:rPr lang="ru-RU"/>
              <a:pPr/>
              <a:t>40</a:t>
            </a:fld>
            <a:endParaRPr lang="ru-RU"/>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D1E74-0B91-47DD-B057-2DD451473424}" type="slidenum">
              <a:rPr lang="ru-RU"/>
              <a:pPr/>
              <a:t>41</a:t>
            </a:fld>
            <a:endParaRPr lang="ru-RU"/>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4BFC1-2E0B-4C85-A576-6CFE9BDF9A51}" type="slidenum">
              <a:rPr lang="ru-RU"/>
              <a:pPr/>
              <a:t>42</a:t>
            </a:fld>
            <a:endParaRPr lang="ru-RU"/>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815B4-E587-4333-B490-C909F4B5B937}" type="slidenum">
              <a:rPr lang="ru-RU"/>
              <a:pPr/>
              <a:t>43</a:t>
            </a:fld>
            <a:endParaRPr lang="ru-RU"/>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04FCF-25A6-4B76-B0BE-16B7D18940A0}" type="slidenum">
              <a:rPr lang="ru-RU"/>
              <a:pPr/>
              <a:t>44</a:t>
            </a:fld>
            <a:endParaRPr lang="ru-RU"/>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18C61-235B-4082-ABA3-9215D0F1C2B0}" type="slidenum">
              <a:rPr lang="ru-RU"/>
              <a:pPr/>
              <a:t>45</a:t>
            </a:fld>
            <a:endParaRPr lang="ru-RU"/>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51907-6A04-454C-8E31-DAC753646216}" type="slidenum">
              <a:rPr lang="ru-RU"/>
              <a:pPr/>
              <a:t>46</a:t>
            </a:fld>
            <a:endParaRPr lang="ru-RU"/>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7FAF4-1DD9-408F-A628-689983215ADC}" type="slidenum">
              <a:rPr lang="ru-RU"/>
              <a:pPr/>
              <a:t>47</a:t>
            </a:fld>
            <a:endParaRPr lang="ru-RU"/>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58B63-FDCD-4D0E-BB3E-344D8E53812D}" type="slidenum">
              <a:rPr lang="ru-RU"/>
              <a:pPr/>
              <a:t>48</a:t>
            </a:fld>
            <a:endParaRPr lang="ru-RU"/>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875FB-7412-407B-9E65-2F52C67F9EE1}" type="slidenum">
              <a:rPr lang="ru-RU"/>
              <a:pPr/>
              <a:t>49</a:t>
            </a:fld>
            <a:endParaRPr lang="ru-RU"/>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F7604-4EE9-464A-880D-BB91A4CC43CA}" type="slidenum">
              <a:rPr lang="ru-RU"/>
              <a:pPr/>
              <a:t>5</a:t>
            </a:fld>
            <a:endParaRPr lang="ru-RU"/>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4FEFA-0689-4F6F-B6B1-20A1B01267AC}" type="slidenum">
              <a:rPr lang="ru-RU"/>
              <a:pPr/>
              <a:t>50</a:t>
            </a:fld>
            <a:endParaRPr lang="ru-RU"/>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948FA-F501-4028-9C17-F9362E96ABFF}" type="slidenum">
              <a:rPr lang="ru-RU"/>
              <a:pPr/>
              <a:t>51</a:t>
            </a:fld>
            <a:endParaRPr lang="ru-RU"/>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F6681-CCBB-49FE-BBE7-8DC3B954A192}" type="slidenum">
              <a:rPr lang="ru-RU"/>
              <a:pPr/>
              <a:t>52</a:t>
            </a:fld>
            <a:endParaRPr lang="ru-RU"/>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50906-1195-4B77-8A0F-388D39B34A86}" type="slidenum">
              <a:rPr lang="ru-RU"/>
              <a:pPr/>
              <a:t>53</a:t>
            </a:fld>
            <a:endParaRPr lang="ru-RU"/>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B21C5-A774-4576-B856-F623CB4407A0}" type="slidenum">
              <a:rPr lang="ru-RU"/>
              <a:pPr/>
              <a:t>6</a:t>
            </a:fld>
            <a:endParaRPr lang="ru-RU"/>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78778-A2B0-419B-86BA-2AA7E2DBECB6}" type="slidenum">
              <a:rPr lang="ru-RU"/>
              <a:pPr/>
              <a:t>7</a:t>
            </a:fld>
            <a:endParaRPr lang="ru-RU"/>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49301-9EF8-4234-BBA6-0A6B590200BF}" type="slidenum">
              <a:rPr lang="ru-RU"/>
              <a:pPr/>
              <a:t>8</a:t>
            </a:fld>
            <a:endParaRPr lang="ru-RU"/>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5D029-6300-4B68-AE0E-332656EB5DC5}" type="slidenum">
              <a:rPr lang="ru-RU"/>
              <a:pPr/>
              <a:t>9</a:t>
            </a:fld>
            <a:endParaRPr lang="ru-RU"/>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9A8593F-0495-42D0-9D0C-1E790619EBD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6A0C1D4-4825-4D1D-B4D9-2CE8C44C661F}"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446156-DF3B-487F-A65E-DB1CE904236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5293BC9-2745-448B-8421-468ADD2684E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9DFACD-D21D-4ED0-8828-50BDBD8086F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39C0893-F4FC-40F7-A89B-2ED300D94E1B}"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AF64C2B-3205-4FC6-BBB9-686814595FF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85B2029-69A5-4385-BECC-56B1DCD3001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F8CC7C1-1D66-41D5-A18A-655BEF6B1D9B}"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2DC8C22-5C6F-409E-8DE0-EF39010813E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035BBB-C18B-4DE6-835E-59A5D35E46B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D898AA-56D6-4A84-A107-E17C4D4C1F1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46.xml"/><Relationship Id="rId12" Type="http://schemas.openxmlformats.org/officeDocument/2006/relationships/slide" Target="slide5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0.xml"/><Relationship Id="rId11" Type="http://schemas.openxmlformats.org/officeDocument/2006/relationships/slide" Target="slide35.xml"/><Relationship Id="rId5" Type="http://schemas.openxmlformats.org/officeDocument/2006/relationships/slide" Target="slide26.xml"/><Relationship Id="rId10" Type="http://schemas.openxmlformats.org/officeDocument/2006/relationships/slide" Target="slide32.xml"/><Relationship Id="rId4" Type="http://schemas.openxmlformats.org/officeDocument/2006/relationships/slide" Target="slide3.xml"/><Relationship Id="rId9" Type="http://schemas.openxmlformats.org/officeDocument/2006/relationships/slide" Target="slide4.xml"/><Relationship Id="rId1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Номер слайда 3"/>
          <p:cNvSpPr>
            <a:spLocks noGrp="1"/>
          </p:cNvSpPr>
          <p:nvPr>
            <p:ph type="sldNum" sz="quarter" idx="12"/>
          </p:nvPr>
        </p:nvSpPr>
        <p:spPr/>
        <p:txBody>
          <a:bodyPr/>
          <a:lstStyle/>
          <a:p>
            <a:fld id="{EAE8410E-02B6-40B0-864A-B411438E2209}" type="slidenum">
              <a:rPr lang="ru-RU"/>
              <a:pPr/>
              <a:t>1</a:t>
            </a:fld>
            <a:endParaRPr lang="ru-RU"/>
          </a:p>
        </p:txBody>
      </p:sp>
      <p:sp>
        <p:nvSpPr>
          <p:cNvPr id="2052" name="Rectangle 4"/>
          <p:cNvSpPr>
            <a:spLocks noChangeArrowheads="1"/>
          </p:cNvSpPr>
          <p:nvPr/>
        </p:nvSpPr>
        <p:spPr bwMode="auto">
          <a:xfrm>
            <a:off x="2627313" y="227013"/>
            <a:ext cx="4392612" cy="641350"/>
          </a:xfrm>
          <a:prstGeom prst="rect">
            <a:avLst/>
          </a:prstGeom>
          <a:noFill/>
          <a:ln w="9525">
            <a:noFill/>
            <a:miter lim="800000"/>
            <a:headEnd/>
            <a:tailEnd/>
          </a:ln>
          <a:effectLst/>
        </p:spPr>
        <p:txBody>
          <a:bodyPr anchor="ctr">
            <a:spAutoFit/>
          </a:bodyPr>
          <a:lstStyle/>
          <a:p>
            <a:r>
              <a:rPr lang="ru-RU" sz="3600" b="1">
                <a:solidFill>
                  <a:schemeClr val="folHlink"/>
                </a:solidFill>
                <a:latin typeface="Verdana" pitchFamily="34" charset="0"/>
                <a:cs typeface="Arial" charset="0"/>
              </a:rPr>
              <a:t>В У Л К А Н Ы</a:t>
            </a:r>
            <a:endParaRPr lang="ru-RU" sz="3600">
              <a:solidFill>
                <a:schemeClr val="folHlink"/>
              </a:solidFill>
              <a:cs typeface="Arial" charset="0"/>
            </a:endParaRPr>
          </a:p>
        </p:txBody>
      </p:sp>
      <p:graphicFrame>
        <p:nvGraphicFramePr>
          <p:cNvPr id="2145" name="Group 97"/>
          <p:cNvGraphicFramePr>
            <a:graphicFrameLocks noGrp="1"/>
          </p:cNvGraphicFramePr>
          <p:nvPr/>
        </p:nvGraphicFramePr>
        <p:xfrm>
          <a:off x="250825" y="1268413"/>
          <a:ext cx="8642350" cy="1597026"/>
        </p:xfrm>
        <a:graphic>
          <a:graphicData uri="http://schemas.openxmlformats.org/drawingml/2006/table">
            <a:tbl>
              <a:tblPr/>
              <a:tblGrid>
                <a:gridCol w="1657350"/>
                <a:gridCol w="1727200"/>
                <a:gridCol w="1728788"/>
                <a:gridCol w="1728787"/>
                <a:gridCol w="1800225"/>
              </a:tblGrid>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hlinkClick r:id="rId3" action="ppaction://hlinksldjump"/>
                        </a:rPr>
                        <a:t>Вопросы и задания</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4" action="ppaction://hlinksldjump"/>
                        </a:rPr>
                        <a:t>Строение вулкана</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5" action="ppaction://hlinksldjump"/>
                        </a:rPr>
                        <a:t>Активные и знаменитые</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6" action="ppaction://hlinksldjump"/>
                        </a:rPr>
                        <a:t>Хорошо и плохо</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hlinkClick r:id="rId7" action="ppaction://hlinksldjump"/>
                        </a:rPr>
                        <a:t>Практическая работа</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r>
              <a:tr h="804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8" action="ppaction://hlinksldjump"/>
                        </a:rPr>
                        <a:t>Карта вулканов</a:t>
                      </a:r>
                      <a:endParaRPr kumimoji="0" lang="ru-RU" sz="1800" b="1" i="0" u="none" strike="noStrike" cap="none" normalizeH="0" baseline="0" smtClean="0">
                        <a:ln>
                          <a:noFill/>
                        </a:ln>
                        <a:solidFill>
                          <a:srgbClr val="FFFF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hlinkClick r:id="rId9" action="ppaction://hlinksldjump"/>
                        </a:rPr>
                        <a:t>Извержение вулкана</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10" action="ppaction://hlinksldjump"/>
                        </a:rPr>
                        <a:t>Живопись и поэзия</a:t>
                      </a:r>
                      <a:endParaRPr kumimoji="0" lang="ru-RU" sz="18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11" action="ppaction://hlinksldjump"/>
                        </a:rPr>
                        <a:t>Фотогалерея</a:t>
                      </a:r>
                      <a:endParaRPr kumimoji="0" lang="ru-RU" sz="1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rPr>
                        <a:t> </a:t>
                      </a:r>
                    </a:p>
                  </a:txBody>
                  <a:tcPr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Arial" charset="0"/>
                          <a:cs typeface="Arial" charset="0"/>
                          <a:hlinkClick r:id="rId12" action="ppaction://hlinksldjump"/>
                        </a:rPr>
                        <a:t>Домашнее задание</a:t>
                      </a:r>
                      <a:endParaRPr kumimoji="0" lang="ru-RU" sz="1800" b="1"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99"/>
                    </a:solidFill>
                  </a:tcPr>
                </a:tc>
              </a:tr>
            </a:tbl>
          </a:graphicData>
        </a:graphic>
      </p:graphicFrame>
      <p:sp>
        <p:nvSpPr>
          <p:cNvPr id="2105" name="Rectangle 57"/>
          <p:cNvSpPr>
            <a:spLocks noChangeArrowheads="1"/>
          </p:cNvSpPr>
          <p:nvPr/>
        </p:nvSpPr>
        <p:spPr bwMode="auto">
          <a:xfrm>
            <a:off x="1042988" y="2628900"/>
            <a:ext cx="6408737" cy="4254500"/>
          </a:xfrm>
          <a:prstGeom prst="rect">
            <a:avLst/>
          </a:prstGeom>
          <a:noFill/>
          <a:ln w="9525">
            <a:noFill/>
            <a:miter lim="800000"/>
            <a:headEnd/>
            <a:tailEnd/>
          </a:ln>
          <a:effectLst/>
        </p:spPr>
        <p:txBody>
          <a:bodyPr anchor="ctr">
            <a:spAutoFit/>
          </a:bodyPr>
          <a:lstStyle/>
          <a:p>
            <a:pPr algn="ctr"/>
            <a:r>
              <a:rPr lang="ru-RU">
                <a:cs typeface="Arial" charset="0"/>
              </a:rPr>
              <a:t/>
            </a:r>
            <a:br>
              <a:rPr lang="ru-RU">
                <a:cs typeface="Arial" charset="0"/>
              </a:rPr>
            </a:br>
            <a:r>
              <a:rPr lang="ru-RU">
                <a:cs typeface="Arial" charset="0"/>
              </a:rPr>
              <a:t>         </a:t>
            </a:r>
            <a:r>
              <a:rPr lang="ru-RU" sz="1600" b="1">
                <a:cs typeface="Arial" charset="0"/>
              </a:rPr>
              <a:t>Вулкан Ааг (Камчатка) </a:t>
            </a:r>
          </a:p>
          <a:p>
            <a:pPr algn="ctr" eaLnBrk="0" hangingPunct="0"/>
            <a:r>
              <a:rPr lang="ru-RU">
                <a:cs typeface="Arial" charset="0"/>
              </a:rPr>
              <a:t>  </a:t>
            </a:r>
            <a:r>
              <a:rPr lang="ru-RU" sz="18300">
                <a:cs typeface="Arial" charset="0"/>
              </a:rPr>
              <a:t> </a:t>
            </a:r>
            <a:r>
              <a:rPr lang="ru-RU">
                <a:cs typeface="Arial" charset="0"/>
              </a:rPr>
              <a:t>                                                                                                                                                                                                           </a:t>
            </a:r>
          </a:p>
          <a:p>
            <a:pPr algn="ctr" eaLnBrk="0" hangingPunct="0"/>
            <a:r>
              <a:rPr lang="ru-RU">
                <a:cs typeface="Arial" charset="0"/>
              </a:rPr>
              <a:t> </a:t>
            </a:r>
          </a:p>
        </p:txBody>
      </p:sp>
      <p:pic>
        <p:nvPicPr>
          <p:cNvPr id="2053" name="Picture 5" descr="aautorule"/>
          <p:cNvPicPr>
            <a:picLocks noChangeAspect="1" noChangeArrowheads="1"/>
          </p:cNvPicPr>
          <p:nvPr/>
        </p:nvPicPr>
        <p:blipFill>
          <a:blip r:embed="rId13"/>
          <a:srcRect/>
          <a:stretch>
            <a:fillRect/>
          </a:stretch>
        </p:blipFill>
        <p:spPr bwMode="auto">
          <a:xfrm>
            <a:off x="1619250" y="908050"/>
            <a:ext cx="5715000" cy="95250"/>
          </a:xfrm>
          <a:prstGeom prst="rect">
            <a:avLst/>
          </a:prstGeom>
          <a:noFill/>
        </p:spPr>
      </p:pic>
      <p:pic>
        <p:nvPicPr>
          <p:cNvPr id="2106" name="Picture 58" descr="Налычево - вулкан Ааг. Nalychevo - Aag volcanoe."/>
          <p:cNvPicPr>
            <a:picLocks noChangeAspect="1" noChangeArrowheads="1"/>
          </p:cNvPicPr>
          <p:nvPr/>
        </p:nvPicPr>
        <p:blipFill>
          <a:blip r:embed="rId14"/>
          <a:srcRect/>
          <a:stretch>
            <a:fillRect/>
          </a:stretch>
        </p:blipFill>
        <p:spPr bwMode="auto">
          <a:xfrm>
            <a:off x="1476375" y="3284538"/>
            <a:ext cx="6162675" cy="2905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28C1F0A0-4978-4BAC-B3B8-FC7C5E407A99}" type="slidenum">
              <a:rPr lang="ru-RU"/>
              <a:pPr/>
              <a:t>10</a:t>
            </a:fld>
            <a:endParaRPr lang="ru-RU"/>
          </a:p>
        </p:txBody>
      </p:sp>
      <p:pic>
        <p:nvPicPr>
          <p:cNvPr id="105475"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105476" name="Picture 4" descr="вулкан-2"/>
          <p:cNvPicPr>
            <a:picLocks noChangeAspect="1" noChangeArrowheads="1"/>
          </p:cNvPicPr>
          <p:nvPr/>
        </p:nvPicPr>
        <p:blipFill>
          <a:blip r:embed="rId4"/>
          <a:srcRect/>
          <a:stretch>
            <a:fillRect/>
          </a:stretch>
        </p:blipFill>
        <p:spPr bwMode="auto">
          <a:xfrm>
            <a:off x="2268538" y="836613"/>
            <a:ext cx="4341812" cy="5692775"/>
          </a:xfrm>
          <a:prstGeom prst="rect">
            <a:avLst/>
          </a:prstGeom>
          <a:noFill/>
        </p:spPr>
      </p:pic>
      <p:sp>
        <p:nvSpPr>
          <p:cNvPr id="105477" name="Rectangle 5"/>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DF896C4E-C733-4981-AAB1-435D2FACEA3E}" type="slidenum">
              <a:rPr lang="ru-RU"/>
              <a:pPr/>
              <a:t>11</a:t>
            </a:fld>
            <a:endParaRPr lang="ru-RU"/>
          </a:p>
        </p:txBody>
      </p:sp>
      <p:pic>
        <p:nvPicPr>
          <p:cNvPr id="99331"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99332" name="Picture 4" descr="вул-1"/>
          <p:cNvPicPr>
            <a:picLocks noChangeAspect="1" noChangeArrowheads="1"/>
          </p:cNvPicPr>
          <p:nvPr/>
        </p:nvPicPr>
        <p:blipFill>
          <a:blip r:embed="rId4"/>
          <a:srcRect/>
          <a:stretch>
            <a:fillRect/>
          </a:stretch>
        </p:blipFill>
        <p:spPr bwMode="auto">
          <a:xfrm>
            <a:off x="2381250" y="908050"/>
            <a:ext cx="3895725" cy="5759450"/>
          </a:xfrm>
          <a:prstGeom prst="rect">
            <a:avLst/>
          </a:prstGeom>
          <a:noFill/>
        </p:spPr>
      </p:pic>
      <p:sp>
        <p:nvSpPr>
          <p:cNvPr id="99333" name="Rectangle 5"/>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EB8189B1-6E13-45B0-BA7E-9AB4241513C7}" type="slidenum">
              <a:rPr lang="ru-RU"/>
              <a:pPr/>
              <a:t>12</a:t>
            </a:fld>
            <a:endParaRPr lang="ru-RU"/>
          </a:p>
        </p:txBody>
      </p:sp>
      <p:pic>
        <p:nvPicPr>
          <p:cNvPr id="100355"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100356" name="Picture 4" descr="вул-2"/>
          <p:cNvPicPr>
            <a:picLocks noChangeAspect="1" noChangeArrowheads="1"/>
          </p:cNvPicPr>
          <p:nvPr/>
        </p:nvPicPr>
        <p:blipFill>
          <a:blip r:embed="rId4"/>
          <a:srcRect/>
          <a:stretch>
            <a:fillRect/>
          </a:stretch>
        </p:blipFill>
        <p:spPr bwMode="auto">
          <a:xfrm>
            <a:off x="1690688" y="908050"/>
            <a:ext cx="5164137" cy="5702300"/>
          </a:xfrm>
          <a:prstGeom prst="rect">
            <a:avLst/>
          </a:prstGeom>
          <a:noFill/>
        </p:spPr>
      </p:pic>
      <p:sp>
        <p:nvSpPr>
          <p:cNvPr id="100357" name="Rectangle 5"/>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3A98F808-7E4D-47F6-B0C4-9FBB88335E8C}" type="slidenum">
              <a:rPr lang="ru-RU"/>
              <a:pPr/>
              <a:t>13</a:t>
            </a:fld>
            <a:endParaRPr lang="ru-RU"/>
          </a:p>
        </p:txBody>
      </p:sp>
      <p:pic>
        <p:nvPicPr>
          <p:cNvPr id="101379"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101380" name="Picture 4" descr="вул-3"/>
          <p:cNvPicPr>
            <a:picLocks noChangeAspect="1" noChangeArrowheads="1"/>
          </p:cNvPicPr>
          <p:nvPr/>
        </p:nvPicPr>
        <p:blipFill>
          <a:blip r:embed="rId4"/>
          <a:srcRect/>
          <a:stretch>
            <a:fillRect/>
          </a:stretch>
        </p:blipFill>
        <p:spPr bwMode="auto">
          <a:xfrm>
            <a:off x="1979613" y="908050"/>
            <a:ext cx="5137150" cy="5645150"/>
          </a:xfrm>
          <a:prstGeom prst="rect">
            <a:avLst/>
          </a:prstGeom>
          <a:noFill/>
        </p:spPr>
      </p:pic>
      <p:sp>
        <p:nvSpPr>
          <p:cNvPr id="101381" name="Rectangle 5"/>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61B8D350-60E8-4606-B7B0-4EB51A143F0D}" type="slidenum">
              <a:rPr lang="ru-RU"/>
              <a:pPr/>
              <a:t>14</a:t>
            </a:fld>
            <a:endParaRPr lang="ru-RU"/>
          </a:p>
        </p:txBody>
      </p:sp>
      <p:pic>
        <p:nvPicPr>
          <p:cNvPr id="102403"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102404" name="Picture 4" descr="вул-4"/>
          <p:cNvPicPr>
            <a:picLocks noChangeAspect="1" noChangeArrowheads="1"/>
          </p:cNvPicPr>
          <p:nvPr/>
        </p:nvPicPr>
        <p:blipFill>
          <a:blip r:embed="rId4"/>
          <a:srcRect/>
          <a:stretch>
            <a:fillRect/>
          </a:stretch>
        </p:blipFill>
        <p:spPr bwMode="auto">
          <a:xfrm>
            <a:off x="2771775" y="908050"/>
            <a:ext cx="3548063" cy="5689600"/>
          </a:xfrm>
          <a:prstGeom prst="rect">
            <a:avLst/>
          </a:prstGeom>
          <a:noFill/>
        </p:spPr>
      </p:pic>
      <p:sp>
        <p:nvSpPr>
          <p:cNvPr id="102405" name="Rectangle 5"/>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
        <p:nvSpPr>
          <p:cNvPr id="102406" name="AutoShape 6">
            <a:hlinkClick r:id="" action="ppaction://hlinkshowjump?jump=firstslide" highlightClick="1"/>
          </p:cNvPr>
          <p:cNvSpPr>
            <a:spLocks noChangeArrowheads="1"/>
          </p:cNvSpPr>
          <p:nvPr/>
        </p:nvSpPr>
        <p:spPr bwMode="auto">
          <a:xfrm>
            <a:off x="8101013" y="6021388"/>
            <a:ext cx="647700" cy="503237"/>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634E7903-D7F4-4109-948B-45E2FCF7A193}" type="slidenum">
              <a:rPr lang="ru-RU"/>
              <a:pPr/>
              <a:t>15</a:t>
            </a:fld>
            <a:endParaRPr lang="ru-RU"/>
          </a:p>
        </p:txBody>
      </p:sp>
      <p:sp>
        <p:nvSpPr>
          <p:cNvPr id="93186"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93187"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93188"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93189" name="Picture 5" descr="2_7"/>
          <p:cNvPicPr>
            <a:picLocks noChangeAspect="1" noChangeArrowheads="1"/>
          </p:cNvPicPr>
          <p:nvPr/>
        </p:nvPicPr>
        <p:blipFill>
          <a:blip r:embed="rId4"/>
          <a:srcRect/>
          <a:stretch>
            <a:fillRect/>
          </a:stretch>
        </p:blipFill>
        <p:spPr bwMode="auto">
          <a:xfrm>
            <a:off x="2484438" y="836613"/>
            <a:ext cx="4187825" cy="5832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B25C7FEB-4A0E-40A4-A51D-8A907AF3E0EF}" type="slidenum">
              <a:rPr lang="ru-RU"/>
              <a:pPr/>
              <a:t>16</a:t>
            </a:fld>
            <a:endParaRPr lang="ru-RU"/>
          </a:p>
        </p:txBody>
      </p:sp>
      <p:sp>
        <p:nvSpPr>
          <p:cNvPr id="69634"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Извержение вулкана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69635"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69636" name="Picture 4" descr="2_6"/>
          <p:cNvPicPr>
            <a:picLocks noChangeAspect="1" noChangeArrowheads="1"/>
          </p:cNvPicPr>
          <p:nvPr/>
        </p:nvPicPr>
        <p:blipFill>
          <a:blip r:embed="rId4"/>
          <a:srcRect/>
          <a:stretch>
            <a:fillRect/>
          </a:stretch>
        </p:blipFill>
        <p:spPr bwMode="auto">
          <a:xfrm>
            <a:off x="2339975" y="908050"/>
            <a:ext cx="4086225" cy="5689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80564EB-8455-4EB5-864C-6C2A8BC98E58}" type="slidenum">
              <a:rPr lang="ru-RU"/>
              <a:pPr/>
              <a:t>17</a:t>
            </a:fld>
            <a:endParaRPr lang="ru-RU"/>
          </a:p>
        </p:txBody>
      </p:sp>
      <p:sp>
        <p:nvSpPr>
          <p:cNvPr id="61442"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61443"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61444"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61445" name="Picture 5" descr="vulcans_007"/>
          <p:cNvPicPr>
            <a:picLocks noChangeAspect="1" noChangeArrowheads="1"/>
          </p:cNvPicPr>
          <p:nvPr/>
        </p:nvPicPr>
        <p:blipFill>
          <a:blip r:embed="rId4"/>
          <a:srcRect/>
          <a:stretch>
            <a:fillRect/>
          </a:stretch>
        </p:blipFill>
        <p:spPr bwMode="auto">
          <a:xfrm>
            <a:off x="539750" y="908050"/>
            <a:ext cx="7272338" cy="54546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F9F11937-5993-464B-BB5D-B4C9BD3D82CB}" type="slidenum">
              <a:rPr lang="ru-RU"/>
              <a:pPr/>
              <a:t>18</a:t>
            </a:fld>
            <a:endParaRPr lang="ru-RU"/>
          </a:p>
        </p:txBody>
      </p:sp>
      <p:sp>
        <p:nvSpPr>
          <p:cNvPr id="63490"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63491"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63492"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63493" name="Picture 5" descr="vulcans_001"/>
          <p:cNvPicPr>
            <a:picLocks noChangeAspect="1" noChangeArrowheads="1"/>
          </p:cNvPicPr>
          <p:nvPr/>
        </p:nvPicPr>
        <p:blipFill>
          <a:blip r:embed="rId4"/>
          <a:srcRect/>
          <a:stretch>
            <a:fillRect/>
          </a:stretch>
        </p:blipFill>
        <p:spPr bwMode="auto">
          <a:xfrm>
            <a:off x="539750" y="908050"/>
            <a:ext cx="7561263" cy="56721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D066C176-B133-47A6-8697-D7C4B23CFE48}" type="slidenum">
              <a:rPr lang="ru-RU"/>
              <a:pPr/>
              <a:t>19</a:t>
            </a:fld>
            <a:endParaRPr lang="ru-RU"/>
          </a:p>
        </p:txBody>
      </p:sp>
      <p:sp>
        <p:nvSpPr>
          <p:cNvPr id="65538"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65539"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65540"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65541" name="Picture 5" descr="vulcans_002"/>
          <p:cNvPicPr>
            <a:picLocks noChangeAspect="1" noChangeArrowheads="1"/>
          </p:cNvPicPr>
          <p:nvPr/>
        </p:nvPicPr>
        <p:blipFill>
          <a:blip r:embed="rId4"/>
          <a:srcRect/>
          <a:stretch>
            <a:fillRect/>
          </a:stretch>
        </p:blipFill>
        <p:spPr bwMode="auto">
          <a:xfrm>
            <a:off x="468313" y="836613"/>
            <a:ext cx="7632700" cy="5724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F349A482-55B8-4F01-A3CC-D67CF56893D9}" type="slidenum">
              <a:rPr lang="ru-RU"/>
              <a:pPr/>
              <a:t>2</a:t>
            </a:fld>
            <a:endParaRPr lang="ru-RU"/>
          </a:p>
        </p:txBody>
      </p:sp>
      <p:sp>
        <p:nvSpPr>
          <p:cNvPr id="49157" name="Rectangle 5"/>
          <p:cNvSpPr>
            <a:spLocks noChangeArrowheads="1"/>
          </p:cNvSpPr>
          <p:nvPr/>
        </p:nvSpPr>
        <p:spPr bwMode="auto">
          <a:xfrm>
            <a:off x="-1260475" y="0"/>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Вопросы и задания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49158" name="Picture 6" descr="aautorule"/>
          <p:cNvPicPr>
            <a:picLocks noChangeAspect="1" noChangeArrowheads="1"/>
          </p:cNvPicPr>
          <p:nvPr/>
        </p:nvPicPr>
        <p:blipFill>
          <a:blip r:embed="rId3"/>
          <a:srcRect/>
          <a:stretch>
            <a:fillRect/>
          </a:stretch>
        </p:blipFill>
        <p:spPr bwMode="auto">
          <a:xfrm>
            <a:off x="1692275" y="692150"/>
            <a:ext cx="5715000" cy="95250"/>
          </a:xfrm>
          <a:prstGeom prst="rect">
            <a:avLst/>
          </a:prstGeom>
          <a:noFill/>
        </p:spPr>
      </p:pic>
      <p:sp>
        <p:nvSpPr>
          <p:cNvPr id="49159" name="Text Box 7"/>
          <p:cNvSpPr txBox="1">
            <a:spLocks noChangeArrowheads="1"/>
          </p:cNvSpPr>
          <p:nvPr/>
        </p:nvSpPr>
        <p:spPr bwMode="auto">
          <a:xfrm>
            <a:off x="827088" y="981075"/>
            <a:ext cx="7848600" cy="228282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ru-RU" sz="2400" b="1"/>
              <a:t>Как устроена Земля?</a:t>
            </a:r>
          </a:p>
          <a:p>
            <a:pPr marL="342900" indent="-342900">
              <a:spcBef>
                <a:spcPct val="50000"/>
              </a:spcBef>
              <a:buFontTx/>
              <a:buAutoNum type="arabicPeriod"/>
            </a:pPr>
            <a:r>
              <a:rPr lang="ru-RU" sz="2400" b="1"/>
              <a:t>В каком состоянии, по мнению ученых, находятся породы мантии и ядра?</a:t>
            </a:r>
          </a:p>
          <a:p>
            <a:pPr marL="342900" indent="-342900">
              <a:spcBef>
                <a:spcPct val="50000"/>
              </a:spcBef>
              <a:buFontTx/>
              <a:buAutoNum type="arabicPeriod"/>
            </a:pPr>
            <a:r>
              <a:rPr lang="ru-RU" sz="2400" b="1"/>
              <a:t>Как же удалось людям составить представление о внутреннем строении Земли?</a:t>
            </a:r>
          </a:p>
        </p:txBody>
      </p:sp>
      <p:sp>
        <p:nvSpPr>
          <p:cNvPr id="49160" name="AutoShape 8">
            <a:hlinkClick r:id="" action="ppaction://hlinkshowjump?jump=firstslide" highlightClick="1"/>
          </p:cNvPr>
          <p:cNvSpPr>
            <a:spLocks noChangeArrowheads="1"/>
          </p:cNvSpPr>
          <p:nvPr/>
        </p:nvSpPr>
        <p:spPr bwMode="auto">
          <a:xfrm>
            <a:off x="8027988" y="6165850"/>
            <a:ext cx="576262"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992B4AFE-5A1D-4DC7-8A7B-5BDCF4213EC8}" type="slidenum">
              <a:rPr lang="ru-RU"/>
              <a:pPr/>
              <a:t>20</a:t>
            </a:fld>
            <a:endParaRPr lang="ru-RU"/>
          </a:p>
        </p:txBody>
      </p:sp>
      <p:sp>
        <p:nvSpPr>
          <p:cNvPr id="73730"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73731"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73732"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73733" name="Picture 5" descr="vulcans_005"/>
          <p:cNvPicPr>
            <a:picLocks noChangeAspect="1" noChangeArrowheads="1"/>
          </p:cNvPicPr>
          <p:nvPr/>
        </p:nvPicPr>
        <p:blipFill>
          <a:blip r:embed="rId4"/>
          <a:srcRect/>
          <a:stretch>
            <a:fillRect/>
          </a:stretch>
        </p:blipFill>
        <p:spPr bwMode="auto">
          <a:xfrm>
            <a:off x="539750" y="908050"/>
            <a:ext cx="7704138" cy="57245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A9FBD591-EDF3-46C9-A45E-5C7CE50DF2FF}" type="slidenum">
              <a:rPr lang="ru-RU"/>
              <a:pPr/>
              <a:t>21</a:t>
            </a:fld>
            <a:endParaRPr lang="ru-RU"/>
          </a:p>
        </p:txBody>
      </p:sp>
      <p:sp>
        <p:nvSpPr>
          <p:cNvPr id="75778"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75779"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75780"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75781" name="Picture 5" descr="vulcans_013"/>
          <p:cNvPicPr>
            <a:picLocks noChangeAspect="1" noChangeArrowheads="1"/>
          </p:cNvPicPr>
          <p:nvPr/>
        </p:nvPicPr>
        <p:blipFill>
          <a:blip r:embed="rId4"/>
          <a:srcRect/>
          <a:stretch>
            <a:fillRect/>
          </a:stretch>
        </p:blipFill>
        <p:spPr bwMode="auto">
          <a:xfrm>
            <a:off x="611188" y="908050"/>
            <a:ext cx="7632700" cy="57245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24B34FB0-0556-459C-BF91-0984A830075A}" type="slidenum">
              <a:rPr lang="ru-RU"/>
              <a:pPr/>
              <a:t>22</a:t>
            </a:fld>
            <a:endParaRPr lang="ru-RU"/>
          </a:p>
        </p:txBody>
      </p:sp>
      <p:sp>
        <p:nvSpPr>
          <p:cNvPr id="79874"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79875"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79876"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79877" name="Picture 5" descr="vulcans_010"/>
          <p:cNvPicPr>
            <a:picLocks noChangeAspect="1" noChangeArrowheads="1"/>
          </p:cNvPicPr>
          <p:nvPr/>
        </p:nvPicPr>
        <p:blipFill>
          <a:blip r:embed="rId4"/>
          <a:srcRect/>
          <a:stretch>
            <a:fillRect/>
          </a:stretch>
        </p:blipFill>
        <p:spPr bwMode="auto">
          <a:xfrm>
            <a:off x="539750" y="908050"/>
            <a:ext cx="7632700" cy="57245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92586EB7-1789-43C8-9EB0-C0750E499620}" type="slidenum">
              <a:rPr lang="ru-RU"/>
              <a:pPr/>
              <a:t>23</a:t>
            </a:fld>
            <a:endParaRPr lang="ru-RU"/>
          </a:p>
        </p:txBody>
      </p:sp>
      <p:sp>
        <p:nvSpPr>
          <p:cNvPr id="81922"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81923"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81924"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81926" name="Picture 6" descr="vulcans_009"/>
          <p:cNvPicPr>
            <a:picLocks noChangeAspect="1" noChangeArrowheads="1"/>
          </p:cNvPicPr>
          <p:nvPr/>
        </p:nvPicPr>
        <p:blipFill>
          <a:blip r:embed="rId4"/>
          <a:srcRect/>
          <a:stretch>
            <a:fillRect/>
          </a:stretch>
        </p:blipFill>
        <p:spPr bwMode="auto">
          <a:xfrm>
            <a:off x="468313" y="981075"/>
            <a:ext cx="7489825" cy="56181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B9AEC2E6-C684-4AA8-B1E3-8849A64CD60E}" type="slidenum">
              <a:rPr lang="ru-RU"/>
              <a:pPr/>
              <a:t>24</a:t>
            </a:fld>
            <a:endParaRPr lang="ru-RU"/>
          </a:p>
        </p:txBody>
      </p:sp>
      <p:sp>
        <p:nvSpPr>
          <p:cNvPr id="83970"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83971"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83972"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83973" name="Picture 5" descr="vulcans_011"/>
          <p:cNvPicPr>
            <a:picLocks noChangeAspect="1" noChangeArrowheads="1"/>
          </p:cNvPicPr>
          <p:nvPr/>
        </p:nvPicPr>
        <p:blipFill>
          <a:blip r:embed="rId4"/>
          <a:srcRect/>
          <a:stretch>
            <a:fillRect/>
          </a:stretch>
        </p:blipFill>
        <p:spPr bwMode="auto">
          <a:xfrm>
            <a:off x="323850" y="981075"/>
            <a:ext cx="7488238" cy="56165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D871B57E-DD62-4322-A954-2F1F76D3F78A}" type="slidenum">
              <a:rPr lang="ru-RU"/>
              <a:pPr/>
              <a:t>25</a:t>
            </a:fld>
            <a:endParaRPr lang="ru-RU"/>
          </a:p>
        </p:txBody>
      </p:sp>
      <p:sp>
        <p:nvSpPr>
          <p:cNvPr id="77826"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77827"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77828"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77829" name="Picture 5" descr="vulcans_008"/>
          <p:cNvPicPr>
            <a:picLocks noChangeAspect="1" noChangeArrowheads="1"/>
          </p:cNvPicPr>
          <p:nvPr/>
        </p:nvPicPr>
        <p:blipFill>
          <a:blip r:embed="rId4"/>
          <a:srcRect/>
          <a:stretch>
            <a:fillRect/>
          </a:stretch>
        </p:blipFill>
        <p:spPr bwMode="auto">
          <a:xfrm>
            <a:off x="323850" y="981075"/>
            <a:ext cx="7632700" cy="57245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Номер слайда 3"/>
          <p:cNvSpPr>
            <a:spLocks noGrp="1"/>
          </p:cNvSpPr>
          <p:nvPr>
            <p:ph type="sldNum" sz="quarter" idx="12"/>
          </p:nvPr>
        </p:nvSpPr>
        <p:spPr/>
        <p:txBody>
          <a:bodyPr/>
          <a:lstStyle/>
          <a:p>
            <a:fld id="{4D098513-E609-46CE-88C0-E0255EE755C6}" type="slidenum">
              <a:rPr lang="ru-RU"/>
              <a:pPr/>
              <a:t>26</a:t>
            </a:fld>
            <a:endParaRPr lang="ru-RU"/>
          </a:p>
        </p:txBody>
      </p:sp>
      <p:sp>
        <p:nvSpPr>
          <p:cNvPr id="21568" name="Rectangle 64"/>
          <p:cNvSpPr>
            <a:spLocks noChangeArrowheads="1"/>
          </p:cNvSpPr>
          <p:nvPr/>
        </p:nvSpPr>
        <p:spPr bwMode="auto">
          <a:xfrm>
            <a:off x="468313" y="180975"/>
            <a:ext cx="8064500" cy="809625"/>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rPr>
              <a:t>Активные и знаменитые</a:t>
            </a:r>
          </a:p>
          <a:p>
            <a:pPr algn="ctr" eaLnBrk="0" hangingPunct="0"/>
            <a:r>
              <a:rPr lang="ru-RU" sz="1100"/>
              <a:t>  </a:t>
            </a:r>
            <a:r>
              <a:rPr lang="ru-RU" sz="600"/>
              <a:t> </a:t>
            </a:r>
            <a:r>
              <a:rPr lang="ru-RU" sz="1100"/>
              <a:t>                              </a:t>
            </a:r>
            <a:endParaRPr lang="ru-RU"/>
          </a:p>
        </p:txBody>
      </p:sp>
      <p:pic>
        <p:nvPicPr>
          <p:cNvPr id="21569" name="Picture 65" descr="aautorule"/>
          <p:cNvPicPr>
            <a:picLocks noChangeAspect="1" noChangeArrowheads="1"/>
          </p:cNvPicPr>
          <p:nvPr/>
        </p:nvPicPr>
        <p:blipFill>
          <a:blip r:embed="rId3"/>
          <a:srcRect/>
          <a:stretch>
            <a:fillRect/>
          </a:stretch>
        </p:blipFill>
        <p:spPr bwMode="auto">
          <a:xfrm>
            <a:off x="1619250" y="836613"/>
            <a:ext cx="5715000" cy="95250"/>
          </a:xfrm>
          <a:prstGeom prst="rect">
            <a:avLst/>
          </a:prstGeom>
          <a:noFill/>
        </p:spPr>
      </p:pic>
      <p:sp>
        <p:nvSpPr>
          <p:cNvPr id="21570" name="Rectangle 66"/>
          <p:cNvSpPr>
            <a:spLocks noChangeArrowheads="1"/>
          </p:cNvSpPr>
          <p:nvPr/>
        </p:nvSpPr>
        <p:spPr bwMode="auto">
          <a:xfrm>
            <a:off x="1187450" y="981075"/>
            <a:ext cx="6677025" cy="396875"/>
          </a:xfrm>
          <a:prstGeom prst="rect">
            <a:avLst/>
          </a:prstGeom>
          <a:noFill/>
          <a:ln w="9525">
            <a:noFill/>
            <a:miter lim="800000"/>
            <a:headEnd/>
            <a:tailEnd/>
          </a:ln>
          <a:effectLst/>
        </p:spPr>
        <p:txBody>
          <a:bodyPr wrap="none" anchor="ctr">
            <a:spAutoFit/>
          </a:bodyPr>
          <a:lstStyle/>
          <a:p>
            <a:pPr algn="ctr"/>
            <a:r>
              <a:rPr lang="ru-RU" sz="2000" b="1">
                <a:ea typeface="Times New Roman" pitchFamily="18" charset="0"/>
                <a:cs typeface="Arial" charset="0"/>
              </a:rPr>
              <a:t>ГОСУДАРСТВА, ГДЕ ЕСТЬ АКТИВНЫЕ ВУЛКАНЫ</a:t>
            </a:r>
            <a:r>
              <a:rPr lang="ru-RU" sz="1100">
                <a:ea typeface="Times New Roman" pitchFamily="18" charset="0"/>
                <a:cs typeface="Arial" charset="0"/>
              </a:rPr>
              <a:t>   </a:t>
            </a:r>
            <a:endParaRPr lang="ru-RU">
              <a:ea typeface="Times New Roman" pitchFamily="18" charset="0"/>
              <a:cs typeface="Arial" charset="0"/>
            </a:endParaRPr>
          </a:p>
        </p:txBody>
      </p:sp>
      <p:graphicFrame>
        <p:nvGraphicFramePr>
          <p:cNvPr id="21625" name="Group 121"/>
          <p:cNvGraphicFramePr>
            <a:graphicFrameLocks noGrp="1"/>
          </p:cNvGraphicFramePr>
          <p:nvPr/>
        </p:nvGraphicFramePr>
        <p:xfrm>
          <a:off x="1311275" y="1268413"/>
          <a:ext cx="5853113" cy="5392737"/>
        </p:xfrm>
        <a:graphic>
          <a:graphicData uri="http://schemas.openxmlformats.org/drawingml/2006/table">
            <a:tbl>
              <a:tblPr/>
              <a:tblGrid>
                <a:gridCol w="336550"/>
                <a:gridCol w="5516563"/>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FFFFFF"/>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Россия – 171</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Чили –    110</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Индонезия – 161</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Эфиопия – 72</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США – 146 </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Филиппины – 53 </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Япония – 119 </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FFFFFF"/>
                          </a:solidFill>
                          <a:effectLst/>
                          <a:latin typeface="Arial" charset="0"/>
                        </a:rPr>
                        <a:t>  </a:t>
                      </a:r>
                      <a:r>
                        <a:rPr kumimoji="0" lang="ru-RU" sz="900" b="0" i="0" u="none" strike="noStrike" cap="none" normalizeH="0" baseline="0" smtClean="0">
                          <a:ln>
                            <a:noFill/>
                          </a:ln>
                          <a:solidFill>
                            <a:srgbClr val="FFFFFF"/>
                          </a:solidFill>
                          <a:effectLst/>
                          <a:latin typeface="Arial" charset="0"/>
                        </a:rPr>
                        <a:t> </a:t>
                      </a:r>
                      <a:r>
                        <a:rPr kumimoji="0" lang="ru-RU" sz="1800" b="0" i="0" u="none" strike="noStrike" cap="none" normalizeH="0" baseline="0" smtClean="0">
                          <a:ln>
                            <a:noFill/>
                          </a:ln>
                          <a:solidFill>
                            <a:srgbClr val="FFFFFF"/>
                          </a:solidFill>
                          <a:effectLst/>
                          <a:latin typeface="Arial" charset="0"/>
                        </a:rPr>
                        <a:t> </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Исландия – 33</a:t>
                      </a:r>
                      <a:endParaRPr kumimoji="0" lang="ru-RU" sz="18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1619" name="Rectangle 115"/>
          <p:cNvSpPr>
            <a:spLocks noChangeArrowheads="1"/>
          </p:cNvSpPr>
          <p:nvPr/>
        </p:nvSpPr>
        <p:spPr bwMode="auto">
          <a:xfrm>
            <a:off x="1311275" y="6072188"/>
            <a:ext cx="247650" cy="366712"/>
          </a:xfrm>
          <a:prstGeom prst="rect">
            <a:avLst/>
          </a:prstGeom>
          <a:noFill/>
          <a:ln w="9525">
            <a:noFill/>
            <a:miter lim="800000"/>
            <a:headEnd/>
            <a:tailEnd/>
          </a:ln>
          <a:effectLst/>
        </p:spPr>
        <p:txBody>
          <a:bodyPr wrap="none" anchor="ctr">
            <a:spAutoFit/>
          </a:bodyPr>
          <a:lstStyle/>
          <a:p>
            <a:r>
              <a:rPr lang="ru-RU">
                <a:cs typeface="Arial" charset="0"/>
              </a:rPr>
              <a:t> </a:t>
            </a:r>
            <a:endParaRPr lang="ru-RU"/>
          </a:p>
        </p:txBody>
      </p:sp>
      <p:pic>
        <p:nvPicPr>
          <p:cNvPr id="21575" name="Picture 71" descr="aatobul1"/>
          <p:cNvPicPr>
            <a:picLocks noChangeAspect="1" noChangeArrowheads="1"/>
          </p:cNvPicPr>
          <p:nvPr/>
        </p:nvPicPr>
        <p:blipFill>
          <a:blip r:embed="rId4"/>
          <a:srcRect/>
          <a:stretch>
            <a:fillRect/>
          </a:stretch>
        </p:blipFill>
        <p:spPr bwMode="auto">
          <a:xfrm>
            <a:off x="1466850" y="1639888"/>
            <a:ext cx="142875" cy="142875"/>
          </a:xfrm>
          <a:prstGeom prst="rect">
            <a:avLst/>
          </a:prstGeom>
          <a:noFill/>
        </p:spPr>
      </p:pic>
      <p:pic>
        <p:nvPicPr>
          <p:cNvPr id="21578" name="Picture 74" descr="aatobul1"/>
          <p:cNvPicPr>
            <a:picLocks noChangeAspect="1" noChangeArrowheads="1"/>
          </p:cNvPicPr>
          <p:nvPr/>
        </p:nvPicPr>
        <p:blipFill>
          <a:blip r:embed="rId4"/>
          <a:srcRect/>
          <a:stretch>
            <a:fillRect/>
          </a:stretch>
        </p:blipFill>
        <p:spPr bwMode="auto">
          <a:xfrm>
            <a:off x="1466850" y="2279650"/>
            <a:ext cx="142875" cy="142875"/>
          </a:xfrm>
          <a:prstGeom prst="rect">
            <a:avLst/>
          </a:prstGeom>
          <a:noFill/>
        </p:spPr>
      </p:pic>
      <p:pic>
        <p:nvPicPr>
          <p:cNvPr id="21581" name="Picture 77" descr="aatobul1"/>
          <p:cNvPicPr>
            <a:picLocks noChangeAspect="1" noChangeArrowheads="1"/>
          </p:cNvPicPr>
          <p:nvPr/>
        </p:nvPicPr>
        <p:blipFill>
          <a:blip r:embed="rId4"/>
          <a:srcRect/>
          <a:stretch>
            <a:fillRect/>
          </a:stretch>
        </p:blipFill>
        <p:spPr bwMode="auto">
          <a:xfrm>
            <a:off x="1466850" y="2919413"/>
            <a:ext cx="142875" cy="142875"/>
          </a:xfrm>
          <a:prstGeom prst="rect">
            <a:avLst/>
          </a:prstGeom>
          <a:noFill/>
        </p:spPr>
      </p:pic>
      <p:pic>
        <p:nvPicPr>
          <p:cNvPr id="21584" name="Picture 80" descr="aatobul1"/>
          <p:cNvPicPr>
            <a:picLocks noChangeAspect="1" noChangeArrowheads="1"/>
          </p:cNvPicPr>
          <p:nvPr/>
        </p:nvPicPr>
        <p:blipFill>
          <a:blip r:embed="rId4"/>
          <a:srcRect/>
          <a:stretch>
            <a:fillRect/>
          </a:stretch>
        </p:blipFill>
        <p:spPr bwMode="auto">
          <a:xfrm>
            <a:off x="1466850" y="3559175"/>
            <a:ext cx="142875" cy="142875"/>
          </a:xfrm>
          <a:prstGeom prst="rect">
            <a:avLst/>
          </a:prstGeom>
          <a:noFill/>
        </p:spPr>
      </p:pic>
      <p:pic>
        <p:nvPicPr>
          <p:cNvPr id="21587" name="Picture 83" descr="aatobul1"/>
          <p:cNvPicPr>
            <a:picLocks noChangeAspect="1" noChangeArrowheads="1"/>
          </p:cNvPicPr>
          <p:nvPr/>
        </p:nvPicPr>
        <p:blipFill>
          <a:blip r:embed="rId4"/>
          <a:srcRect/>
          <a:stretch>
            <a:fillRect/>
          </a:stretch>
        </p:blipFill>
        <p:spPr bwMode="auto">
          <a:xfrm>
            <a:off x="1466850" y="4198938"/>
            <a:ext cx="142875" cy="142875"/>
          </a:xfrm>
          <a:prstGeom prst="rect">
            <a:avLst/>
          </a:prstGeom>
          <a:noFill/>
        </p:spPr>
      </p:pic>
      <p:pic>
        <p:nvPicPr>
          <p:cNvPr id="21590" name="Picture 86" descr="aatobul1"/>
          <p:cNvPicPr>
            <a:picLocks noChangeAspect="1" noChangeArrowheads="1"/>
          </p:cNvPicPr>
          <p:nvPr/>
        </p:nvPicPr>
        <p:blipFill>
          <a:blip r:embed="rId4"/>
          <a:srcRect/>
          <a:stretch>
            <a:fillRect/>
          </a:stretch>
        </p:blipFill>
        <p:spPr bwMode="auto">
          <a:xfrm>
            <a:off x="1466850" y="4838700"/>
            <a:ext cx="142875" cy="142875"/>
          </a:xfrm>
          <a:prstGeom prst="rect">
            <a:avLst/>
          </a:prstGeom>
          <a:noFill/>
        </p:spPr>
      </p:pic>
      <p:pic>
        <p:nvPicPr>
          <p:cNvPr id="21593" name="Picture 89" descr="aatobul1"/>
          <p:cNvPicPr>
            <a:picLocks noChangeAspect="1" noChangeArrowheads="1"/>
          </p:cNvPicPr>
          <p:nvPr/>
        </p:nvPicPr>
        <p:blipFill>
          <a:blip r:embed="rId4"/>
          <a:srcRect/>
          <a:stretch>
            <a:fillRect/>
          </a:stretch>
        </p:blipFill>
        <p:spPr bwMode="auto">
          <a:xfrm>
            <a:off x="1466850" y="5478463"/>
            <a:ext cx="142875" cy="142875"/>
          </a:xfrm>
          <a:prstGeom prst="rect">
            <a:avLst/>
          </a:prstGeom>
          <a:noFill/>
        </p:spPr>
      </p:pic>
      <p:pic>
        <p:nvPicPr>
          <p:cNvPr id="21622" name="Picture 118" descr="aatobul1"/>
          <p:cNvPicPr>
            <a:picLocks noChangeAspect="1" noChangeArrowheads="1"/>
          </p:cNvPicPr>
          <p:nvPr/>
        </p:nvPicPr>
        <p:blipFill>
          <a:blip r:embed="rId4"/>
          <a:srcRect/>
          <a:stretch>
            <a:fillRect/>
          </a:stretch>
        </p:blipFill>
        <p:spPr bwMode="auto">
          <a:xfrm>
            <a:off x="1476375" y="6092825"/>
            <a:ext cx="142875" cy="142875"/>
          </a:xfrm>
          <a:prstGeom prst="rect">
            <a:avLst/>
          </a:prstGeom>
          <a:noFill/>
        </p:spPr>
      </p:pic>
      <p:sp>
        <p:nvSpPr>
          <p:cNvPr id="21627" name="Rectangle 123"/>
          <p:cNvSpPr>
            <a:spLocks noChangeArrowheads="1"/>
          </p:cNvSpPr>
          <p:nvPr/>
        </p:nvSpPr>
        <p:spPr bwMode="auto">
          <a:xfrm>
            <a:off x="4067175" y="1701800"/>
            <a:ext cx="4321175" cy="3140075"/>
          </a:xfrm>
          <a:prstGeom prst="rect">
            <a:avLst/>
          </a:prstGeom>
          <a:noFill/>
          <a:ln w="9525">
            <a:noFill/>
            <a:miter lim="800000"/>
            <a:headEnd/>
            <a:tailEnd/>
          </a:ln>
          <a:effectLst/>
        </p:spPr>
        <p:txBody>
          <a:bodyPr anchor="ctr">
            <a:spAutoFit/>
          </a:bodyPr>
          <a:lstStyle/>
          <a:p>
            <a:pPr algn="ctr"/>
            <a:r>
              <a:rPr lang="ru-RU" sz="2000" b="1"/>
              <a:t>" Активный " вулкан - это вулкан извергающийся последние 10 000 лет</a:t>
            </a:r>
          </a:p>
          <a:p>
            <a:pPr algn="ctr"/>
            <a:endParaRPr lang="ru-RU" sz="2000" b="1"/>
          </a:p>
          <a:p>
            <a:pPr algn="ctr"/>
            <a:r>
              <a:rPr lang="ru-RU" sz="2000" b="1"/>
              <a:t>( Остальные вулканы называются "потухшими" ).</a:t>
            </a:r>
          </a:p>
          <a:p>
            <a:pPr algn="ctr"/>
            <a:endParaRPr lang="ru-RU" sz="2000" b="1"/>
          </a:p>
          <a:p>
            <a:pPr algn="ctr"/>
            <a:r>
              <a:rPr lang="ru-RU" sz="2000" b="1"/>
              <a:t>Большая часть -1 400 активных вулканов Земли находится лишь в нескольких странах .</a:t>
            </a:r>
          </a:p>
        </p:txBody>
      </p:sp>
      <p:sp>
        <p:nvSpPr>
          <p:cNvPr id="21628" name="AutoShape 124">
            <a:hlinkClick r:id="" action="ppaction://hlinkshowjump?jump=firstslide" highlightClick="1"/>
          </p:cNvPr>
          <p:cNvSpPr>
            <a:spLocks noChangeArrowheads="1"/>
          </p:cNvSpPr>
          <p:nvPr/>
        </p:nvSpPr>
        <p:spPr bwMode="auto">
          <a:xfrm>
            <a:off x="8027988" y="6092825"/>
            <a:ext cx="576262"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3B5F21BA-9D23-4E53-A5FD-24C18FD15A9F}" type="slidenum">
              <a:rPr lang="ru-RU"/>
              <a:pPr/>
              <a:t>27</a:t>
            </a:fld>
            <a:endParaRPr lang="ru-RU"/>
          </a:p>
        </p:txBody>
      </p:sp>
      <p:pic>
        <p:nvPicPr>
          <p:cNvPr id="31748" name="Picture 4"/>
          <p:cNvPicPr>
            <a:picLocks noChangeAspect="1" noChangeArrowheads="1"/>
          </p:cNvPicPr>
          <p:nvPr/>
        </p:nvPicPr>
        <p:blipFill>
          <a:blip r:embed="rId3"/>
          <a:srcRect/>
          <a:stretch>
            <a:fillRect/>
          </a:stretch>
        </p:blipFill>
        <p:spPr bwMode="auto">
          <a:xfrm>
            <a:off x="1187450" y="765175"/>
            <a:ext cx="6911975" cy="5667375"/>
          </a:xfrm>
          <a:prstGeom prst="rect">
            <a:avLst/>
          </a:prstGeom>
          <a:noFill/>
          <a:ln w="9525">
            <a:noFill/>
            <a:miter lim="800000"/>
            <a:headEnd/>
            <a:tailEnd/>
          </a:ln>
          <a:effectLst/>
        </p:spPr>
      </p:pic>
      <p:sp>
        <p:nvSpPr>
          <p:cNvPr id="31749" name="Rectangle 5"/>
          <p:cNvSpPr>
            <a:spLocks noChangeArrowheads="1"/>
          </p:cNvSpPr>
          <p:nvPr/>
        </p:nvSpPr>
        <p:spPr bwMode="auto">
          <a:xfrm>
            <a:off x="539750" y="0"/>
            <a:ext cx="8280400" cy="641350"/>
          </a:xfrm>
          <a:prstGeom prst="rect">
            <a:avLst/>
          </a:prstGeom>
          <a:noFill/>
          <a:ln w="9525">
            <a:noFill/>
            <a:miter lim="800000"/>
            <a:headEnd/>
            <a:tailEnd/>
          </a:ln>
          <a:effectLst/>
        </p:spPr>
        <p:txBody>
          <a:bodyPr anchor="ctr">
            <a:spAutoFit/>
          </a:bodyPr>
          <a:lstStyle/>
          <a:p>
            <a:r>
              <a:rPr lang="ru-RU" sz="3600" b="1">
                <a:solidFill>
                  <a:schemeClr val="folHlink"/>
                </a:solidFill>
                <a:latin typeface="Verdana" pitchFamily="34" charset="0"/>
                <a:cs typeface="Arial" charset="0"/>
              </a:rPr>
              <a:t>Карта землетрясений и вулканов</a:t>
            </a:r>
            <a:endParaRPr lang="ru-RU" sz="3600">
              <a:solidFill>
                <a:schemeClr val="folHlink"/>
              </a:solidFill>
              <a:cs typeface="Arial" charset="0"/>
            </a:endParaRPr>
          </a:p>
        </p:txBody>
      </p:sp>
      <p:pic>
        <p:nvPicPr>
          <p:cNvPr id="31750" name="Picture 6" descr="aautorule"/>
          <p:cNvPicPr>
            <a:picLocks noChangeAspect="1" noChangeArrowheads="1"/>
          </p:cNvPicPr>
          <p:nvPr/>
        </p:nvPicPr>
        <p:blipFill>
          <a:blip r:embed="rId4"/>
          <a:srcRect/>
          <a:stretch>
            <a:fillRect/>
          </a:stretch>
        </p:blipFill>
        <p:spPr bwMode="auto">
          <a:xfrm>
            <a:off x="1403350" y="620713"/>
            <a:ext cx="5715000" cy="95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10507036-16B8-43A9-AB3F-E9548E3F3BA4}" type="slidenum">
              <a:rPr lang="ru-RU"/>
              <a:pPr/>
              <a:t>28</a:t>
            </a:fld>
            <a:endParaRPr lang="ru-RU"/>
          </a:p>
        </p:txBody>
      </p:sp>
      <p:pic>
        <p:nvPicPr>
          <p:cNvPr id="9221" name="Picture 5" descr="vselen1"/>
          <p:cNvPicPr>
            <a:picLocks noChangeAspect="1" noChangeArrowheads="1"/>
          </p:cNvPicPr>
          <p:nvPr/>
        </p:nvPicPr>
        <p:blipFill>
          <a:blip r:embed="rId3"/>
          <a:srcRect/>
          <a:stretch>
            <a:fillRect/>
          </a:stretch>
        </p:blipFill>
        <p:spPr bwMode="auto">
          <a:xfrm>
            <a:off x="242888" y="1844675"/>
            <a:ext cx="2538412" cy="3313113"/>
          </a:xfrm>
          <a:prstGeom prst="rect">
            <a:avLst/>
          </a:prstGeom>
          <a:noFill/>
        </p:spPr>
      </p:pic>
      <p:sp>
        <p:nvSpPr>
          <p:cNvPr id="9222" name="Rectangle 6"/>
          <p:cNvSpPr>
            <a:spLocks noChangeArrowheads="1"/>
          </p:cNvSpPr>
          <p:nvPr/>
        </p:nvSpPr>
        <p:spPr bwMode="auto">
          <a:xfrm>
            <a:off x="3059113" y="1192213"/>
            <a:ext cx="5867400" cy="5310187"/>
          </a:xfrm>
          <a:prstGeom prst="rect">
            <a:avLst/>
          </a:prstGeom>
          <a:noFill/>
          <a:ln w="9525">
            <a:noFill/>
            <a:miter lim="800000"/>
            <a:headEnd/>
            <a:tailEnd/>
          </a:ln>
          <a:effectLst/>
        </p:spPr>
        <p:txBody>
          <a:bodyPr anchor="ctr">
            <a:spAutoFit/>
          </a:bodyPr>
          <a:lstStyle/>
          <a:p>
            <a:r>
              <a:rPr lang="ru-RU" b="1"/>
              <a:t>Этот пока безымянный вулкан находится в районе северного полюса Ио на расстоянии около 600 км от известного вулкана Tvashtar. В начале этого года Galileo сфотографировал извержение и этого вулкана, он тогда выбрасывал столб пыли на высоту порядка 430 км, но в августе он был спокоен. Зато в августе относительно недалеко от Tvashtar был замечен еще более высокий столб пепла и пыли - он поднимался на высоту более 480 км, а сам зонд Galileo пролетел гораздо ниже - на высоте около 200 км. С помощью аппаратуры, установленной на Galileo, удалось определить состав вулканического выброса. Это были частицы, напоминавшие снежинки, составленные из 15-20 молекул двуокиси серы. Теперь специалистам на основе полученных данных предстоит выяснить температуру и скорость движения газа в вулканическом факеле </a:t>
            </a:r>
          </a:p>
        </p:txBody>
      </p:sp>
      <p:sp>
        <p:nvSpPr>
          <p:cNvPr id="9223" name="Rectangle 7"/>
          <p:cNvSpPr>
            <a:spLocks noChangeArrowheads="1"/>
          </p:cNvSpPr>
          <p:nvPr/>
        </p:nvSpPr>
        <p:spPr bwMode="auto">
          <a:xfrm>
            <a:off x="-1189038" y="188913"/>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Вулканы  Вселенной</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9224" name="Picture 8" descr="aautorule"/>
          <p:cNvPicPr>
            <a:picLocks noChangeAspect="1" noChangeArrowheads="1"/>
          </p:cNvPicPr>
          <p:nvPr/>
        </p:nvPicPr>
        <p:blipFill>
          <a:blip r:embed="rId4"/>
          <a:srcRect/>
          <a:stretch>
            <a:fillRect/>
          </a:stretch>
        </p:blipFill>
        <p:spPr bwMode="auto">
          <a:xfrm>
            <a:off x="1619250" y="836613"/>
            <a:ext cx="5715000" cy="95250"/>
          </a:xfrm>
          <a:prstGeom prst="rect">
            <a:avLst/>
          </a:prstGeom>
          <a:noFill/>
        </p:spPr>
      </p:pic>
      <p:sp>
        <p:nvSpPr>
          <p:cNvPr id="9225" name="AutoShape 9">
            <a:hlinkClick r:id="" action="ppaction://hlinkshowjump?jump=firstslide" highlightClick="1"/>
          </p:cNvPr>
          <p:cNvSpPr>
            <a:spLocks noChangeArrowheads="1"/>
          </p:cNvSpPr>
          <p:nvPr/>
        </p:nvSpPr>
        <p:spPr bwMode="auto">
          <a:xfrm>
            <a:off x="8316913" y="6237288"/>
            <a:ext cx="576262"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E70C63C6-732E-4C3F-B0A4-88C3468A2038}" type="slidenum">
              <a:rPr lang="ru-RU"/>
              <a:pPr/>
              <a:t>29</a:t>
            </a:fld>
            <a:endParaRPr lang="ru-RU"/>
          </a:p>
        </p:txBody>
      </p:sp>
      <p:sp>
        <p:nvSpPr>
          <p:cNvPr id="137239" name="Text Box 23"/>
          <p:cNvSpPr txBox="1">
            <a:spLocks noChangeArrowheads="1"/>
          </p:cNvSpPr>
          <p:nvPr/>
        </p:nvSpPr>
        <p:spPr bwMode="auto">
          <a:xfrm>
            <a:off x="250825" y="260350"/>
            <a:ext cx="8569325" cy="6200775"/>
          </a:xfrm>
          <a:prstGeom prst="rect">
            <a:avLst/>
          </a:prstGeom>
          <a:noFill/>
          <a:ln w="9525">
            <a:noFill/>
            <a:miter lim="800000"/>
            <a:headEnd/>
            <a:tailEnd/>
          </a:ln>
          <a:effectLst/>
        </p:spPr>
        <p:txBody>
          <a:bodyPr>
            <a:spAutoFit/>
          </a:bodyPr>
          <a:lstStyle/>
          <a:p>
            <a:pPr algn="ctr"/>
            <a:r>
              <a:rPr lang="ru-RU" sz="2000" b="1"/>
              <a:t>Столб пепла высотой в семь километров выбросил камчатский вулкан Шивелуч</a:t>
            </a:r>
          </a:p>
          <a:p>
            <a:pPr algn="ctr"/>
            <a:endParaRPr lang="ru-RU" sz="2000"/>
          </a:p>
          <a:p>
            <a:r>
              <a:rPr lang="ru-RU"/>
              <a:t>                                                                                           11.11.2004 13:36  </a:t>
            </a:r>
          </a:p>
          <a:p>
            <a:endParaRPr lang="ru-RU"/>
          </a:p>
          <a:p>
            <a:r>
              <a:rPr lang="ru-RU" sz="1600"/>
              <a:t>                                                      Мощный выброс пепла произошел из кратера вулкана </a:t>
            </a:r>
          </a:p>
          <a:p>
            <a:r>
              <a:rPr lang="ru-RU" sz="1600"/>
              <a:t>                                                      Шивелуч в Камчатской области. Природная пушка, какой предстала огромная сопка, выстрелила в небо зарядом вулканической пыли. Как сообщили сотрудники камчатской сейсмопартии, столб из пепла достиг высоты почти семи километров над уровнем моря. Шлейф от него протянулся на 80 км к северо-востоку. </a:t>
            </a:r>
            <a:br>
              <a:rPr lang="ru-RU" sz="1600"/>
            </a:br>
            <a:r>
              <a:rPr lang="ru-RU" sz="1600"/>
              <a:t/>
            </a:r>
            <a:br>
              <a:rPr lang="ru-RU" sz="1600"/>
            </a:br>
            <a:r>
              <a:rPr lang="ru-RU" sz="1600"/>
              <a:t>Зрелище красивейшее, но небезопасное. Извержение проходило под аккомпанемент подземных толчков, правда, незначительных, а также сходом лавин из обломков скал и снежных глыб. И хотя для населенных пунктов, расположенных окрест вулкана, как заверили специалисты, Шивелуч угрозы не представляет, тем не менее, его выбросы могут помешать работе авиации. А это может привести к нарушению связей полуострова с материком . железнодорожного сообщения Камчатки с материковой Россией не существует. </a:t>
            </a:r>
            <a:br>
              <a:rPr lang="ru-RU" sz="1600"/>
            </a:br>
            <a:r>
              <a:rPr lang="ru-RU" sz="1600"/>
              <a:t/>
            </a:r>
            <a:br>
              <a:rPr lang="ru-RU" sz="1600"/>
            </a:br>
            <a:r>
              <a:rPr lang="ru-RU" sz="1600"/>
              <a:t>Вулкан "проснулся" 10 месяцев назад. По данным Камчатского института вулканологии, его пробуждение пришлось на 11 января этого года. Шивелуч возвышается над уровнем моря более чем на три километра. Этот крупный вулкан является одной из визитных карточек Камчатки и Меккой для туристов.</a:t>
            </a:r>
          </a:p>
        </p:txBody>
      </p:sp>
      <p:pic>
        <p:nvPicPr>
          <p:cNvPr id="137240" name="Picture 24" descr="статья"/>
          <p:cNvPicPr>
            <a:picLocks noChangeAspect="1" noChangeArrowheads="1"/>
          </p:cNvPicPr>
          <p:nvPr/>
        </p:nvPicPr>
        <p:blipFill>
          <a:blip r:embed="rId3"/>
          <a:srcRect/>
          <a:stretch>
            <a:fillRect/>
          </a:stretch>
        </p:blipFill>
        <p:spPr bwMode="auto">
          <a:xfrm>
            <a:off x="755650" y="692150"/>
            <a:ext cx="1905000" cy="15525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16F8AE4-814C-429B-9B75-F521AC01FA6F}" type="slidenum">
              <a:rPr lang="ru-RU"/>
              <a:pPr/>
              <a:t>3</a:t>
            </a:fld>
            <a:endParaRPr lang="ru-RU"/>
          </a:p>
        </p:txBody>
      </p:sp>
      <p:sp>
        <p:nvSpPr>
          <p:cNvPr id="47106" name="Rectangle 2"/>
          <p:cNvSpPr>
            <a:spLocks noChangeArrowheads="1"/>
          </p:cNvSpPr>
          <p:nvPr/>
        </p:nvSpPr>
        <p:spPr bwMode="auto">
          <a:xfrm>
            <a:off x="2203450" y="115888"/>
            <a:ext cx="8039100"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Строение вулкана</a:t>
            </a:r>
            <a:r>
              <a:rPr lang="ru-RU" sz="3600">
                <a:solidFill>
                  <a:schemeClr val="folHlink"/>
                </a:solidFill>
                <a:cs typeface="Arial" charset="0"/>
              </a:rPr>
              <a:t>                             </a:t>
            </a:r>
          </a:p>
        </p:txBody>
      </p:sp>
      <p:pic>
        <p:nvPicPr>
          <p:cNvPr id="47107"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47112" name="AutoShape 8">
            <a:hlinkClick r:id="" action="ppaction://hlinkshowjump?jump=firstslide" highlightClick="1"/>
          </p:cNvPr>
          <p:cNvSpPr>
            <a:spLocks noChangeArrowheads="1"/>
          </p:cNvSpPr>
          <p:nvPr/>
        </p:nvSpPr>
        <p:spPr bwMode="auto">
          <a:xfrm>
            <a:off x="8243888" y="6165850"/>
            <a:ext cx="576262"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47113" name="Picture 9" descr="строение-вулкана1"/>
          <p:cNvPicPr>
            <a:picLocks noChangeAspect="1" noChangeArrowheads="1"/>
          </p:cNvPicPr>
          <p:nvPr/>
        </p:nvPicPr>
        <p:blipFill>
          <a:blip r:embed="rId4"/>
          <a:srcRect/>
          <a:stretch>
            <a:fillRect/>
          </a:stretch>
        </p:blipFill>
        <p:spPr bwMode="auto">
          <a:xfrm>
            <a:off x="1619250" y="908050"/>
            <a:ext cx="6048375" cy="57705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FBB66EF-E68D-42A3-8F4E-714A684CDC3A}" type="slidenum">
              <a:rPr lang="ru-RU"/>
              <a:pPr/>
              <a:t>30</a:t>
            </a:fld>
            <a:endParaRPr lang="ru-RU"/>
          </a:p>
        </p:txBody>
      </p:sp>
      <p:sp>
        <p:nvSpPr>
          <p:cNvPr id="33796" name="Rectangle 4"/>
          <p:cNvSpPr>
            <a:spLocks noChangeArrowheads="1"/>
          </p:cNvSpPr>
          <p:nvPr/>
        </p:nvSpPr>
        <p:spPr bwMode="auto">
          <a:xfrm>
            <a:off x="-1260475" y="0"/>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Хорошее и плохое</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33797" name="Picture 5" descr="aautorule"/>
          <p:cNvPicPr>
            <a:picLocks noChangeAspect="1" noChangeArrowheads="1"/>
          </p:cNvPicPr>
          <p:nvPr/>
        </p:nvPicPr>
        <p:blipFill>
          <a:blip r:embed="rId3"/>
          <a:srcRect/>
          <a:stretch>
            <a:fillRect/>
          </a:stretch>
        </p:blipFill>
        <p:spPr bwMode="auto">
          <a:xfrm>
            <a:off x="1692275" y="692150"/>
            <a:ext cx="5715000" cy="95250"/>
          </a:xfrm>
          <a:prstGeom prst="rect">
            <a:avLst/>
          </a:prstGeom>
          <a:noFill/>
        </p:spPr>
      </p:pic>
      <p:sp>
        <p:nvSpPr>
          <p:cNvPr id="33798" name="Rectangle 6"/>
          <p:cNvSpPr>
            <a:spLocks noChangeArrowheads="1"/>
          </p:cNvSpPr>
          <p:nvPr/>
        </p:nvSpPr>
        <p:spPr bwMode="auto">
          <a:xfrm>
            <a:off x="5076825" y="1412875"/>
            <a:ext cx="3600450" cy="3749675"/>
          </a:xfrm>
          <a:prstGeom prst="rect">
            <a:avLst/>
          </a:prstGeom>
          <a:noFill/>
          <a:ln w="9525">
            <a:noFill/>
            <a:miter lim="800000"/>
            <a:headEnd/>
            <a:tailEnd/>
          </a:ln>
          <a:effectLst/>
        </p:spPr>
        <p:txBody>
          <a:bodyPr anchor="ctr">
            <a:spAutoFit/>
          </a:bodyPr>
          <a:lstStyle/>
          <a:p>
            <a:pPr algn="ctr"/>
            <a:r>
              <a:rPr lang="ru-RU" sz="2000" b="1"/>
              <a:t>Вулканы очень опасны, но они же приносят нам кое-какие блага. </a:t>
            </a:r>
          </a:p>
          <a:p>
            <a:pPr algn="ctr"/>
            <a:endParaRPr lang="ru-RU" sz="2000" b="1"/>
          </a:p>
          <a:p>
            <a:pPr algn="ctr"/>
            <a:r>
              <a:rPr lang="ru-RU" sz="2000" b="1"/>
              <a:t>   Различные изверженные породы используются как строительные материалы и абразивы.  Выделяемая вулканом сера входит в состав многих полезных химических веществ .       </a:t>
            </a:r>
          </a:p>
        </p:txBody>
      </p:sp>
      <p:pic>
        <p:nvPicPr>
          <p:cNvPr id="33799" name="Picture 7" descr="вулкан10"/>
          <p:cNvPicPr>
            <a:picLocks noChangeAspect="1" noChangeArrowheads="1"/>
          </p:cNvPicPr>
          <p:nvPr/>
        </p:nvPicPr>
        <p:blipFill>
          <a:blip r:embed="rId4"/>
          <a:srcRect/>
          <a:stretch>
            <a:fillRect/>
          </a:stretch>
        </p:blipFill>
        <p:spPr bwMode="auto">
          <a:xfrm>
            <a:off x="323850" y="1052513"/>
            <a:ext cx="4487863" cy="49688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7ADC478F-DCD6-40B7-AF05-E428E6BF58F7}" type="slidenum">
              <a:rPr lang="ru-RU"/>
              <a:pPr/>
              <a:t>31</a:t>
            </a:fld>
            <a:endParaRPr lang="ru-RU"/>
          </a:p>
        </p:txBody>
      </p:sp>
      <p:sp>
        <p:nvSpPr>
          <p:cNvPr id="35842" name="Rectangle 2"/>
          <p:cNvSpPr>
            <a:spLocks noChangeArrowheads="1"/>
          </p:cNvSpPr>
          <p:nvPr/>
        </p:nvSpPr>
        <p:spPr bwMode="auto">
          <a:xfrm>
            <a:off x="-1260475" y="0"/>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Хорошее и плохое</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35843" name="Picture 3" descr="aautorule"/>
          <p:cNvPicPr>
            <a:picLocks noChangeAspect="1" noChangeArrowheads="1"/>
          </p:cNvPicPr>
          <p:nvPr/>
        </p:nvPicPr>
        <p:blipFill>
          <a:blip r:embed="rId3"/>
          <a:srcRect/>
          <a:stretch>
            <a:fillRect/>
          </a:stretch>
        </p:blipFill>
        <p:spPr bwMode="auto">
          <a:xfrm>
            <a:off x="1692275" y="692150"/>
            <a:ext cx="5715000" cy="95250"/>
          </a:xfrm>
          <a:prstGeom prst="rect">
            <a:avLst/>
          </a:prstGeom>
          <a:noFill/>
        </p:spPr>
      </p:pic>
      <p:sp>
        <p:nvSpPr>
          <p:cNvPr id="35844" name="Rectangle 4"/>
          <p:cNvSpPr>
            <a:spLocks noChangeArrowheads="1"/>
          </p:cNvSpPr>
          <p:nvPr/>
        </p:nvSpPr>
        <p:spPr bwMode="auto">
          <a:xfrm>
            <a:off x="5292725" y="1700213"/>
            <a:ext cx="3600450" cy="3140075"/>
          </a:xfrm>
          <a:prstGeom prst="rect">
            <a:avLst/>
          </a:prstGeom>
          <a:noFill/>
          <a:ln w="9525">
            <a:noFill/>
            <a:miter lim="800000"/>
            <a:headEnd/>
            <a:tailEnd/>
          </a:ln>
          <a:effectLst/>
        </p:spPr>
        <p:txBody>
          <a:bodyPr anchor="ctr">
            <a:spAutoFit/>
          </a:bodyPr>
          <a:lstStyle/>
          <a:p>
            <a:pPr algn="ctr"/>
            <a:r>
              <a:rPr lang="ru-RU" sz="2000" b="1"/>
              <a:t>Вулканический материал - пемза - входит в состав некоторых зубных паст. </a:t>
            </a:r>
          </a:p>
          <a:p>
            <a:pPr algn="ctr"/>
            <a:r>
              <a:rPr lang="ru-RU" sz="2000" b="1"/>
              <a:t>  Сапфиры, цирконы, медь, серебро, золото - все это можно добыть из вулканических пород.  </a:t>
            </a:r>
          </a:p>
          <a:p>
            <a:pPr algn="ctr"/>
            <a:r>
              <a:rPr lang="ru-RU" sz="2000" b="1"/>
              <a:t>В них же были найдены и некоторые из самых крупных алмазов</a:t>
            </a:r>
            <a:r>
              <a:rPr lang="ru-RU"/>
              <a:t>.       </a:t>
            </a:r>
          </a:p>
        </p:txBody>
      </p:sp>
      <p:pic>
        <p:nvPicPr>
          <p:cNvPr id="35846" name="Picture 6" descr="вулкан11"/>
          <p:cNvPicPr>
            <a:picLocks noChangeAspect="1" noChangeArrowheads="1"/>
          </p:cNvPicPr>
          <p:nvPr/>
        </p:nvPicPr>
        <p:blipFill>
          <a:blip r:embed="rId4"/>
          <a:srcRect/>
          <a:stretch>
            <a:fillRect/>
          </a:stretch>
        </p:blipFill>
        <p:spPr bwMode="auto">
          <a:xfrm>
            <a:off x="250825" y="1125538"/>
            <a:ext cx="4897438" cy="4248150"/>
          </a:xfrm>
          <a:prstGeom prst="rect">
            <a:avLst/>
          </a:prstGeom>
          <a:noFill/>
        </p:spPr>
      </p:pic>
      <p:sp>
        <p:nvSpPr>
          <p:cNvPr id="35847" name="AutoShape 7">
            <a:hlinkClick r:id="" action="ppaction://hlinkshowjump?jump=firstslide" highlightClick="1"/>
          </p:cNvPr>
          <p:cNvSpPr>
            <a:spLocks noChangeArrowheads="1"/>
          </p:cNvSpPr>
          <p:nvPr/>
        </p:nvSpPr>
        <p:spPr bwMode="auto">
          <a:xfrm>
            <a:off x="8172450" y="6021388"/>
            <a:ext cx="576263"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10E97647-13A1-4144-AB23-0DA3E12465D6}" type="slidenum">
              <a:rPr lang="ru-RU"/>
              <a:pPr/>
              <a:t>32</a:t>
            </a:fld>
            <a:endParaRPr lang="ru-RU"/>
          </a:p>
        </p:txBody>
      </p:sp>
      <p:sp>
        <p:nvSpPr>
          <p:cNvPr id="22532" name="Rectangle 4"/>
          <p:cNvSpPr>
            <a:spLocks noChangeArrowheads="1"/>
          </p:cNvSpPr>
          <p:nvPr/>
        </p:nvSpPr>
        <p:spPr bwMode="auto">
          <a:xfrm>
            <a:off x="-1260475" y="188913"/>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Живопись и поэзия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22533" name="Picture 5" descr="aautorule"/>
          <p:cNvPicPr>
            <a:picLocks noChangeAspect="1" noChangeArrowheads="1"/>
          </p:cNvPicPr>
          <p:nvPr/>
        </p:nvPicPr>
        <p:blipFill>
          <a:blip r:embed="rId3"/>
          <a:srcRect/>
          <a:stretch>
            <a:fillRect/>
          </a:stretch>
        </p:blipFill>
        <p:spPr bwMode="auto">
          <a:xfrm>
            <a:off x="1547813" y="908050"/>
            <a:ext cx="5715000" cy="95250"/>
          </a:xfrm>
          <a:prstGeom prst="rect">
            <a:avLst/>
          </a:prstGeom>
          <a:noFill/>
        </p:spPr>
      </p:pic>
      <p:sp>
        <p:nvSpPr>
          <p:cNvPr id="22534" name="Rectangle 6"/>
          <p:cNvSpPr>
            <a:spLocks noChangeArrowheads="1"/>
          </p:cNvSpPr>
          <p:nvPr/>
        </p:nvSpPr>
        <p:spPr bwMode="auto">
          <a:xfrm>
            <a:off x="4895850" y="1412875"/>
            <a:ext cx="4248150" cy="4359275"/>
          </a:xfrm>
          <a:prstGeom prst="rect">
            <a:avLst/>
          </a:prstGeom>
          <a:noFill/>
          <a:ln w="9525">
            <a:noFill/>
            <a:miter lim="800000"/>
            <a:headEnd/>
            <a:tailEnd/>
          </a:ln>
          <a:effectLst/>
        </p:spPr>
        <p:txBody>
          <a:bodyPr anchor="ctr">
            <a:spAutoFit/>
          </a:bodyPr>
          <a:lstStyle/>
          <a:p>
            <a:pPr algn="ctr"/>
            <a:r>
              <a:rPr lang="ru-RU" sz="2000" b="1"/>
              <a:t>     Везувий зев открыл — дым хлынул клубом — пламя</a:t>
            </a:r>
            <a:br>
              <a:rPr lang="ru-RU" sz="2000" b="1"/>
            </a:br>
            <a:r>
              <a:rPr lang="ru-RU" sz="2000" b="1"/>
              <a:t>  Широко развилось, как боевое знамя.</a:t>
            </a:r>
            <a:br>
              <a:rPr lang="ru-RU" sz="2000" b="1"/>
            </a:br>
            <a:r>
              <a:rPr lang="ru-RU" sz="2000" b="1"/>
              <a:t>Земля волнуется — с шатнувшихся колонн</a:t>
            </a:r>
            <a:br>
              <a:rPr lang="ru-RU" sz="2000" b="1"/>
            </a:br>
            <a:r>
              <a:rPr lang="ru-RU" sz="2000" b="1"/>
              <a:t>Кумиры падают! Народ, гонимый страхом,</a:t>
            </a:r>
            <a:br>
              <a:rPr lang="ru-RU" sz="2000" b="1"/>
            </a:br>
            <a:r>
              <a:rPr lang="ru-RU" sz="2000" b="1"/>
              <a:t>   Толпами, стар и млад, под воспаленным прахом,</a:t>
            </a:r>
            <a:br>
              <a:rPr lang="ru-RU" sz="2000" b="1"/>
            </a:br>
            <a:r>
              <a:rPr lang="ru-RU" sz="2000" b="1"/>
              <a:t>     Под каменным дождем бежит из града вон. </a:t>
            </a:r>
          </a:p>
          <a:p>
            <a:pPr algn="ctr"/>
            <a:endParaRPr lang="ru-RU" sz="2000" b="1"/>
          </a:p>
          <a:p>
            <a:pPr algn="ctr"/>
            <a:r>
              <a:rPr lang="ru-RU" sz="2000" b="1"/>
              <a:t>А.С.Пушкин </a:t>
            </a:r>
          </a:p>
        </p:txBody>
      </p:sp>
      <p:pic>
        <p:nvPicPr>
          <p:cNvPr id="22535" name="Picture 7" descr="Ле-Ру Извержение Везувия"/>
          <p:cNvPicPr>
            <a:picLocks noChangeAspect="1" noChangeArrowheads="1"/>
          </p:cNvPicPr>
          <p:nvPr/>
        </p:nvPicPr>
        <p:blipFill>
          <a:blip r:embed="rId4"/>
          <a:srcRect/>
          <a:stretch>
            <a:fillRect/>
          </a:stretch>
        </p:blipFill>
        <p:spPr bwMode="auto">
          <a:xfrm>
            <a:off x="250825" y="1701800"/>
            <a:ext cx="5040313" cy="3671888"/>
          </a:xfrm>
          <a:prstGeom prst="rect">
            <a:avLst/>
          </a:prstGeom>
          <a:noFill/>
        </p:spPr>
      </p:pic>
      <p:sp>
        <p:nvSpPr>
          <p:cNvPr id="22536" name="Rectangle 8"/>
          <p:cNvSpPr>
            <a:spLocks noChangeArrowheads="1"/>
          </p:cNvSpPr>
          <p:nvPr/>
        </p:nvSpPr>
        <p:spPr bwMode="auto">
          <a:xfrm>
            <a:off x="250825" y="5443538"/>
            <a:ext cx="5113338" cy="581025"/>
          </a:xfrm>
          <a:prstGeom prst="rect">
            <a:avLst/>
          </a:prstGeom>
          <a:noFill/>
          <a:ln w="9525">
            <a:noFill/>
            <a:miter lim="800000"/>
            <a:headEnd/>
            <a:tailEnd/>
          </a:ln>
          <a:effectLst/>
        </p:spPr>
        <p:txBody>
          <a:bodyPr anchor="ctr">
            <a:spAutoFit/>
          </a:bodyPr>
          <a:lstStyle/>
          <a:p>
            <a:r>
              <a:rPr lang="ru-RU" sz="1600" b="1" i="1"/>
              <a:t>Ле-Ру " Извержение Везувия в 79г. по Р.Х." Люксембург. музей (Париж)</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CB92CF0F-E366-47AF-A26E-D4BED78E986D}" type="slidenum">
              <a:rPr lang="ru-RU"/>
              <a:pPr/>
              <a:t>33</a:t>
            </a:fld>
            <a:endParaRPr lang="ru-RU"/>
          </a:p>
        </p:txBody>
      </p:sp>
      <p:sp>
        <p:nvSpPr>
          <p:cNvPr id="23558" name="Rectangle 6"/>
          <p:cNvSpPr>
            <a:spLocks noChangeArrowheads="1"/>
          </p:cNvSpPr>
          <p:nvPr/>
        </p:nvSpPr>
        <p:spPr bwMode="auto">
          <a:xfrm>
            <a:off x="-1260475" y="188913"/>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Живопись и поэзия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23560" name="Picture 8" descr="aautorule"/>
          <p:cNvPicPr>
            <a:picLocks noChangeAspect="1" noChangeArrowheads="1"/>
          </p:cNvPicPr>
          <p:nvPr/>
        </p:nvPicPr>
        <p:blipFill>
          <a:blip r:embed="rId3"/>
          <a:srcRect/>
          <a:stretch>
            <a:fillRect/>
          </a:stretch>
        </p:blipFill>
        <p:spPr bwMode="auto">
          <a:xfrm>
            <a:off x="1476375" y="836613"/>
            <a:ext cx="5715000" cy="95250"/>
          </a:xfrm>
          <a:prstGeom prst="rect">
            <a:avLst/>
          </a:prstGeom>
          <a:noFill/>
        </p:spPr>
      </p:pic>
      <p:sp>
        <p:nvSpPr>
          <p:cNvPr id="23561" name="Rectangle 9"/>
          <p:cNvSpPr>
            <a:spLocks noChangeArrowheads="1"/>
          </p:cNvSpPr>
          <p:nvPr/>
        </p:nvSpPr>
        <p:spPr bwMode="auto">
          <a:xfrm>
            <a:off x="5535613" y="2060575"/>
            <a:ext cx="3429000" cy="2835275"/>
          </a:xfrm>
          <a:prstGeom prst="rect">
            <a:avLst/>
          </a:prstGeom>
          <a:noFill/>
          <a:ln w="9525">
            <a:noFill/>
            <a:miter lim="800000"/>
            <a:headEnd/>
            <a:tailEnd/>
          </a:ln>
          <a:effectLst/>
        </p:spPr>
        <p:txBody>
          <a:bodyPr anchor="ctr">
            <a:spAutoFit/>
          </a:bodyPr>
          <a:lstStyle/>
          <a:p>
            <a:pPr algn="ctr"/>
            <a:r>
              <a:rPr lang="ru-RU" sz="2000" b="1"/>
              <a:t>ВУЛКАНЫ </a:t>
            </a:r>
          </a:p>
          <a:p>
            <a:pPr algn="ctr"/>
            <a:endParaRPr lang="ru-RU" sz="2000" b="1"/>
          </a:p>
          <a:p>
            <a:pPr algn="ctr"/>
            <a:r>
              <a:rPr lang="ru-RU" sz="2000" b="1"/>
              <a:t>  Молчат потухшие вулканы, </a:t>
            </a:r>
          </a:p>
          <a:p>
            <a:pPr algn="ctr"/>
            <a:r>
              <a:rPr lang="ru-RU" sz="2000" b="1"/>
              <a:t>на дно их падает зола. </a:t>
            </a:r>
          </a:p>
          <a:p>
            <a:pPr algn="ctr"/>
            <a:r>
              <a:rPr lang="ru-RU" sz="2000" b="1"/>
              <a:t>Там отдыхают великаны </a:t>
            </a:r>
          </a:p>
          <a:p>
            <a:pPr algn="ctr"/>
            <a:r>
              <a:rPr lang="ru-RU" sz="2000" b="1"/>
              <a:t>после содеянного зла. </a:t>
            </a:r>
          </a:p>
          <a:p>
            <a:pPr algn="ctr"/>
            <a:r>
              <a:rPr lang="ru-RU" sz="2000" b="1"/>
              <a:t>  </a:t>
            </a:r>
          </a:p>
          <a:p>
            <a:pPr algn="ctr"/>
            <a:r>
              <a:rPr lang="ru-RU" sz="2000" b="1"/>
              <a:t>Б. Ахмадулина</a:t>
            </a:r>
            <a:r>
              <a:rPr lang="ru-RU"/>
              <a:t> </a:t>
            </a:r>
          </a:p>
        </p:txBody>
      </p:sp>
      <p:pic>
        <p:nvPicPr>
          <p:cNvPr id="23562" name="Picture 10" descr="Последний день Помпеи"/>
          <p:cNvPicPr>
            <a:picLocks noChangeAspect="1" noChangeArrowheads="1"/>
          </p:cNvPicPr>
          <p:nvPr/>
        </p:nvPicPr>
        <p:blipFill>
          <a:blip r:embed="rId4"/>
          <a:srcRect/>
          <a:stretch>
            <a:fillRect/>
          </a:stretch>
        </p:blipFill>
        <p:spPr bwMode="auto">
          <a:xfrm>
            <a:off x="252413" y="1773238"/>
            <a:ext cx="5256212" cy="3736975"/>
          </a:xfrm>
          <a:prstGeom prst="rect">
            <a:avLst/>
          </a:prstGeom>
          <a:noFill/>
        </p:spPr>
      </p:pic>
      <p:sp>
        <p:nvSpPr>
          <p:cNvPr id="23563" name="Rectangle 11"/>
          <p:cNvSpPr>
            <a:spLocks noChangeArrowheads="1"/>
          </p:cNvSpPr>
          <p:nvPr/>
        </p:nvSpPr>
        <p:spPr bwMode="auto">
          <a:xfrm>
            <a:off x="323850" y="5589588"/>
            <a:ext cx="4968875" cy="581025"/>
          </a:xfrm>
          <a:prstGeom prst="rect">
            <a:avLst/>
          </a:prstGeom>
          <a:noFill/>
          <a:ln w="9525">
            <a:noFill/>
            <a:miter lim="800000"/>
            <a:headEnd/>
            <a:tailEnd/>
          </a:ln>
          <a:effectLst/>
        </p:spPr>
        <p:txBody>
          <a:bodyPr anchor="ctr">
            <a:spAutoFit/>
          </a:bodyPr>
          <a:lstStyle/>
          <a:p>
            <a:r>
              <a:rPr lang="ru-RU" sz="1600" b="1" i="1"/>
              <a:t>К. Брюллов " Последний день Помпеи" Русский музей</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31061068-0B83-43F6-BF0B-5D05A549E1C8}" type="slidenum">
              <a:rPr lang="ru-RU"/>
              <a:pPr/>
              <a:t>34</a:t>
            </a:fld>
            <a:endParaRPr lang="ru-RU"/>
          </a:p>
        </p:txBody>
      </p:sp>
      <p:sp>
        <p:nvSpPr>
          <p:cNvPr id="24592" name="Rectangle 16"/>
          <p:cNvSpPr>
            <a:spLocks noChangeArrowheads="1"/>
          </p:cNvSpPr>
          <p:nvPr/>
        </p:nvSpPr>
        <p:spPr bwMode="auto">
          <a:xfrm>
            <a:off x="4500563" y="1412875"/>
            <a:ext cx="4248150" cy="1616075"/>
          </a:xfrm>
          <a:prstGeom prst="rect">
            <a:avLst/>
          </a:prstGeom>
          <a:noFill/>
          <a:ln w="9525">
            <a:noFill/>
            <a:miter lim="800000"/>
            <a:headEnd/>
            <a:tailEnd/>
          </a:ln>
          <a:effectLst/>
        </p:spPr>
        <p:txBody>
          <a:bodyPr anchor="ctr">
            <a:spAutoFit/>
          </a:bodyPr>
          <a:lstStyle/>
          <a:p>
            <a:pPr algn="ctr"/>
            <a:r>
              <a:rPr lang="ru-RU" sz="2000" b="1"/>
              <a:t>Вулканы взорваны.</a:t>
            </a:r>
          </a:p>
          <a:p>
            <a:pPr algn="ctr"/>
            <a:r>
              <a:rPr lang="ru-RU" sz="2000" b="1"/>
              <a:t> Повержен Океан... </a:t>
            </a:r>
          </a:p>
          <a:p>
            <a:pPr algn="ctr"/>
            <a:endParaRPr lang="ru-RU" sz="2000" b="1"/>
          </a:p>
          <a:p>
            <a:pPr algn="ctr"/>
            <a:r>
              <a:rPr lang="ru-RU" sz="2000" b="1"/>
              <a:t>Артюр Рембо</a:t>
            </a:r>
          </a:p>
          <a:p>
            <a:pPr algn="ctr" eaLnBrk="0" hangingPunct="0"/>
            <a:endParaRPr lang="ru-RU" sz="2000" b="1"/>
          </a:p>
        </p:txBody>
      </p:sp>
      <p:sp>
        <p:nvSpPr>
          <p:cNvPr id="24593" name="Rectangle 17"/>
          <p:cNvSpPr>
            <a:spLocks noChangeArrowheads="1"/>
          </p:cNvSpPr>
          <p:nvPr/>
        </p:nvSpPr>
        <p:spPr bwMode="auto">
          <a:xfrm>
            <a:off x="4713288" y="3303588"/>
            <a:ext cx="3810000" cy="1311275"/>
          </a:xfrm>
          <a:prstGeom prst="rect">
            <a:avLst/>
          </a:prstGeom>
          <a:noFill/>
          <a:ln w="9525">
            <a:noFill/>
            <a:miter lim="800000"/>
            <a:headEnd/>
            <a:tailEnd/>
          </a:ln>
          <a:effectLst/>
        </p:spPr>
        <p:txBody>
          <a:bodyPr wrap="none" anchor="ctr">
            <a:spAutoFit/>
          </a:bodyPr>
          <a:lstStyle/>
          <a:p>
            <a:pPr algn="ctr"/>
            <a:r>
              <a:rPr lang="ru-RU" sz="2000" b="1"/>
              <a:t>К Вулкану в кузнецу вести... </a:t>
            </a:r>
          </a:p>
          <a:p>
            <a:pPr algn="ctr"/>
            <a:endParaRPr lang="ru-RU" sz="2000" b="1"/>
          </a:p>
          <a:p>
            <a:pPr algn="ctr"/>
            <a:r>
              <a:rPr lang="ru-RU" sz="2000" b="1"/>
              <a:t>Роберт Бернс</a:t>
            </a:r>
          </a:p>
          <a:p>
            <a:pPr algn="ctr" eaLnBrk="0" hangingPunct="0"/>
            <a:endParaRPr lang="ru-RU" sz="2000" b="1"/>
          </a:p>
        </p:txBody>
      </p:sp>
      <p:sp>
        <p:nvSpPr>
          <p:cNvPr id="24594" name="Rectangle 18"/>
          <p:cNvSpPr>
            <a:spLocks noChangeArrowheads="1"/>
          </p:cNvSpPr>
          <p:nvPr/>
        </p:nvSpPr>
        <p:spPr bwMode="auto">
          <a:xfrm>
            <a:off x="-1260475" y="188913"/>
            <a:ext cx="11672888" cy="809625"/>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Живопись и поэзия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24595" name="Picture 19" descr="aautorule"/>
          <p:cNvPicPr>
            <a:picLocks noChangeAspect="1" noChangeArrowheads="1"/>
          </p:cNvPicPr>
          <p:nvPr/>
        </p:nvPicPr>
        <p:blipFill>
          <a:blip r:embed="rId3"/>
          <a:srcRect/>
          <a:stretch>
            <a:fillRect/>
          </a:stretch>
        </p:blipFill>
        <p:spPr bwMode="auto">
          <a:xfrm>
            <a:off x="1476375" y="836613"/>
            <a:ext cx="5715000" cy="95250"/>
          </a:xfrm>
          <a:prstGeom prst="rect">
            <a:avLst/>
          </a:prstGeom>
          <a:noFill/>
        </p:spPr>
      </p:pic>
      <p:pic>
        <p:nvPicPr>
          <p:cNvPr id="24596" name="Picture 20" descr="Слепок женщины"/>
          <p:cNvPicPr>
            <a:picLocks noChangeAspect="1" noChangeArrowheads="1"/>
          </p:cNvPicPr>
          <p:nvPr/>
        </p:nvPicPr>
        <p:blipFill>
          <a:blip r:embed="rId4"/>
          <a:srcRect/>
          <a:stretch>
            <a:fillRect/>
          </a:stretch>
        </p:blipFill>
        <p:spPr bwMode="auto">
          <a:xfrm>
            <a:off x="468313" y="1052513"/>
            <a:ext cx="3863975" cy="4824412"/>
          </a:xfrm>
          <a:prstGeom prst="rect">
            <a:avLst/>
          </a:prstGeom>
          <a:noFill/>
        </p:spPr>
      </p:pic>
      <p:sp>
        <p:nvSpPr>
          <p:cNvPr id="24597" name="Rectangle 21"/>
          <p:cNvSpPr>
            <a:spLocks noChangeArrowheads="1"/>
          </p:cNvSpPr>
          <p:nvPr/>
        </p:nvSpPr>
        <p:spPr bwMode="auto">
          <a:xfrm>
            <a:off x="466725" y="5943600"/>
            <a:ext cx="4176713" cy="581025"/>
          </a:xfrm>
          <a:prstGeom prst="rect">
            <a:avLst/>
          </a:prstGeom>
          <a:noFill/>
          <a:ln w="9525">
            <a:noFill/>
            <a:miter lim="800000"/>
            <a:headEnd/>
            <a:tailEnd/>
          </a:ln>
          <a:effectLst/>
        </p:spPr>
        <p:txBody>
          <a:bodyPr anchor="ctr">
            <a:spAutoFit/>
          </a:bodyPr>
          <a:lstStyle/>
          <a:p>
            <a:r>
              <a:rPr lang="ru-RU" sz="1600" b="1" i="1"/>
              <a:t>Слепок задыхающейся женщины, сохранившийся в пепле</a:t>
            </a:r>
            <a:r>
              <a:rPr lang="ru-RU" sz="1600" i="1"/>
              <a:t> </a:t>
            </a:r>
          </a:p>
        </p:txBody>
      </p:sp>
      <p:sp>
        <p:nvSpPr>
          <p:cNvPr id="24598" name="AutoShape 22">
            <a:hlinkClick r:id="" action="ppaction://hlinkshowjump?jump=firstslide" highlightClick="1"/>
          </p:cNvPr>
          <p:cNvSpPr>
            <a:spLocks noChangeArrowheads="1"/>
          </p:cNvSpPr>
          <p:nvPr/>
        </p:nvSpPr>
        <p:spPr bwMode="auto">
          <a:xfrm>
            <a:off x="7956550" y="6092825"/>
            <a:ext cx="576263"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0124C67D-7DF0-4774-BD26-CDCFD053E6E6}" type="slidenum">
              <a:rPr lang="ru-RU"/>
              <a:pPr/>
              <a:t>35</a:t>
            </a:fld>
            <a:endParaRPr lang="ru-RU"/>
          </a:p>
        </p:txBody>
      </p:sp>
      <p:sp>
        <p:nvSpPr>
          <p:cNvPr id="13316" name="Rectangle 4"/>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3317" name="Picture 5"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13322" name="Picture 10" descr="Кратер Везувия"/>
          <p:cNvPicPr>
            <a:picLocks noChangeAspect="1" noChangeArrowheads="1"/>
          </p:cNvPicPr>
          <p:nvPr/>
        </p:nvPicPr>
        <p:blipFill>
          <a:blip r:embed="rId4"/>
          <a:srcRect/>
          <a:stretch>
            <a:fillRect/>
          </a:stretch>
        </p:blipFill>
        <p:spPr bwMode="auto">
          <a:xfrm>
            <a:off x="1258888" y="908050"/>
            <a:ext cx="6265862" cy="5329238"/>
          </a:xfrm>
          <a:prstGeom prst="rect">
            <a:avLst/>
          </a:prstGeom>
          <a:noFill/>
        </p:spPr>
      </p:pic>
      <p:sp>
        <p:nvSpPr>
          <p:cNvPr id="13323" name="Text Box 11"/>
          <p:cNvSpPr txBox="1">
            <a:spLocks noChangeArrowheads="1"/>
          </p:cNvSpPr>
          <p:nvPr/>
        </p:nvSpPr>
        <p:spPr bwMode="auto">
          <a:xfrm>
            <a:off x="3059113" y="6308725"/>
            <a:ext cx="3025775" cy="396875"/>
          </a:xfrm>
          <a:prstGeom prst="rect">
            <a:avLst/>
          </a:prstGeom>
          <a:noFill/>
          <a:ln w="9525">
            <a:noFill/>
            <a:miter lim="800000"/>
            <a:headEnd/>
            <a:tailEnd/>
          </a:ln>
          <a:effectLst/>
        </p:spPr>
        <p:txBody>
          <a:bodyPr>
            <a:spAutoFit/>
          </a:bodyPr>
          <a:lstStyle/>
          <a:p>
            <a:pPr algn="ctr">
              <a:spcBef>
                <a:spcPct val="50000"/>
              </a:spcBef>
            </a:pPr>
            <a:r>
              <a:rPr lang="ru-RU" sz="2000" b="1"/>
              <a:t>Кратер Везувия</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F17DE932-867C-47F7-85E1-2E8A3E7688A3}" type="slidenum">
              <a:rPr lang="ru-RU"/>
              <a:pPr/>
              <a:t>36</a:t>
            </a:fld>
            <a:endParaRPr lang="ru-RU"/>
          </a:p>
        </p:txBody>
      </p:sp>
      <p:sp>
        <p:nvSpPr>
          <p:cNvPr id="45058"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45059"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45061" name="Text Box 5"/>
          <p:cNvSpPr txBox="1">
            <a:spLocks noChangeArrowheads="1"/>
          </p:cNvSpPr>
          <p:nvPr/>
        </p:nvSpPr>
        <p:spPr bwMode="auto">
          <a:xfrm>
            <a:off x="3059113" y="6308725"/>
            <a:ext cx="3025775" cy="396875"/>
          </a:xfrm>
          <a:prstGeom prst="rect">
            <a:avLst/>
          </a:prstGeom>
          <a:noFill/>
          <a:ln w="9525">
            <a:noFill/>
            <a:miter lim="800000"/>
            <a:headEnd/>
            <a:tailEnd/>
          </a:ln>
          <a:effectLst/>
        </p:spPr>
        <p:txBody>
          <a:bodyPr>
            <a:spAutoFit/>
          </a:bodyPr>
          <a:lstStyle/>
          <a:p>
            <a:pPr algn="ctr">
              <a:spcBef>
                <a:spcPct val="50000"/>
              </a:spcBef>
            </a:pPr>
            <a:r>
              <a:rPr lang="ru-RU" sz="2000" b="1"/>
              <a:t>Авачинский вулкан</a:t>
            </a:r>
          </a:p>
        </p:txBody>
      </p:sp>
      <p:pic>
        <p:nvPicPr>
          <p:cNvPr id="45062" name="Picture 6" descr="avathenski%20vlk"/>
          <p:cNvPicPr>
            <a:picLocks noChangeAspect="1" noChangeArrowheads="1"/>
          </p:cNvPicPr>
          <p:nvPr/>
        </p:nvPicPr>
        <p:blipFill>
          <a:blip r:embed="rId4"/>
          <a:srcRect/>
          <a:stretch>
            <a:fillRect/>
          </a:stretch>
        </p:blipFill>
        <p:spPr bwMode="auto">
          <a:xfrm>
            <a:off x="971550" y="908050"/>
            <a:ext cx="6985000" cy="52451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6D77488A-2DB6-4ECF-8A36-11C7B1FE5CC9}" type="slidenum">
              <a:rPr lang="ru-RU"/>
              <a:pPr/>
              <a:t>37</a:t>
            </a:fld>
            <a:endParaRPr lang="ru-RU"/>
          </a:p>
        </p:txBody>
      </p:sp>
      <p:sp>
        <p:nvSpPr>
          <p:cNvPr id="51202"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51203"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51206" name="Picture 6" descr="vulcans_016"/>
          <p:cNvPicPr>
            <a:picLocks noChangeAspect="1" noChangeArrowheads="1"/>
          </p:cNvPicPr>
          <p:nvPr/>
        </p:nvPicPr>
        <p:blipFill>
          <a:blip r:embed="rId4"/>
          <a:srcRect/>
          <a:stretch>
            <a:fillRect/>
          </a:stretch>
        </p:blipFill>
        <p:spPr bwMode="auto">
          <a:xfrm>
            <a:off x="323850" y="981075"/>
            <a:ext cx="7416800" cy="556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2A3BE668-17B3-4B2D-9396-C84F1711988F}" type="slidenum">
              <a:rPr lang="ru-RU"/>
              <a:pPr/>
              <a:t>38</a:t>
            </a:fld>
            <a:endParaRPr lang="ru-RU"/>
          </a:p>
        </p:txBody>
      </p:sp>
      <p:sp>
        <p:nvSpPr>
          <p:cNvPr id="55298"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55299"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55302" name="Picture 6" descr="вулкан 1"/>
          <p:cNvPicPr>
            <a:picLocks noChangeAspect="1" noChangeArrowheads="1"/>
          </p:cNvPicPr>
          <p:nvPr/>
        </p:nvPicPr>
        <p:blipFill>
          <a:blip r:embed="rId4"/>
          <a:srcRect/>
          <a:stretch>
            <a:fillRect/>
          </a:stretch>
        </p:blipFill>
        <p:spPr bwMode="auto">
          <a:xfrm>
            <a:off x="827088" y="908050"/>
            <a:ext cx="7632700" cy="57245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E848172F-1EBE-4882-A180-6B37DEEFAA79}" type="slidenum">
              <a:rPr lang="ru-RU"/>
              <a:pPr/>
              <a:t>39</a:t>
            </a:fld>
            <a:endParaRPr lang="ru-RU"/>
          </a:p>
        </p:txBody>
      </p:sp>
      <p:sp>
        <p:nvSpPr>
          <p:cNvPr id="90114"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90115"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90117" name="Picture 5" descr="Ключевская сопка"/>
          <p:cNvPicPr>
            <a:picLocks noChangeAspect="1" noChangeArrowheads="1"/>
          </p:cNvPicPr>
          <p:nvPr/>
        </p:nvPicPr>
        <p:blipFill>
          <a:blip r:embed="rId4"/>
          <a:srcRect/>
          <a:stretch>
            <a:fillRect/>
          </a:stretch>
        </p:blipFill>
        <p:spPr bwMode="auto">
          <a:xfrm>
            <a:off x="539750" y="981075"/>
            <a:ext cx="7920038" cy="5297488"/>
          </a:xfrm>
          <a:prstGeom prst="rect">
            <a:avLst/>
          </a:prstGeom>
          <a:noFill/>
        </p:spPr>
      </p:pic>
      <p:sp>
        <p:nvSpPr>
          <p:cNvPr id="90118" name="Text Box 6"/>
          <p:cNvSpPr txBox="1">
            <a:spLocks noChangeArrowheads="1"/>
          </p:cNvSpPr>
          <p:nvPr/>
        </p:nvSpPr>
        <p:spPr bwMode="auto">
          <a:xfrm>
            <a:off x="1979613" y="6308725"/>
            <a:ext cx="5113337" cy="366713"/>
          </a:xfrm>
          <a:prstGeom prst="rect">
            <a:avLst/>
          </a:prstGeom>
          <a:noFill/>
          <a:ln w="9525">
            <a:noFill/>
            <a:miter lim="800000"/>
            <a:headEnd/>
            <a:tailEnd/>
          </a:ln>
          <a:effectLst/>
        </p:spPr>
        <p:txBody>
          <a:bodyPr>
            <a:spAutoFit/>
          </a:bodyPr>
          <a:lstStyle/>
          <a:p>
            <a:pPr algn="ctr">
              <a:spcBef>
                <a:spcPct val="50000"/>
              </a:spcBef>
            </a:pPr>
            <a:r>
              <a:rPr lang="ru-RU" b="1"/>
              <a:t>Ключевская сопка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C20871C0-714C-4988-AB67-B9AB589BE01B}" type="slidenum">
              <a:rPr lang="ru-RU"/>
              <a:pPr/>
              <a:t>4</a:t>
            </a:fld>
            <a:endParaRPr lang="ru-RU"/>
          </a:p>
        </p:txBody>
      </p:sp>
      <p:pic>
        <p:nvPicPr>
          <p:cNvPr id="29700" name="Picture 4"/>
          <p:cNvPicPr>
            <a:picLocks noChangeAspect="1" noChangeArrowheads="1"/>
          </p:cNvPicPr>
          <p:nvPr/>
        </p:nvPicPr>
        <p:blipFill>
          <a:blip r:embed="rId3"/>
          <a:srcRect/>
          <a:stretch>
            <a:fillRect/>
          </a:stretch>
        </p:blipFill>
        <p:spPr bwMode="auto">
          <a:xfrm>
            <a:off x="1042988" y="1125538"/>
            <a:ext cx="7127875" cy="5253037"/>
          </a:xfrm>
          <a:prstGeom prst="rect">
            <a:avLst/>
          </a:prstGeom>
          <a:noFill/>
          <a:ln w="9525">
            <a:noFill/>
            <a:miter lim="800000"/>
            <a:headEnd/>
            <a:tailEnd/>
          </a:ln>
          <a:effectLst/>
        </p:spPr>
      </p:pic>
      <p:sp>
        <p:nvSpPr>
          <p:cNvPr id="29701" name="Rectangle 5"/>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29702" name="Picture 6" descr="aautorule"/>
          <p:cNvPicPr>
            <a:picLocks noChangeAspect="1" noChangeArrowheads="1"/>
          </p:cNvPicPr>
          <p:nvPr/>
        </p:nvPicPr>
        <p:blipFill>
          <a:blip r:embed="rId4"/>
          <a:srcRect/>
          <a:stretch>
            <a:fillRect/>
          </a:stretch>
        </p:blipFill>
        <p:spPr bwMode="auto">
          <a:xfrm>
            <a:off x="1692275" y="765175"/>
            <a:ext cx="5715000" cy="95250"/>
          </a:xfrm>
          <a:prstGeom prst="rect">
            <a:avLst/>
          </a:prstGeom>
          <a:noFill/>
        </p:spPr>
      </p:pic>
      <p:pic>
        <p:nvPicPr>
          <p:cNvPr id="29704" name="Picture 8"/>
          <p:cNvPicPr>
            <a:picLocks noChangeAspect="1" noChangeArrowheads="1"/>
          </p:cNvPicPr>
          <p:nvPr/>
        </p:nvPicPr>
        <p:blipFill>
          <a:blip r:embed="rId5"/>
          <a:srcRect/>
          <a:stretch>
            <a:fillRect/>
          </a:stretch>
        </p:blipFill>
        <p:spPr bwMode="auto">
          <a:xfrm>
            <a:off x="1042988" y="1125538"/>
            <a:ext cx="7129462" cy="5362575"/>
          </a:xfrm>
          <a:prstGeom prst="rect">
            <a:avLst/>
          </a:prstGeom>
          <a:noFill/>
          <a:ln w="9525">
            <a:noFill/>
            <a:miter lim="800000"/>
            <a:headEnd/>
            <a:tailEnd/>
          </a:ln>
          <a:effectLst/>
        </p:spPr>
      </p:pic>
      <p:pic>
        <p:nvPicPr>
          <p:cNvPr id="29705" name="Picture 9"/>
          <p:cNvPicPr>
            <a:picLocks noChangeAspect="1" noChangeArrowheads="1"/>
          </p:cNvPicPr>
          <p:nvPr/>
        </p:nvPicPr>
        <p:blipFill>
          <a:blip r:embed="rId6"/>
          <a:srcRect/>
          <a:stretch>
            <a:fillRect/>
          </a:stretch>
        </p:blipFill>
        <p:spPr bwMode="auto">
          <a:xfrm>
            <a:off x="1042988" y="1125538"/>
            <a:ext cx="7127875" cy="5324475"/>
          </a:xfrm>
          <a:prstGeom prst="rect">
            <a:avLst/>
          </a:prstGeom>
          <a:noFill/>
          <a:ln w="9525">
            <a:noFill/>
            <a:miter lim="800000"/>
            <a:headEnd/>
            <a:tailEnd/>
          </a:ln>
          <a:effectLst/>
        </p:spPr>
      </p:pic>
      <p:pic>
        <p:nvPicPr>
          <p:cNvPr id="29706" name="Picture 10"/>
          <p:cNvPicPr>
            <a:picLocks noChangeAspect="1" noChangeArrowheads="1"/>
          </p:cNvPicPr>
          <p:nvPr/>
        </p:nvPicPr>
        <p:blipFill>
          <a:blip r:embed="rId7"/>
          <a:srcRect/>
          <a:stretch>
            <a:fillRect/>
          </a:stretch>
        </p:blipFill>
        <p:spPr bwMode="auto">
          <a:xfrm>
            <a:off x="1042988" y="1125538"/>
            <a:ext cx="7127875" cy="5391150"/>
          </a:xfrm>
          <a:prstGeom prst="rect">
            <a:avLst/>
          </a:prstGeom>
          <a:noFill/>
          <a:ln w="9525">
            <a:noFill/>
            <a:miter lim="800000"/>
            <a:headEnd/>
            <a:tailEnd/>
          </a:ln>
          <a:effectLst/>
        </p:spPr>
      </p:pic>
      <p:sp>
        <p:nvSpPr>
          <p:cNvPr id="29708" name="AutoShape 12">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29704"/>
                                        </p:tgtEl>
                                        <p:attrNameLst>
                                          <p:attrName>style.visibility</p:attrName>
                                        </p:attrNameLst>
                                      </p:cBhvr>
                                      <p:to>
                                        <p:strVal val="visible"/>
                                      </p:to>
                                    </p:set>
                                    <p:anim calcmode="lin" valueType="num">
                                      <p:cBhvr>
                                        <p:cTn id="12" dur="500" fill="hold"/>
                                        <p:tgtEl>
                                          <p:spTgt spid="29704"/>
                                        </p:tgtEl>
                                        <p:attrNameLst>
                                          <p:attrName>ppt_w</p:attrName>
                                        </p:attrNameLst>
                                      </p:cBhvr>
                                      <p:tavLst>
                                        <p:tav tm="0">
                                          <p:val>
                                            <p:fltVal val="0"/>
                                          </p:val>
                                        </p:tav>
                                        <p:tav tm="100000">
                                          <p:val>
                                            <p:strVal val="#ppt_w"/>
                                          </p:val>
                                        </p:tav>
                                      </p:tavLst>
                                    </p:anim>
                                    <p:anim calcmode="lin" valueType="num">
                                      <p:cBhvr>
                                        <p:cTn id="13" dur="500" fill="hold"/>
                                        <p:tgtEl>
                                          <p:spTgt spid="2970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2000"/>
                                  </p:stCondLst>
                                  <p:childTnLst>
                                    <p:set>
                                      <p:cBhvr>
                                        <p:cTn id="16" dur="1" fill="hold">
                                          <p:stCondLst>
                                            <p:cond delay="0"/>
                                          </p:stCondLst>
                                        </p:cTn>
                                        <p:tgtEl>
                                          <p:spTgt spid="29705"/>
                                        </p:tgtEl>
                                        <p:attrNameLst>
                                          <p:attrName>style.visibility</p:attrName>
                                        </p:attrNameLst>
                                      </p:cBhvr>
                                      <p:to>
                                        <p:strVal val="visible"/>
                                      </p:to>
                                    </p:set>
                                    <p:anim calcmode="lin" valueType="num">
                                      <p:cBhvr>
                                        <p:cTn id="17" dur="500" fill="hold"/>
                                        <p:tgtEl>
                                          <p:spTgt spid="29705"/>
                                        </p:tgtEl>
                                        <p:attrNameLst>
                                          <p:attrName>ppt_w</p:attrName>
                                        </p:attrNameLst>
                                      </p:cBhvr>
                                      <p:tavLst>
                                        <p:tav tm="0">
                                          <p:val>
                                            <p:fltVal val="0"/>
                                          </p:val>
                                        </p:tav>
                                        <p:tav tm="100000">
                                          <p:val>
                                            <p:strVal val="#ppt_w"/>
                                          </p:val>
                                        </p:tav>
                                      </p:tavLst>
                                    </p:anim>
                                    <p:anim calcmode="lin" valueType="num">
                                      <p:cBhvr>
                                        <p:cTn id="18" dur="500" fill="hold"/>
                                        <p:tgtEl>
                                          <p:spTgt spid="29705"/>
                                        </p:tgtEl>
                                        <p:attrNameLst>
                                          <p:attrName>ppt_h</p:attrName>
                                        </p:attrNameLst>
                                      </p:cBhvr>
                                      <p:tavLst>
                                        <p:tav tm="0">
                                          <p:val>
                                            <p:fltVal val="0"/>
                                          </p:val>
                                        </p:tav>
                                        <p:tav tm="100000">
                                          <p:val>
                                            <p:strVal val="#ppt_h"/>
                                          </p:val>
                                        </p:tav>
                                      </p:tavLst>
                                    </p:anim>
                                  </p:childTnLst>
                                </p:cTn>
                              </p:par>
                            </p:childTnLst>
                          </p:cTn>
                        </p:par>
                        <p:par>
                          <p:cTn id="19" fill="hold">
                            <p:stCondLst>
                              <p:cond delay="4500"/>
                            </p:stCondLst>
                            <p:childTnLst>
                              <p:par>
                                <p:cTn id="20" presetID="23" presetClass="entr" presetSubtype="16" fill="hold" nodeType="afterEffect">
                                  <p:stCondLst>
                                    <p:cond delay="3000"/>
                                  </p:stCondLst>
                                  <p:childTnLst>
                                    <p:set>
                                      <p:cBhvr>
                                        <p:cTn id="21" dur="1" fill="hold">
                                          <p:stCondLst>
                                            <p:cond delay="0"/>
                                          </p:stCondLst>
                                        </p:cTn>
                                        <p:tgtEl>
                                          <p:spTgt spid="29706"/>
                                        </p:tgtEl>
                                        <p:attrNameLst>
                                          <p:attrName>style.visibility</p:attrName>
                                        </p:attrNameLst>
                                      </p:cBhvr>
                                      <p:to>
                                        <p:strVal val="visible"/>
                                      </p:to>
                                    </p:set>
                                    <p:anim calcmode="lin" valueType="num">
                                      <p:cBhvr>
                                        <p:cTn id="22" dur="500" fill="hold"/>
                                        <p:tgtEl>
                                          <p:spTgt spid="29706"/>
                                        </p:tgtEl>
                                        <p:attrNameLst>
                                          <p:attrName>ppt_w</p:attrName>
                                        </p:attrNameLst>
                                      </p:cBhvr>
                                      <p:tavLst>
                                        <p:tav tm="0">
                                          <p:val>
                                            <p:fltVal val="0"/>
                                          </p:val>
                                        </p:tav>
                                        <p:tav tm="100000">
                                          <p:val>
                                            <p:strVal val="#ppt_w"/>
                                          </p:val>
                                        </p:tav>
                                      </p:tavLst>
                                    </p:anim>
                                    <p:anim calcmode="lin" valueType="num">
                                      <p:cBhvr>
                                        <p:cTn id="23" dur="500" fill="hold"/>
                                        <p:tgtEl>
                                          <p:spTgt spid="29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EBBDC3AD-8D43-446D-8B32-6C3AEE553B02}" type="slidenum">
              <a:rPr lang="ru-RU"/>
              <a:pPr/>
              <a:t>40</a:t>
            </a:fld>
            <a:endParaRPr lang="ru-RU"/>
          </a:p>
        </p:txBody>
      </p:sp>
      <p:sp>
        <p:nvSpPr>
          <p:cNvPr id="40962"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40963"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40965" name="Text Box 5"/>
          <p:cNvSpPr txBox="1">
            <a:spLocks noChangeArrowheads="1"/>
          </p:cNvSpPr>
          <p:nvPr/>
        </p:nvSpPr>
        <p:spPr bwMode="auto">
          <a:xfrm>
            <a:off x="3059113" y="6308725"/>
            <a:ext cx="3025775" cy="396875"/>
          </a:xfrm>
          <a:prstGeom prst="rect">
            <a:avLst/>
          </a:prstGeom>
          <a:noFill/>
          <a:ln w="9525">
            <a:noFill/>
            <a:miter lim="800000"/>
            <a:headEnd/>
            <a:tailEnd/>
          </a:ln>
          <a:effectLst/>
        </p:spPr>
        <p:txBody>
          <a:bodyPr>
            <a:spAutoFit/>
          </a:bodyPr>
          <a:lstStyle/>
          <a:p>
            <a:pPr algn="ctr">
              <a:spcBef>
                <a:spcPct val="50000"/>
              </a:spcBef>
            </a:pPr>
            <a:r>
              <a:rPr lang="ru-RU" sz="2000" b="1"/>
              <a:t>Вулкан Горелый</a:t>
            </a:r>
          </a:p>
        </p:txBody>
      </p:sp>
      <p:pic>
        <p:nvPicPr>
          <p:cNvPr id="40966" name="Picture 6" descr="вулкан%20Горелый"/>
          <p:cNvPicPr>
            <a:picLocks noChangeAspect="1" noChangeArrowheads="1"/>
          </p:cNvPicPr>
          <p:nvPr/>
        </p:nvPicPr>
        <p:blipFill>
          <a:blip r:embed="rId4"/>
          <a:srcRect/>
          <a:stretch>
            <a:fillRect/>
          </a:stretch>
        </p:blipFill>
        <p:spPr bwMode="auto">
          <a:xfrm>
            <a:off x="684213" y="981075"/>
            <a:ext cx="7920037" cy="49831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77F7B59E-EF9D-43D7-BD8C-87B08298AACC}" type="slidenum">
              <a:rPr lang="ru-RU"/>
              <a:pPr/>
              <a:t>41</a:t>
            </a:fld>
            <a:endParaRPr lang="ru-RU"/>
          </a:p>
        </p:txBody>
      </p:sp>
      <p:sp>
        <p:nvSpPr>
          <p:cNvPr id="43010"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43011"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43014" name="Picture 6" descr="vlk"/>
          <p:cNvPicPr>
            <a:picLocks noChangeAspect="1" noChangeArrowheads="1"/>
          </p:cNvPicPr>
          <p:nvPr/>
        </p:nvPicPr>
        <p:blipFill>
          <a:blip r:embed="rId4"/>
          <a:srcRect/>
          <a:stretch>
            <a:fillRect/>
          </a:stretch>
        </p:blipFill>
        <p:spPr bwMode="auto">
          <a:xfrm>
            <a:off x="1476375" y="908050"/>
            <a:ext cx="5759450" cy="4705350"/>
          </a:xfrm>
          <a:prstGeom prst="rect">
            <a:avLst/>
          </a:prstGeom>
          <a:noFill/>
        </p:spPr>
      </p:pic>
      <p:sp>
        <p:nvSpPr>
          <p:cNvPr id="43015" name="Text Box 7"/>
          <p:cNvSpPr txBox="1">
            <a:spLocks noChangeArrowheads="1"/>
          </p:cNvSpPr>
          <p:nvPr/>
        </p:nvSpPr>
        <p:spPr bwMode="auto">
          <a:xfrm>
            <a:off x="2124075" y="5876925"/>
            <a:ext cx="4321175" cy="366713"/>
          </a:xfrm>
          <a:prstGeom prst="rect">
            <a:avLst/>
          </a:prstGeom>
          <a:noFill/>
          <a:ln w="9525">
            <a:noFill/>
            <a:miter lim="800000"/>
            <a:headEnd/>
            <a:tailEnd/>
          </a:ln>
          <a:effectLst/>
        </p:spPr>
        <p:txBody>
          <a:bodyPr>
            <a:spAutoFit/>
          </a:bodyPr>
          <a:lstStyle/>
          <a:p>
            <a:pPr>
              <a:spcBef>
                <a:spcPct val="50000"/>
              </a:spcBef>
            </a:pPr>
            <a:r>
              <a:rPr lang="ru-RU" b="1"/>
              <a:t>Озеро в кратере потухшего вулкана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9A2CA6FA-528F-483F-98DA-EBD96B2D5589}" type="slidenum">
              <a:rPr lang="ru-RU"/>
              <a:pPr/>
              <a:t>42</a:t>
            </a:fld>
            <a:endParaRPr lang="ru-RU"/>
          </a:p>
        </p:txBody>
      </p:sp>
      <p:sp>
        <p:nvSpPr>
          <p:cNvPr id="14338"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4339"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pic>
        <p:nvPicPr>
          <p:cNvPr id="14342" name="Picture 6" descr="Вулкан Безымянный"/>
          <p:cNvPicPr>
            <a:picLocks noChangeAspect="1" noChangeArrowheads="1"/>
          </p:cNvPicPr>
          <p:nvPr/>
        </p:nvPicPr>
        <p:blipFill>
          <a:blip r:embed="rId4"/>
          <a:srcRect/>
          <a:stretch>
            <a:fillRect/>
          </a:stretch>
        </p:blipFill>
        <p:spPr bwMode="auto">
          <a:xfrm>
            <a:off x="1042988" y="908050"/>
            <a:ext cx="6697662" cy="4922838"/>
          </a:xfrm>
          <a:prstGeom prst="rect">
            <a:avLst/>
          </a:prstGeom>
          <a:noFill/>
        </p:spPr>
      </p:pic>
      <p:sp>
        <p:nvSpPr>
          <p:cNvPr id="14343" name="Text Box 7"/>
          <p:cNvSpPr txBox="1">
            <a:spLocks noChangeArrowheads="1"/>
          </p:cNvSpPr>
          <p:nvPr/>
        </p:nvSpPr>
        <p:spPr bwMode="auto">
          <a:xfrm>
            <a:off x="1042988" y="6308725"/>
            <a:ext cx="65532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4344" name="Text Box 8"/>
          <p:cNvSpPr txBox="1">
            <a:spLocks noChangeArrowheads="1"/>
          </p:cNvSpPr>
          <p:nvPr/>
        </p:nvSpPr>
        <p:spPr bwMode="auto">
          <a:xfrm>
            <a:off x="1403350" y="6165850"/>
            <a:ext cx="6264275" cy="396875"/>
          </a:xfrm>
          <a:prstGeom prst="rect">
            <a:avLst/>
          </a:prstGeom>
          <a:noFill/>
          <a:ln w="9525">
            <a:noFill/>
            <a:miter lim="800000"/>
            <a:headEnd/>
            <a:tailEnd/>
          </a:ln>
          <a:effectLst/>
        </p:spPr>
        <p:txBody>
          <a:bodyPr>
            <a:spAutoFit/>
          </a:bodyPr>
          <a:lstStyle/>
          <a:p>
            <a:pPr algn="ctr">
              <a:spcBef>
                <a:spcPct val="50000"/>
              </a:spcBef>
            </a:pPr>
            <a:r>
              <a:rPr lang="ru-RU" sz="2000" b="1"/>
              <a:t>Вулкан Безымянный</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B8A05F5E-00EB-4C0B-B7A6-4267F1E2C951}" type="slidenum">
              <a:rPr lang="ru-RU"/>
              <a:pPr/>
              <a:t>43</a:t>
            </a:fld>
            <a:endParaRPr lang="ru-RU"/>
          </a:p>
        </p:txBody>
      </p:sp>
      <p:sp>
        <p:nvSpPr>
          <p:cNvPr id="15362"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5363"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5365" name="Text Box 5"/>
          <p:cNvSpPr txBox="1">
            <a:spLocks noChangeArrowheads="1"/>
          </p:cNvSpPr>
          <p:nvPr/>
        </p:nvSpPr>
        <p:spPr bwMode="auto">
          <a:xfrm>
            <a:off x="1042988" y="6308725"/>
            <a:ext cx="65532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5366" name="Text Box 6"/>
          <p:cNvSpPr txBox="1">
            <a:spLocks noChangeArrowheads="1"/>
          </p:cNvSpPr>
          <p:nvPr/>
        </p:nvSpPr>
        <p:spPr bwMode="auto">
          <a:xfrm>
            <a:off x="1403350" y="6165850"/>
            <a:ext cx="6264275" cy="396875"/>
          </a:xfrm>
          <a:prstGeom prst="rect">
            <a:avLst/>
          </a:prstGeom>
          <a:noFill/>
          <a:ln w="9525">
            <a:noFill/>
            <a:miter lim="800000"/>
            <a:headEnd/>
            <a:tailEnd/>
          </a:ln>
          <a:effectLst/>
        </p:spPr>
        <p:txBody>
          <a:bodyPr>
            <a:spAutoFit/>
          </a:bodyPr>
          <a:lstStyle/>
          <a:p>
            <a:pPr algn="ctr">
              <a:spcBef>
                <a:spcPct val="50000"/>
              </a:spcBef>
            </a:pPr>
            <a:r>
              <a:rPr lang="ru-RU" sz="2000" b="1"/>
              <a:t>Вулкан Кракатау</a:t>
            </a:r>
          </a:p>
        </p:txBody>
      </p:sp>
      <p:pic>
        <p:nvPicPr>
          <p:cNvPr id="15367" name="Picture 7" descr="Кракатау"/>
          <p:cNvPicPr>
            <a:picLocks noChangeAspect="1" noChangeArrowheads="1"/>
          </p:cNvPicPr>
          <p:nvPr/>
        </p:nvPicPr>
        <p:blipFill>
          <a:blip r:embed="rId4"/>
          <a:srcRect/>
          <a:stretch>
            <a:fillRect/>
          </a:stretch>
        </p:blipFill>
        <p:spPr bwMode="auto">
          <a:xfrm>
            <a:off x="1874838" y="868363"/>
            <a:ext cx="5505450" cy="52260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134CDB04-A1FB-42A0-A1BB-8F86A355972B}" type="slidenum">
              <a:rPr lang="ru-RU"/>
              <a:pPr/>
              <a:t>44</a:t>
            </a:fld>
            <a:endParaRPr lang="ru-RU"/>
          </a:p>
        </p:txBody>
      </p:sp>
      <p:sp>
        <p:nvSpPr>
          <p:cNvPr id="38914"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38915"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38916" name="Text Box 4"/>
          <p:cNvSpPr txBox="1">
            <a:spLocks noChangeArrowheads="1"/>
          </p:cNvSpPr>
          <p:nvPr/>
        </p:nvSpPr>
        <p:spPr bwMode="auto">
          <a:xfrm>
            <a:off x="1042988" y="6308725"/>
            <a:ext cx="65532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38917" name="Text Box 5"/>
          <p:cNvSpPr txBox="1">
            <a:spLocks noChangeArrowheads="1"/>
          </p:cNvSpPr>
          <p:nvPr/>
        </p:nvSpPr>
        <p:spPr bwMode="auto">
          <a:xfrm>
            <a:off x="1403350" y="6165850"/>
            <a:ext cx="6264275" cy="396875"/>
          </a:xfrm>
          <a:prstGeom prst="rect">
            <a:avLst/>
          </a:prstGeom>
          <a:noFill/>
          <a:ln w="9525">
            <a:noFill/>
            <a:miter lim="800000"/>
            <a:headEnd/>
            <a:tailEnd/>
          </a:ln>
          <a:effectLst/>
        </p:spPr>
        <p:txBody>
          <a:bodyPr>
            <a:spAutoFit/>
          </a:bodyPr>
          <a:lstStyle/>
          <a:p>
            <a:pPr algn="ctr">
              <a:spcBef>
                <a:spcPct val="50000"/>
              </a:spcBef>
            </a:pPr>
            <a:r>
              <a:rPr lang="ru-RU" sz="2000" b="1"/>
              <a:t>Вулкан на Марсе</a:t>
            </a:r>
          </a:p>
        </p:txBody>
      </p:sp>
      <p:pic>
        <p:nvPicPr>
          <p:cNvPr id="38919" name="Picture 7" descr="вулкан%20на%20Марсе"/>
          <p:cNvPicPr>
            <a:picLocks noChangeAspect="1" noChangeArrowheads="1"/>
          </p:cNvPicPr>
          <p:nvPr/>
        </p:nvPicPr>
        <p:blipFill>
          <a:blip r:embed="rId4"/>
          <a:srcRect/>
          <a:stretch>
            <a:fillRect/>
          </a:stretch>
        </p:blipFill>
        <p:spPr bwMode="auto">
          <a:xfrm>
            <a:off x="684213" y="1052513"/>
            <a:ext cx="7632700" cy="461168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6C268294-27D6-4A35-8970-4CC90DC96D0A}" type="slidenum">
              <a:rPr lang="ru-RU"/>
              <a:pPr/>
              <a:t>45</a:t>
            </a:fld>
            <a:endParaRPr lang="ru-RU"/>
          </a:p>
        </p:txBody>
      </p:sp>
      <p:sp>
        <p:nvSpPr>
          <p:cNvPr id="16386"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Фото галерея</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6387"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6388" name="Text Box 4"/>
          <p:cNvSpPr txBox="1">
            <a:spLocks noChangeArrowheads="1"/>
          </p:cNvSpPr>
          <p:nvPr/>
        </p:nvSpPr>
        <p:spPr bwMode="auto">
          <a:xfrm>
            <a:off x="1042988" y="6308725"/>
            <a:ext cx="65532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6389" name="Text Box 5"/>
          <p:cNvSpPr txBox="1">
            <a:spLocks noChangeArrowheads="1"/>
          </p:cNvSpPr>
          <p:nvPr/>
        </p:nvSpPr>
        <p:spPr bwMode="auto">
          <a:xfrm>
            <a:off x="1403350" y="6165850"/>
            <a:ext cx="6264275" cy="396875"/>
          </a:xfrm>
          <a:prstGeom prst="rect">
            <a:avLst/>
          </a:prstGeom>
          <a:noFill/>
          <a:ln w="9525">
            <a:noFill/>
            <a:miter lim="800000"/>
            <a:headEnd/>
            <a:tailEnd/>
          </a:ln>
          <a:effectLst/>
        </p:spPr>
        <p:txBody>
          <a:bodyPr>
            <a:spAutoFit/>
          </a:bodyPr>
          <a:lstStyle/>
          <a:p>
            <a:pPr algn="ctr">
              <a:spcBef>
                <a:spcPct val="50000"/>
              </a:spcBef>
            </a:pPr>
            <a:r>
              <a:rPr lang="ru-RU" sz="2000" b="1"/>
              <a:t>Гейзер Камчатки</a:t>
            </a:r>
          </a:p>
        </p:txBody>
      </p:sp>
      <p:pic>
        <p:nvPicPr>
          <p:cNvPr id="16391" name="Picture 7" descr="Гейзер Камчатки"/>
          <p:cNvPicPr>
            <a:picLocks noChangeAspect="1" noChangeArrowheads="1"/>
          </p:cNvPicPr>
          <p:nvPr/>
        </p:nvPicPr>
        <p:blipFill>
          <a:blip r:embed="rId4"/>
          <a:srcRect/>
          <a:stretch>
            <a:fillRect/>
          </a:stretch>
        </p:blipFill>
        <p:spPr bwMode="auto">
          <a:xfrm>
            <a:off x="827088" y="908050"/>
            <a:ext cx="7416800" cy="4945063"/>
          </a:xfrm>
          <a:prstGeom prst="rect">
            <a:avLst/>
          </a:prstGeom>
          <a:noFill/>
        </p:spPr>
      </p:pic>
      <p:sp>
        <p:nvSpPr>
          <p:cNvPr id="16392" name="AutoShape 8">
            <a:hlinkClick r:id="" action="ppaction://hlinkshowjump?jump=firstslide" highlightClick="1"/>
          </p:cNvPr>
          <p:cNvSpPr>
            <a:spLocks noChangeArrowheads="1"/>
          </p:cNvSpPr>
          <p:nvPr/>
        </p:nvSpPr>
        <p:spPr bwMode="auto">
          <a:xfrm>
            <a:off x="8027988" y="6092825"/>
            <a:ext cx="576262" cy="431800"/>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C9D5A2EF-6E9D-4CE7-9369-B27F5429955A}" type="slidenum">
              <a:rPr lang="ru-RU"/>
              <a:pPr/>
              <a:t>46</a:t>
            </a:fld>
            <a:endParaRPr lang="ru-RU"/>
          </a:p>
        </p:txBody>
      </p:sp>
      <p:sp>
        <p:nvSpPr>
          <p:cNvPr id="116740" name="Rectangle 4"/>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16741" name="Picture 5"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16743" name="Text Box 7"/>
          <p:cNvSpPr txBox="1">
            <a:spLocks noChangeArrowheads="1"/>
          </p:cNvSpPr>
          <p:nvPr/>
        </p:nvSpPr>
        <p:spPr bwMode="auto">
          <a:xfrm>
            <a:off x="971550" y="1268413"/>
            <a:ext cx="7056438" cy="3937000"/>
          </a:xfrm>
          <a:prstGeom prst="rect">
            <a:avLst/>
          </a:prstGeom>
          <a:noFill/>
          <a:ln w="9525">
            <a:noFill/>
            <a:miter lim="800000"/>
            <a:headEnd/>
            <a:tailEnd/>
          </a:ln>
          <a:effectLst/>
        </p:spPr>
        <p:txBody>
          <a:bodyPr>
            <a:spAutoFit/>
          </a:bodyPr>
          <a:lstStyle/>
          <a:p>
            <a:pPr>
              <a:spcBef>
                <a:spcPct val="50000"/>
              </a:spcBef>
            </a:pPr>
            <a:r>
              <a:rPr lang="ru-RU" sz="3600" b="1"/>
              <a:t>1. В центре Земли находятся:</a:t>
            </a:r>
          </a:p>
          <a:p>
            <a:pPr>
              <a:spcBef>
                <a:spcPct val="50000"/>
              </a:spcBef>
            </a:pPr>
            <a:r>
              <a:rPr lang="ru-RU" sz="3600" b="1"/>
              <a:t>	а. мантия</a:t>
            </a:r>
          </a:p>
          <a:p>
            <a:pPr>
              <a:spcBef>
                <a:spcPct val="50000"/>
              </a:spcBef>
            </a:pPr>
            <a:r>
              <a:rPr lang="ru-RU" sz="3600" b="1"/>
              <a:t>	б. эпицентр</a:t>
            </a:r>
          </a:p>
          <a:p>
            <a:pPr>
              <a:spcBef>
                <a:spcPct val="50000"/>
              </a:spcBef>
            </a:pPr>
            <a:r>
              <a:rPr lang="ru-RU" sz="3600" b="1"/>
              <a:t>	в. ядро</a:t>
            </a:r>
          </a:p>
          <a:p>
            <a:pPr>
              <a:spcBef>
                <a:spcPct val="50000"/>
              </a:spcBef>
            </a:pPr>
            <a:r>
              <a:rPr lang="ru-RU" sz="3600" b="1"/>
              <a:t>	г. земная кора</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D5CEE089-7A8C-434F-8A2D-EED627B774A3}" type="slidenum">
              <a:rPr lang="ru-RU"/>
              <a:pPr/>
              <a:t>47</a:t>
            </a:fld>
            <a:endParaRPr lang="ru-RU"/>
          </a:p>
        </p:txBody>
      </p:sp>
      <p:sp>
        <p:nvSpPr>
          <p:cNvPr id="117762"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17763"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17764" name="Text Box 4"/>
          <p:cNvSpPr txBox="1">
            <a:spLocks noChangeArrowheads="1"/>
          </p:cNvSpPr>
          <p:nvPr/>
        </p:nvSpPr>
        <p:spPr bwMode="auto">
          <a:xfrm>
            <a:off x="395288" y="908050"/>
            <a:ext cx="8137525" cy="4760913"/>
          </a:xfrm>
          <a:prstGeom prst="rect">
            <a:avLst/>
          </a:prstGeom>
          <a:noFill/>
          <a:ln w="9525">
            <a:noFill/>
            <a:miter lim="800000"/>
            <a:headEnd/>
            <a:tailEnd/>
          </a:ln>
          <a:effectLst/>
        </p:spPr>
        <p:txBody>
          <a:bodyPr>
            <a:spAutoFit/>
          </a:bodyPr>
          <a:lstStyle/>
          <a:p>
            <a:pPr marL="625475" indent="-625475" defTabSz="244475">
              <a:spcBef>
                <a:spcPct val="50000"/>
              </a:spcBef>
            </a:pPr>
            <a:r>
              <a:rPr lang="ru-RU" sz="3600" b="1"/>
              <a:t>2. Что дает энергию внутренним силам Земли:</a:t>
            </a:r>
          </a:p>
          <a:p>
            <a:pPr marL="625475" indent="-625475" defTabSz="244475">
              <a:spcBef>
                <a:spcPct val="50000"/>
              </a:spcBef>
            </a:pPr>
            <a:r>
              <a:rPr lang="ru-RU" sz="3600" b="1"/>
              <a:t>	а. Солнце</a:t>
            </a:r>
          </a:p>
          <a:p>
            <a:pPr marL="625475" indent="-625475" defTabSz="244475">
              <a:spcBef>
                <a:spcPct val="50000"/>
              </a:spcBef>
            </a:pPr>
            <a:r>
              <a:rPr lang="ru-RU" sz="3600" b="1"/>
              <a:t>	б. Луна</a:t>
            </a:r>
          </a:p>
          <a:p>
            <a:pPr marL="625475" indent="-625475" defTabSz="244475">
              <a:spcBef>
                <a:spcPct val="50000"/>
              </a:spcBef>
            </a:pPr>
            <a:r>
              <a:rPr lang="ru-RU" sz="3600" b="1"/>
              <a:t>	г. распад радиоактивных 	           		элементов горных пород   				  Земли</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69DBBFF0-65A5-4711-9B15-CA2AAF0B17E5}" type="slidenum">
              <a:rPr lang="ru-RU"/>
              <a:pPr/>
              <a:t>48</a:t>
            </a:fld>
            <a:endParaRPr lang="ru-RU"/>
          </a:p>
        </p:txBody>
      </p:sp>
      <p:sp>
        <p:nvSpPr>
          <p:cNvPr id="118786"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18787"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18788" name="Text Box 4"/>
          <p:cNvSpPr txBox="1">
            <a:spLocks noChangeArrowheads="1"/>
          </p:cNvSpPr>
          <p:nvPr/>
        </p:nvSpPr>
        <p:spPr bwMode="auto">
          <a:xfrm>
            <a:off x="971550" y="1268413"/>
            <a:ext cx="7056438" cy="5859462"/>
          </a:xfrm>
          <a:prstGeom prst="rect">
            <a:avLst/>
          </a:prstGeom>
          <a:noFill/>
          <a:ln w="9525">
            <a:noFill/>
            <a:miter lim="800000"/>
            <a:headEnd/>
            <a:tailEnd/>
          </a:ln>
          <a:effectLst/>
        </p:spPr>
        <p:txBody>
          <a:bodyPr>
            <a:spAutoFit/>
          </a:bodyPr>
          <a:lstStyle/>
          <a:p>
            <a:pPr>
              <a:spcBef>
                <a:spcPct val="50000"/>
              </a:spcBef>
            </a:pPr>
            <a:r>
              <a:rPr lang="ru-RU" sz="3600" b="1"/>
              <a:t>3. В каком состоянии, по мнению ученых, находятся породы мантии и ядра?</a:t>
            </a:r>
          </a:p>
          <a:p>
            <a:pPr>
              <a:spcBef>
                <a:spcPct val="50000"/>
              </a:spcBef>
            </a:pPr>
            <a:r>
              <a:rPr lang="ru-RU" sz="3600" b="1"/>
              <a:t>	а. в жидком</a:t>
            </a:r>
          </a:p>
          <a:p>
            <a:pPr>
              <a:spcBef>
                <a:spcPct val="50000"/>
              </a:spcBef>
            </a:pPr>
            <a:r>
              <a:rPr lang="ru-RU" sz="3600" b="1"/>
              <a:t>	б. в газообразном</a:t>
            </a:r>
          </a:p>
          <a:p>
            <a:pPr>
              <a:spcBef>
                <a:spcPct val="50000"/>
              </a:spcBef>
            </a:pPr>
            <a:r>
              <a:rPr lang="ru-RU" sz="3600" b="1"/>
              <a:t>	в. в твердом</a:t>
            </a:r>
          </a:p>
          <a:p>
            <a:pPr>
              <a:spcBef>
                <a:spcPct val="50000"/>
              </a:spcBef>
            </a:pPr>
            <a:r>
              <a:rPr lang="ru-RU" sz="3600" b="1"/>
              <a:t>	г. в вязком</a:t>
            </a:r>
          </a:p>
          <a:p>
            <a:pPr>
              <a:spcBef>
                <a:spcPct val="50000"/>
              </a:spcBef>
            </a:pPr>
            <a:r>
              <a:rPr lang="ru-RU" sz="3600" b="1"/>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734C482C-E08C-454C-AA19-B4EB7A20DF1E}" type="slidenum">
              <a:rPr lang="ru-RU"/>
              <a:pPr/>
              <a:t>49</a:t>
            </a:fld>
            <a:endParaRPr lang="ru-RU"/>
          </a:p>
        </p:txBody>
      </p:sp>
      <p:sp>
        <p:nvSpPr>
          <p:cNvPr id="119810"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19811"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19812" name="Text Box 4"/>
          <p:cNvSpPr txBox="1">
            <a:spLocks noChangeArrowheads="1"/>
          </p:cNvSpPr>
          <p:nvPr/>
        </p:nvSpPr>
        <p:spPr bwMode="auto">
          <a:xfrm>
            <a:off x="971550" y="1268413"/>
            <a:ext cx="7056438" cy="5035550"/>
          </a:xfrm>
          <a:prstGeom prst="rect">
            <a:avLst/>
          </a:prstGeom>
          <a:noFill/>
          <a:ln w="9525">
            <a:noFill/>
            <a:miter lim="800000"/>
            <a:headEnd/>
            <a:tailEnd/>
          </a:ln>
          <a:effectLst/>
        </p:spPr>
        <p:txBody>
          <a:bodyPr>
            <a:spAutoFit/>
          </a:bodyPr>
          <a:lstStyle/>
          <a:p>
            <a:pPr>
              <a:spcBef>
                <a:spcPct val="50000"/>
              </a:spcBef>
            </a:pPr>
            <a:r>
              <a:rPr lang="ru-RU" sz="3600" b="1"/>
              <a:t>4. Какая часть земного шара твердая и одновременно пластичная?</a:t>
            </a:r>
          </a:p>
          <a:p>
            <a:pPr>
              <a:spcBef>
                <a:spcPct val="50000"/>
              </a:spcBef>
            </a:pPr>
            <a:r>
              <a:rPr lang="ru-RU" sz="3600" b="1"/>
              <a:t>	а. мантия</a:t>
            </a:r>
          </a:p>
          <a:p>
            <a:pPr>
              <a:spcBef>
                <a:spcPct val="50000"/>
              </a:spcBef>
            </a:pPr>
            <a:r>
              <a:rPr lang="ru-RU" sz="3600" b="1"/>
              <a:t>	б. ядро</a:t>
            </a:r>
          </a:p>
          <a:p>
            <a:pPr>
              <a:spcBef>
                <a:spcPct val="50000"/>
              </a:spcBef>
            </a:pPr>
            <a:r>
              <a:rPr lang="ru-RU" sz="3600" b="1"/>
              <a:t>	в. земная кора</a:t>
            </a:r>
          </a:p>
          <a:p>
            <a:pPr>
              <a:spcBef>
                <a:spcPct val="50000"/>
              </a:spcBef>
            </a:pPr>
            <a:r>
              <a:rPr lang="ru-RU" sz="3600" b="1"/>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12B3EDA8-6D03-44D9-B40B-8496EA454927}" type="slidenum">
              <a:rPr lang="ru-RU"/>
              <a:pPr/>
              <a:t>5</a:t>
            </a:fld>
            <a:endParaRPr lang="ru-RU"/>
          </a:p>
        </p:txBody>
      </p:sp>
      <p:sp>
        <p:nvSpPr>
          <p:cNvPr id="95234" name="Rectangle 2"/>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95235"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95236" name="AutoShape 4">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95237" name="Picture 5" descr="Извержение-вулкана-Кракатау"/>
          <p:cNvPicPr>
            <a:picLocks noChangeAspect="1" noChangeArrowheads="1"/>
          </p:cNvPicPr>
          <p:nvPr/>
        </p:nvPicPr>
        <p:blipFill>
          <a:blip r:embed="rId4"/>
          <a:srcRect/>
          <a:stretch>
            <a:fillRect/>
          </a:stretch>
        </p:blipFill>
        <p:spPr bwMode="auto">
          <a:xfrm>
            <a:off x="1547813" y="908050"/>
            <a:ext cx="5905500" cy="572293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1578BD23-9C59-4C70-A8ED-6A94635F18AE}" type="slidenum">
              <a:rPr lang="ru-RU"/>
              <a:pPr/>
              <a:t>50</a:t>
            </a:fld>
            <a:endParaRPr lang="ru-RU"/>
          </a:p>
        </p:txBody>
      </p:sp>
      <p:sp>
        <p:nvSpPr>
          <p:cNvPr id="120834"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20835"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20836" name="Text Box 4"/>
          <p:cNvSpPr txBox="1">
            <a:spLocks noChangeArrowheads="1"/>
          </p:cNvSpPr>
          <p:nvPr/>
        </p:nvSpPr>
        <p:spPr bwMode="auto">
          <a:xfrm>
            <a:off x="971550" y="1268413"/>
            <a:ext cx="7056438" cy="5859462"/>
          </a:xfrm>
          <a:prstGeom prst="rect">
            <a:avLst/>
          </a:prstGeom>
          <a:noFill/>
          <a:ln w="9525">
            <a:noFill/>
            <a:miter lim="800000"/>
            <a:headEnd/>
            <a:tailEnd/>
          </a:ln>
          <a:effectLst/>
        </p:spPr>
        <p:txBody>
          <a:bodyPr>
            <a:spAutoFit/>
          </a:bodyPr>
          <a:lstStyle/>
          <a:p>
            <a:pPr>
              <a:spcBef>
                <a:spcPct val="50000"/>
              </a:spcBef>
            </a:pPr>
            <a:r>
              <a:rPr lang="ru-RU" sz="3600" b="1"/>
              <a:t>5. Температура горных пород в шахте с глубиной?</a:t>
            </a:r>
          </a:p>
          <a:p>
            <a:pPr>
              <a:spcBef>
                <a:spcPct val="50000"/>
              </a:spcBef>
            </a:pPr>
            <a:r>
              <a:rPr lang="ru-RU" sz="3600" b="1"/>
              <a:t>	а. увеличивается</a:t>
            </a:r>
          </a:p>
          <a:p>
            <a:pPr>
              <a:spcBef>
                <a:spcPct val="50000"/>
              </a:spcBef>
            </a:pPr>
            <a:r>
              <a:rPr lang="ru-RU" sz="3600" b="1"/>
              <a:t>	б. уменьшается</a:t>
            </a:r>
          </a:p>
          <a:p>
            <a:pPr>
              <a:spcBef>
                <a:spcPct val="50000"/>
              </a:spcBef>
            </a:pPr>
            <a:r>
              <a:rPr lang="ru-RU" sz="3600" b="1"/>
              <a:t>	в. не изменяется</a:t>
            </a:r>
          </a:p>
          <a:p>
            <a:pPr>
              <a:spcBef>
                <a:spcPct val="50000"/>
              </a:spcBef>
            </a:pPr>
            <a:r>
              <a:rPr lang="ru-RU" sz="3600" b="1"/>
              <a:t>	г. зависит от времени 		    суток</a:t>
            </a:r>
          </a:p>
          <a:p>
            <a:pPr>
              <a:spcBef>
                <a:spcPct val="50000"/>
              </a:spcBef>
            </a:pPr>
            <a:r>
              <a:rPr lang="ru-RU" sz="3600" b="1"/>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824AD7E6-AC31-4125-8DE9-FAD23A0F2B0B}" type="slidenum">
              <a:rPr lang="ru-RU"/>
              <a:pPr/>
              <a:t>51</a:t>
            </a:fld>
            <a:endParaRPr lang="ru-RU"/>
          </a:p>
        </p:txBody>
      </p:sp>
      <p:sp>
        <p:nvSpPr>
          <p:cNvPr id="121858"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21859"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21860" name="Text Box 4"/>
          <p:cNvSpPr txBox="1">
            <a:spLocks noChangeArrowheads="1"/>
          </p:cNvSpPr>
          <p:nvPr/>
        </p:nvSpPr>
        <p:spPr bwMode="auto">
          <a:xfrm>
            <a:off x="827088" y="1052513"/>
            <a:ext cx="7921625" cy="6408737"/>
          </a:xfrm>
          <a:prstGeom prst="rect">
            <a:avLst/>
          </a:prstGeom>
          <a:noFill/>
          <a:ln w="9525">
            <a:noFill/>
            <a:miter lim="800000"/>
            <a:headEnd/>
            <a:tailEnd/>
          </a:ln>
          <a:effectLst/>
        </p:spPr>
        <p:txBody>
          <a:bodyPr>
            <a:spAutoFit/>
          </a:bodyPr>
          <a:lstStyle/>
          <a:p>
            <a:pPr>
              <a:spcBef>
                <a:spcPct val="50000"/>
              </a:spcBef>
            </a:pPr>
            <a:r>
              <a:rPr lang="ru-RU" sz="3600" b="1"/>
              <a:t>6. Движение земной коры зависит</a:t>
            </a:r>
          </a:p>
          <a:p>
            <a:pPr>
              <a:spcBef>
                <a:spcPct val="50000"/>
              </a:spcBef>
            </a:pPr>
            <a:r>
              <a:rPr lang="ru-RU" sz="3600" b="1"/>
              <a:t>	а. от времени года</a:t>
            </a:r>
          </a:p>
          <a:p>
            <a:pPr>
              <a:spcBef>
                <a:spcPct val="50000"/>
              </a:spcBef>
            </a:pPr>
            <a:r>
              <a:rPr lang="ru-RU" sz="3600" b="1"/>
              <a:t>	б. от внутренних сил       	    	     Земли</a:t>
            </a:r>
          </a:p>
          <a:p>
            <a:pPr>
              <a:spcBef>
                <a:spcPct val="50000"/>
              </a:spcBef>
            </a:pPr>
            <a:r>
              <a:rPr lang="ru-RU" sz="3600" b="1"/>
              <a:t>	в. от внешних сил Земли</a:t>
            </a:r>
          </a:p>
          <a:p>
            <a:pPr>
              <a:spcBef>
                <a:spcPct val="50000"/>
              </a:spcBef>
            </a:pPr>
            <a:r>
              <a:rPr lang="ru-RU" sz="3600" b="1"/>
              <a:t>	г. от состояния 	     	  	        	    атмосферы</a:t>
            </a:r>
          </a:p>
          <a:p>
            <a:pPr>
              <a:spcBef>
                <a:spcPct val="50000"/>
              </a:spcBef>
            </a:pPr>
            <a:r>
              <a:rPr lang="ru-RU" sz="3600" b="1"/>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D9E72212-69B8-4F48-A203-F172A606496B}" type="slidenum">
              <a:rPr lang="ru-RU"/>
              <a:pPr/>
              <a:t>52</a:t>
            </a:fld>
            <a:endParaRPr lang="ru-RU"/>
          </a:p>
        </p:txBody>
      </p:sp>
      <p:sp>
        <p:nvSpPr>
          <p:cNvPr id="122882" name="Rectangle 2"/>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Практическая работа</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22883" name="Picture 3"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22884" name="Text Box 4"/>
          <p:cNvSpPr txBox="1">
            <a:spLocks noChangeArrowheads="1"/>
          </p:cNvSpPr>
          <p:nvPr/>
        </p:nvSpPr>
        <p:spPr bwMode="auto">
          <a:xfrm>
            <a:off x="287338" y="908050"/>
            <a:ext cx="8893175" cy="5584825"/>
          </a:xfrm>
          <a:prstGeom prst="rect">
            <a:avLst/>
          </a:prstGeom>
          <a:noFill/>
          <a:ln w="9525">
            <a:noFill/>
            <a:miter lim="800000"/>
            <a:headEnd/>
            <a:tailEnd/>
          </a:ln>
          <a:effectLst/>
        </p:spPr>
        <p:txBody>
          <a:bodyPr>
            <a:spAutoFit/>
          </a:bodyPr>
          <a:lstStyle/>
          <a:p>
            <a:pPr marL="533400" indent="-533400">
              <a:spcBef>
                <a:spcPct val="50000"/>
              </a:spcBef>
            </a:pPr>
            <a:r>
              <a:rPr lang="ru-RU" sz="3600" b="1"/>
              <a:t>7. Где на Земле чаще всего случаются извержения вулканов?</a:t>
            </a:r>
          </a:p>
          <a:p>
            <a:pPr marL="533400" indent="-533400">
              <a:spcBef>
                <a:spcPct val="50000"/>
              </a:spcBef>
            </a:pPr>
            <a:r>
              <a:rPr lang="ru-RU" sz="3600" b="1"/>
              <a:t>	а. на равнинах</a:t>
            </a:r>
          </a:p>
          <a:p>
            <a:pPr marL="533400" indent="-533400">
              <a:spcBef>
                <a:spcPct val="50000"/>
              </a:spcBef>
            </a:pPr>
            <a:r>
              <a:rPr lang="ru-RU" sz="3600" b="1"/>
              <a:t>	б. в горах</a:t>
            </a:r>
          </a:p>
          <a:p>
            <a:pPr marL="533400" indent="-533400">
              <a:spcBef>
                <a:spcPct val="50000"/>
              </a:spcBef>
            </a:pPr>
            <a:r>
              <a:rPr lang="ru-RU" sz="3600" b="1"/>
              <a:t>	в. на островах Северного                            	 Ледовитого океана</a:t>
            </a:r>
          </a:p>
          <a:p>
            <a:pPr marL="533400" indent="-533400">
              <a:spcBef>
                <a:spcPct val="50000"/>
              </a:spcBef>
            </a:pPr>
            <a:r>
              <a:rPr lang="ru-RU" sz="3600" b="1"/>
              <a:t>	г. на островах и  побережьях     	 	Тихого океана</a:t>
            </a:r>
          </a:p>
        </p:txBody>
      </p:sp>
      <p:sp>
        <p:nvSpPr>
          <p:cNvPr id="122885" name="AutoShape 5">
            <a:hlinkClick r:id="" action="ppaction://hlinkshowjump?jump=firstslide" highlightClick="1"/>
          </p:cNvPr>
          <p:cNvSpPr>
            <a:spLocks noChangeArrowheads="1"/>
          </p:cNvSpPr>
          <p:nvPr/>
        </p:nvSpPr>
        <p:spPr bwMode="auto">
          <a:xfrm>
            <a:off x="8027988" y="6092825"/>
            <a:ext cx="647700" cy="504825"/>
          </a:xfrm>
          <a:prstGeom prst="actionButtonBackPrevious">
            <a:avLst/>
          </a:prstGeom>
          <a:solidFill>
            <a:srgbClr val="FF9999"/>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22ADD753-04C7-43A1-9E75-8D4B1F1D25B1}" type="slidenum">
              <a:rPr lang="ru-RU"/>
              <a:pPr/>
              <a:t>53</a:t>
            </a:fld>
            <a:endParaRPr lang="ru-RU"/>
          </a:p>
        </p:txBody>
      </p:sp>
      <p:sp>
        <p:nvSpPr>
          <p:cNvPr id="131076" name="Rectangle 4"/>
          <p:cNvSpPr>
            <a:spLocks noChangeArrowheads="1"/>
          </p:cNvSpPr>
          <p:nvPr/>
        </p:nvSpPr>
        <p:spPr bwMode="auto">
          <a:xfrm>
            <a:off x="1116013" y="85725"/>
            <a:ext cx="6985000" cy="977900"/>
          </a:xfrm>
          <a:prstGeom prst="rect">
            <a:avLst/>
          </a:prstGeom>
          <a:noFill/>
          <a:ln w="9525">
            <a:noFill/>
            <a:miter lim="800000"/>
            <a:headEnd/>
            <a:tailEnd/>
          </a:ln>
          <a:effectLst/>
        </p:spPr>
        <p:txBody>
          <a:bodyPr anchor="ctr">
            <a:spAutoFit/>
          </a:bodyPr>
          <a:lstStyle/>
          <a:p>
            <a:pPr algn="ctr"/>
            <a:r>
              <a:rPr lang="ru-RU" sz="3600" b="1">
                <a:solidFill>
                  <a:schemeClr val="folHlink"/>
                </a:solidFill>
                <a:latin typeface="Verdana" pitchFamily="34" charset="0"/>
                <a:cs typeface="Arial" charset="0"/>
              </a:rPr>
              <a:t>Домашнее задание</a:t>
            </a:r>
          </a:p>
          <a:p>
            <a:pPr algn="ctr" eaLnBrk="0" hangingPunct="0"/>
            <a:r>
              <a:rPr lang="ru-RU" sz="1100">
                <a:cs typeface="Arial" charset="0"/>
              </a:rPr>
              <a:t>  </a:t>
            </a:r>
            <a:r>
              <a:rPr lang="ru-RU" sz="600">
                <a:cs typeface="Arial" charset="0"/>
              </a:rPr>
              <a:t> </a:t>
            </a:r>
            <a:r>
              <a:rPr lang="ru-RU" sz="1100">
                <a:cs typeface="Arial" charset="0"/>
              </a:rPr>
              <a:t>                                                                                                                                                                                                                                                                                                           </a:t>
            </a:r>
            <a:endParaRPr lang="ru-RU">
              <a:cs typeface="Arial" charset="0"/>
            </a:endParaRPr>
          </a:p>
        </p:txBody>
      </p:sp>
      <p:pic>
        <p:nvPicPr>
          <p:cNvPr id="131077" name="Picture 5" descr="aautorule"/>
          <p:cNvPicPr>
            <a:picLocks noChangeAspect="1" noChangeArrowheads="1"/>
          </p:cNvPicPr>
          <p:nvPr/>
        </p:nvPicPr>
        <p:blipFill>
          <a:blip r:embed="rId3"/>
          <a:srcRect/>
          <a:stretch>
            <a:fillRect/>
          </a:stretch>
        </p:blipFill>
        <p:spPr bwMode="auto">
          <a:xfrm>
            <a:off x="1547813" y="765175"/>
            <a:ext cx="5715000" cy="95250"/>
          </a:xfrm>
          <a:prstGeom prst="rect">
            <a:avLst/>
          </a:prstGeom>
          <a:noFill/>
        </p:spPr>
      </p:pic>
      <p:sp>
        <p:nvSpPr>
          <p:cNvPr id="131079" name="Text Box 7"/>
          <p:cNvSpPr txBox="1">
            <a:spLocks noChangeArrowheads="1"/>
          </p:cNvSpPr>
          <p:nvPr/>
        </p:nvSpPr>
        <p:spPr bwMode="auto">
          <a:xfrm>
            <a:off x="1116013" y="895350"/>
            <a:ext cx="6696075" cy="5962650"/>
          </a:xfrm>
          <a:prstGeom prst="rect">
            <a:avLst/>
          </a:prstGeom>
          <a:noFill/>
          <a:ln w="9525">
            <a:noFill/>
            <a:miter lim="800000"/>
            <a:headEnd/>
            <a:tailEnd/>
          </a:ln>
          <a:effectLst/>
        </p:spPr>
        <p:txBody>
          <a:bodyPr>
            <a:spAutoFit/>
          </a:bodyPr>
          <a:lstStyle/>
          <a:p>
            <a:pPr>
              <a:spcBef>
                <a:spcPct val="50000"/>
              </a:spcBef>
            </a:pPr>
            <a:r>
              <a:rPr lang="ru-RU" b="1"/>
              <a:t>              </a:t>
            </a:r>
            <a:r>
              <a:rPr lang="ru-RU" sz="2200" b="1"/>
              <a:t>§12, §13</a:t>
            </a:r>
          </a:p>
          <a:p>
            <a:pPr>
              <a:spcBef>
                <a:spcPct val="50000"/>
              </a:spcBef>
            </a:pPr>
            <a:r>
              <a:rPr lang="ru-RU" sz="2200" b="1" u="sng"/>
              <a:t>Отметить на контурной карте вулканы:</a:t>
            </a:r>
          </a:p>
          <a:p>
            <a:pPr>
              <a:spcBef>
                <a:spcPct val="50000"/>
              </a:spcBef>
            </a:pPr>
            <a:r>
              <a:rPr lang="ru-RU" sz="2200" b="1"/>
              <a:t>Ключевская Сопка (Камчатка)</a:t>
            </a:r>
          </a:p>
          <a:p>
            <a:pPr>
              <a:spcBef>
                <a:spcPct val="50000"/>
              </a:spcBef>
            </a:pPr>
            <a:r>
              <a:rPr lang="ru-RU" sz="2200" b="1"/>
              <a:t>Авачинская Сопка (Камчатка)</a:t>
            </a:r>
          </a:p>
          <a:p>
            <a:pPr>
              <a:spcBef>
                <a:spcPct val="50000"/>
              </a:spcBef>
            </a:pPr>
            <a:r>
              <a:rPr lang="ru-RU" sz="2200" b="1"/>
              <a:t>Везувий (Италия)</a:t>
            </a:r>
          </a:p>
          <a:p>
            <a:pPr>
              <a:spcBef>
                <a:spcPct val="50000"/>
              </a:spcBef>
            </a:pPr>
            <a:r>
              <a:rPr lang="ru-RU" sz="2200" b="1"/>
              <a:t>Этна (Сицилия)</a:t>
            </a:r>
          </a:p>
          <a:p>
            <a:pPr>
              <a:spcBef>
                <a:spcPct val="50000"/>
              </a:spcBef>
            </a:pPr>
            <a:r>
              <a:rPr lang="ru-RU" sz="2200" b="1"/>
              <a:t>Исалько (Сальвадор)</a:t>
            </a:r>
          </a:p>
          <a:p>
            <a:pPr>
              <a:spcBef>
                <a:spcPct val="50000"/>
              </a:spcBef>
            </a:pPr>
            <a:r>
              <a:rPr lang="ru-RU" sz="2200" b="1"/>
              <a:t>Мауно Лоа (Гавайские острова)</a:t>
            </a:r>
          </a:p>
          <a:p>
            <a:pPr>
              <a:spcBef>
                <a:spcPct val="50000"/>
              </a:spcBef>
            </a:pPr>
            <a:r>
              <a:rPr lang="ru-RU" sz="2200" b="1"/>
              <a:t>Катмай (Аляска)</a:t>
            </a:r>
          </a:p>
          <a:p>
            <a:pPr>
              <a:spcBef>
                <a:spcPct val="50000"/>
              </a:spcBef>
            </a:pPr>
            <a:r>
              <a:rPr lang="ru-RU" sz="2200" b="1"/>
              <a:t>Гекла (Исландия)</a:t>
            </a:r>
          </a:p>
          <a:p>
            <a:pPr>
              <a:spcBef>
                <a:spcPct val="50000"/>
              </a:spcBef>
            </a:pPr>
            <a:r>
              <a:rPr lang="ru-RU" sz="2200" b="1"/>
              <a:t>Кракатау </a:t>
            </a:r>
          </a:p>
          <a:p>
            <a:pPr>
              <a:spcBef>
                <a:spcPct val="50000"/>
              </a:spcBef>
            </a:pPr>
            <a:r>
              <a:rPr lang="ru-RU" sz="2200" b="1"/>
              <a:t>Фудзияма (Япония)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D0ED51E6-2D9A-440A-9AC9-39D1EFFA3FAF}" type="slidenum">
              <a:rPr lang="ru-RU"/>
              <a:pPr/>
              <a:t>6</a:t>
            </a:fld>
            <a:endParaRPr lang="ru-RU"/>
          </a:p>
        </p:txBody>
      </p:sp>
      <p:sp>
        <p:nvSpPr>
          <p:cNvPr id="57347" name="Rectangle 3"/>
          <p:cNvSpPr>
            <a:spLocks noChangeArrowheads="1"/>
          </p:cNvSpPr>
          <p:nvPr/>
        </p:nvSpPr>
        <p:spPr bwMode="auto">
          <a:xfrm>
            <a:off x="1914525" y="115888"/>
            <a:ext cx="8620125"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Извержение вулкана</a:t>
            </a:r>
            <a:r>
              <a:rPr lang="ru-RU" sz="3600">
                <a:solidFill>
                  <a:schemeClr val="folHlink"/>
                </a:solidFill>
                <a:cs typeface="Arial" charset="0"/>
              </a:rPr>
              <a:t>                             </a:t>
            </a:r>
          </a:p>
        </p:txBody>
      </p:sp>
      <p:pic>
        <p:nvPicPr>
          <p:cNvPr id="57348" name="Picture 4"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sp>
        <p:nvSpPr>
          <p:cNvPr id="57352" name="AutoShape 8">
            <a:hlinkClick r:id="" action="ppaction://hlinkshowjump?jump=firstslide" highlightClick="1"/>
          </p:cNvPr>
          <p:cNvSpPr>
            <a:spLocks noChangeArrowheads="1"/>
          </p:cNvSpPr>
          <p:nvPr/>
        </p:nvSpPr>
        <p:spPr bwMode="auto">
          <a:xfrm>
            <a:off x="8316913" y="6165850"/>
            <a:ext cx="503237" cy="431800"/>
          </a:xfrm>
          <a:prstGeom prst="actionButtonBackPrevious">
            <a:avLst/>
          </a:prstGeom>
          <a:solidFill>
            <a:srgbClr val="FF9999"/>
          </a:solidFill>
          <a:ln w="9525">
            <a:noFill/>
            <a:miter lim="800000"/>
            <a:headEnd/>
            <a:tailEnd/>
          </a:ln>
          <a:effectLst/>
        </p:spPr>
        <p:txBody>
          <a:bodyPr wrap="none" anchor="ctr"/>
          <a:lstStyle/>
          <a:p>
            <a:endParaRPr lang="ru-RU"/>
          </a:p>
        </p:txBody>
      </p:sp>
      <p:pic>
        <p:nvPicPr>
          <p:cNvPr id="57355" name="Picture 11" descr="После-извержения1"/>
          <p:cNvPicPr>
            <a:picLocks noChangeAspect="1" noChangeArrowheads="1"/>
          </p:cNvPicPr>
          <p:nvPr/>
        </p:nvPicPr>
        <p:blipFill>
          <a:blip r:embed="rId4"/>
          <a:srcRect/>
          <a:stretch>
            <a:fillRect/>
          </a:stretch>
        </p:blipFill>
        <p:spPr bwMode="auto">
          <a:xfrm>
            <a:off x="1331913" y="981075"/>
            <a:ext cx="6408737" cy="5724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260508DE-A3DB-40EB-80AF-5BF0E8D28723}" type="slidenum">
              <a:rPr lang="ru-RU"/>
              <a:pPr/>
              <a:t>7</a:t>
            </a:fld>
            <a:endParaRPr lang="ru-RU"/>
          </a:p>
        </p:txBody>
      </p:sp>
      <p:pic>
        <p:nvPicPr>
          <p:cNvPr id="98307"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98308" name="Picture 4" descr="Подводный-вулкан"/>
          <p:cNvPicPr>
            <a:picLocks noChangeAspect="1" noChangeArrowheads="1"/>
          </p:cNvPicPr>
          <p:nvPr/>
        </p:nvPicPr>
        <p:blipFill>
          <a:blip r:embed="rId4"/>
          <a:srcRect/>
          <a:stretch>
            <a:fillRect/>
          </a:stretch>
        </p:blipFill>
        <p:spPr bwMode="auto">
          <a:xfrm>
            <a:off x="2214563" y="908050"/>
            <a:ext cx="4217987" cy="5257800"/>
          </a:xfrm>
          <a:prstGeom prst="rect">
            <a:avLst/>
          </a:prstGeom>
          <a:noFill/>
        </p:spPr>
      </p:pic>
      <p:sp>
        <p:nvSpPr>
          <p:cNvPr id="98309" name="Text Box 5"/>
          <p:cNvSpPr txBox="1">
            <a:spLocks noChangeArrowheads="1"/>
          </p:cNvSpPr>
          <p:nvPr/>
        </p:nvSpPr>
        <p:spPr bwMode="auto">
          <a:xfrm>
            <a:off x="2700338" y="6237288"/>
            <a:ext cx="3527425" cy="366712"/>
          </a:xfrm>
          <a:prstGeom prst="rect">
            <a:avLst/>
          </a:prstGeom>
          <a:noFill/>
          <a:ln w="9525">
            <a:noFill/>
            <a:miter lim="800000"/>
            <a:headEnd/>
            <a:tailEnd/>
          </a:ln>
          <a:effectLst/>
        </p:spPr>
        <p:txBody>
          <a:bodyPr>
            <a:spAutoFit/>
          </a:bodyPr>
          <a:lstStyle/>
          <a:p>
            <a:pPr algn="ctr">
              <a:spcBef>
                <a:spcPct val="50000"/>
              </a:spcBef>
            </a:pPr>
            <a:r>
              <a:rPr lang="ru-RU" b="1"/>
              <a:t>Подводный вулкан</a:t>
            </a:r>
          </a:p>
        </p:txBody>
      </p:sp>
      <p:sp>
        <p:nvSpPr>
          <p:cNvPr id="98310" name="Rectangle 6"/>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934F0C1D-D270-489D-9CBE-A985832443DF}" type="slidenum">
              <a:rPr lang="ru-RU"/>
              <a:pPr/>
              <a:t>8</a:t>
            </a:fld>
            <a:endParaRPr lang="ru-RU"/>
          </a:p>
        </p:txBody>
      </p:sp>
      <p:sp>
        <p:nvSpPr>
          <p:cNvPr id="103426" name="Rectangle 2"/>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pic>
        <p:nvPicPr>
          <p:cNvPr id="103427" name="Picture 3"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103428" name="Picture 4" descr="гейзер"/>
          <p:cNvPicPr>
            <a:picLocks noChangeAspect="1" noChangeArrowheads="1"/>
          </p:cNvPicPr>
          <p:nvPr/>
        </p:nvPicPr>
        <p:blipFill>
          <a:blip r:embed="rId4"/>
          <a:srcRect/>
          <a:stretch>
            <a:fillRect/>
          </a:stretch>
        </p:blipFill>
        <p:spPr bwMode="auto">
          <a:xfrm>
            <a:off x="2484438" y="836613"/>
            <a:ext cx="3725862" cy="5545137"/>
          </a:xfrm>
          <a:prstGeom prst="rect">
            <a:avLst/>
          </a:prstGeom>
          <a:noFill/>
        </p:spPr>
      </p:pic>
      <p:sp>
        <p:nvSpPr>
          <p:cNvPr id="103429" name="Text Box 5"/>
          <p:cNvSpPr txBox="1">
            <a:spLocks noChangeArrowheads="1"/>
          </p:cNvSpPr>
          <p:nvPr/>
        </p:nvSpPr>
        <p:spPr bwMode="auto">
          <a:xfrm>
            <a:off x="3419475" y="6381750"/>
            <a:ext cx="2232025" cy="366713"/>
          </a:xfrm>
          <a:prstGeom prst="rect">
            <a:avLst/>
          </a:prstGeom>
          <a:noFill/>
          <a:ln w="9525">
            <a:noFill/>
            <a:miter lim="800000"/>
            <a:headEnd/>
            <a:tailEnd/>
          </a:ln>
          <a:effectLst/>
        </p:spPr>
        <p:txBody>
          <a:bodyPr>
            <a:spAutoFit/>
          </a:bodyPr>
          <a:lstStyle/>
          <a:p>
            <a:pPr algn="ctr">
              <a:spcBef>
                <a:spcPct val="50000"/>
              </a:spcBef>
            </a:pPr>
            <a:r>
              <a:rPr lang="ru-RU" b="1"/>
              <a:t>Гейзер</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73B3C0BD-BCCA-4652-9C10-1F37C7534A71}" type="slidenum">
              <a:rPr lang="ru-RU"/>
              <a:pPr/>
              <a:t>9</a:t>
            </a:fld>
            <a:endParaRPr lang="ru-RU"/>
          </a:p>
        </p:txBody>
      </p:sp>
      <p:pic>
        <p:nvPicPr>
          <p:cNvPr id="97285" name="Picture 5" descr="aautorule"/>
          <p:cNvPicPr>
            <a:picLocks noChangeAspect="1" noChangeArrowheads="1"/>
          </p:cNvPicPr>
          <p:nvPr/>
        </p:nvPicPr>
        <p:blipFill>
          <a:blip r:embed="rId3"/>
          <a:srcRect/>
          <a:stretch>
            <a:fillRect/>
          </a:stretch>
        </p:blipFill>
        <p:spPr bwMode="auto">
          <a:xfrm>
            <a:off x="1692275" y="765175"/>
            <a:ext cx="5715000" cy="95250"/>
          </a:xfrm>
          <a:prstGeom prst="rect">
            <a:avLst/>
          </a:prstGeom>
          <a:noFill/>
        </p:spPr>
      </p:pic>
      <p:pic>
        <p:nvPicPr>
          <p:cNvPr id="97286" name="Picture 6" descr="гейзер-1"/>
          <p:cNvPicPr>
            <a:picLocks noChangeAspect="1" noChangeArrowheads="1"/>
          </p:cNvPicPr>
          <p:nvPr/>
        </p:nvPicPr>
        <p:blipFill>
          <a:blip r:embed="rId4"/>
          <a:srcRect/>
          <a:stretch>
            <a:fillRect/>
          </a:stretch>
        </p:blipFill>
        <p:spPr bwMode="auto">
          <a:xfrm>
            <a:off x="1908175" y="908050"/>
            <a:ext cx="4914900" cy="5329238"/>
          </a:xfrm>
          <a:prstGeom prst="rect">
            <a:avLst/>
          </a:prstGeom>
          <a:noFill/>
        </p:spPr>
      </p:pic>
      <p:sp>
        <p:nvSpPr>
          <p:cNvPr id="97289" name="Rectangle 9"/>
          <p:cNvSpPr>
            <a:spLocks noChangeArrowheads="1"/>
          </p:cNvSpPr>
          <p:nvPr/>
        </p:nvSpPr>
        <p:spPr bwMode="auto">
          <a:xfrm>
            <a:off x="230188" y="115888"/>
            <a:ext cx="11996737" cy="641350"/>
          </a:xfrm>
          <a:prstGeom prst="rect">
            <a:avLst/>
          </a:prstGeom>
          <a:noFill/>
          <a:ln w="9525">
            <a:noFill/>
            <a:miter lim="800000"/>
            <a:headEnd/>
            <a:tailEnd/>
          </a:ln>
          <a:effectLst/>
        </p:spPr>
        <p:txBody>
          <a:bodyPr wrap="none" anchor="ctr">
            <a:spAutoFit/>
          </a:bodyPr>
          <a:lstStyle/>
          <a:p>
            <a:pPr algn="ctr"/>
            <a:r>
              <a:rPr lang="ru-RU" sz="3600" b="1">
                <a:solidFill>
                  <a:schemeClr val="folHlink"/>
                </a:solidFill>
                <a:latin typeface="Verdana" pitchFamily="34" charset="0"/>
                <a:cs typeface="Arial" charset="0"/>
              </a:rPr>
              <a:t>Формы вулканических извержений</a:t>
            </a:r>
            <a:r>
              <a:rPr lang="ru-RU" sz="3600">
                <a:solidFill>
                  <a:schemeClr val="folHlink"/>
                </a:solidFill>
                <a:cs typeface="Arial"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33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3300"/>
        </a:folHlink>
      </a:clrScheme>
      <a:clrMap bg1="lt1" tx1="dk1" bg2="lt2" tx2="dk2" accent1="accent1" accent2="accent2" accent3="accent3" accent4="accent4" accent5="accent5" accent6="accent6" hlink="hlink" folHlink="folHlink"/>
    </a:extraClrScheme>
    <a:extraClrScheme>
      <a:clrScheme name="Оформление по умолчанию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99FF"/>
        </a:hlink>
        <a:folHlink>
          <a:srgbClr val="FF3300"/>
        </a:folHlink>
      </a:clrScheme>
      <a:clrMap bg1="lt1" tx1="dk1" bg2="lt2" tx2="dk2" accent1="accent1" accent2="accent2" accent3="accent3" accent4="accent4" accent5="accent5" accent6="accent6" hlink="hlink" folHlink="folHlink"/>
    </a:extraClrScheme>
    <a:extraClrScheme>
      <a:clrScheme name="Оформление по умолчанию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820</Words>
  <Application>Microsoft Office PowerPoint</Application>
  <PresentationFormat>Экран (4:3)</PresentationFormat>
  <Paragraphs>322</Paragraphs>
  <Slides>53</Slides>
  <Notes>53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Verdana</vt:lpstr>
      <vt:lpstr>Times New Roman</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vector>
  </TitlesOfParts>
  <Company>РИЦ УО г. Минусинска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 Тарасов</dc:creator>
  <cp:lastModifiedBy>www.PHILka.RU</cp:lastModifiedBy>
  <cp:revision>58</cp:revision>
  <dcterms:created xsi:type="dcterms:W3CDTF">2004-11-11T04:24:38Z</dcterms:created>
  <dcterms:modified xsi:type="dcterms:W3CDTF">2008-05-22T08:37:13Z</dcterms:modified>
</cp:coreProperties>
</file>