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2" r:id="rId4"/>
    <p:sldId id="265" r:id="rId5"/>
    <p:sldId id="263" r:id="rId6"/>
    <p:sldId id="25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B3083E-4C2B-4A11-932F-51165FF6A805}" type="datetimeFigureOut">
              <a:rPr lang="ru-RU" smtClean="0"/>
              <a:pPr/>
              <a:t>11.01.2008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80C4DB-653F-440E-821C-BE3C80790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apuz.com/shop/free/print.asp?pic=paint/1_14.gif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D:\Мои документы\55лена\математики\Эпиграфы.files\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928670"/>
            <a:ext cx="571500" cy="571500"/>
          </a:xfrm>
          <a:prstGeom prst="rect">
            <a:avLst/>
          </a:prstGeom>
          <a:noFill/>
        </p:spPr>
      </p:pic>
      <p:pic>
        <p:nvPicPr>
          <p:cNvPr id="26628" name="Picture 4" descr="D:\Мои документы\55лена\математики\Эпиграфы.files\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928670"/>
            <a:ext cx="571500" cy="571500"/>
          </a:xfrm>
          <a:prstGeom prst="rect">
            <a:avLst/>
          </a:prstGeom>
          <a:noFill/>
        </p:spPr>
      </p:pic>
      <p:pic>
        <p:nvPicPr>
          <p:cNvPr id="26629" name="Picture 5" descr="D:\Мои документы\55лена\математики\Эпиграфы.files\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6" y="1000112"/>
            <a:ext cx="571500" cy="571500"/>
          </a:xfrm>
          <a:prstGeom prst="rect">
            <a:avLst/>
          </a:prstGeom>
          <a:noFill/>
        </p:spPr>
      </p:pic>
      <p:pic>
        <p:nvPicPr>
          <p:cNvPr id="26630" name="Picture 6" descr="D:\Мои документы\55лена\математики\Эпиграфы.files\1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928670"/>
            <a:ext cx="571500" cy="571500"/>
          </a:xfrm>
          <a:prstGeom prst="rect">
            <a:avLst/>
          </a:prstGeom>
          <a:noFill/>
        </p:spPr>
      </p:pic>
      <p:pic>
        <p:nvPicPr>
          <p:cNvPr id="26631" name="Picture 7" descr="D:\Мои документы\55лена\математики\Эпиграфы.files\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928670"/>
            <a:ext cx="571500" cy="571500"/>
          </a:xfrm>
          <a:prstGeom prst="rect">
            <a:avLst/>
          </a:prstGeom>
          <a:noFill/>
        </p:spPr>
      </p:pic>
      <p:pic>
        <p:nvPicPr>
          <p:cNvPr id="26632" name="Picture 8" descr="D:\Мои документы\55лена\математики\Эпиграфы.files\1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928670"/>
            <a:ext cx="571500" cy="571500"/>
          </a:xfrm>
          <a:prstGeom prst="rect">
            <a:avLst/>
          </a:prstGeom>
          <a:noFill/>
        </p:spPr>
      </p:pic>
      <p:pic>
        <p:nvPicPr>
          <p:cNvPr id="26633" name="Picture 9" descr="D:\Мои документы\55лена\математики\Эпиграфы.files\8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5214950"/>
            <a:ext cx="571500" cy="571500"/>
          </a:xfrm>
          <a:prstGeom prst="rect">
            <a:avLst/>
          </a:prstGeom>
          <a:noFill/>
        </p:spPr>
      </p:pic>
      <p:pic>
        <p:nvPicPr>
          <p:cNvPr id="26634" name="Picture 10" descr="D:\Мои документы\55лена\математики\Эпиграфы.files\1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0100" y="4714884"/>
            <a:ext cx="571500" cy="571500"/>
          </a:xfrm>
          <a:prstGeom prst="rect">
            <a:avLst/>
          </a:prstGeom>
          <a:noFill/>
        </p:spPr>
      </p:pic>
      <p:pic>
        <p:nvPicPr>
          <p:cNvPr id="26635" name="Picture 11" descr="D:\Мои документы\55лена\математики\Эпиграфы.files\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714620"/>
            <a:ext cx="571500" cy="571500"/>
          </a:xfrm>
          <a:prstGeom prst="rect">
            <a:avLst/>
          </a:prstGeom>
          <a:noFill/>
        </p:spPr>
      </p:pic>
      <p:pic>
        <p:nvPicPr>
          <p:cNvPr id="26636" name="Picture 12" descr="D:\Мои документы\55лена\математики\Эпиграфы.files\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00232" y="3857628"/>
            <a:ext cx="571500" cy="571500"/>
          </a:xfrm>
          <a:prstGeom prst="rect">
            <a:avLst/>
          </a:prstGeom>
          <a:noFill/>
        </p:spPr>
      </p:pic>
      <p:pic>
        <p:nvPicPr>
          <p:cNvPr id="26637" name="Picture 13" descr="D:\Мои документы\55лена\математики\Эпиграфы.files\8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3571876"/>
            <a:ext cx="571500" cy="571500"/>
          </a:xfrm>
          <a:prstGeom prst="rect">
            <a:avLst/>
          </a:prstGeom>
          <a:noFill/>
        </p:spPr>
      </p:pic>
      <p:pic>
        <p:nvPicPr>
          <p:cNvPr id="26638" name="Picture 14" descr="D:\Мои документы\55лена\математики\Эпиграфы.files\1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3071810"/>
            <a:ext cx="571500" cy="571500"/>
          </a:xfrm>
          <a:prstGeom prst="rect">
            <a:avLst/>
          </a:prstGeom>
          <a:noFill/>
        </p:spPr>
      </p:pic>
      <p:pic>
        <p:nvPicPr>
          <p:cNvPr id="26639" name="Picture 15" descr="D:\Мои документы\55лена\математики\Эпиграфы.files\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286256"/>
            <a:ext cx="571500" cy="571500"/>
          </a:xfrm>
          <a:prstGeom prst="rect">
            <a:avLst/>
          </a:prstGeom>
          <a:noFill/>
        </p:spPr>
      </p:pic>
      <p:pic>
        <p:nvPicPr>
          <p:cNvPr id="26640" name="Picture 16" descr="D:\Мои документы\55лена\математики\Эпиграфы.files\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1857364"/>
            <a:ext cx="571500" cy="571500"/>
          </a:xfrm>
          <a:prstGeom prst="rect">
            <a:avLst/>
          </a:prstGeom>
          <a:noFill/>
        </p:spPr>
      </p:pic>
      <p:pic>
        <p:nvPicPr>
          <p:cNvPr id="26641" name="Picture 17" descr="D:\Мои документы\55лена\математики\Эпиграфы.files\6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2000" y="2143116"/>
            <a:ext cx="571500" cy="571500"/>
          </a:xfrm>
          <a:prstGeom prst="rect">
            <a:avLst/>
          </a:prstGeom>
          <a:noFill/>
        </p:spPr>
      </p:pic>
      <p:pic>
        <p:nvPicPr>
          <p:cNvPr id="26642" name="Picture 18" descr="D:\Мои документы\55лена\математики\Эпиграфы.files\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2500306"/>
            <a:ext cx="571500" cy="571500"/>
          </a:xfrm>
          <a:prstGeom prst="rect">
            <a:avLst/>
          </a:prstGeom>
          <a:noFill/>
        </p:spPr>
      </p:pic>
      <p:pic>
        <p:nvPicPr>
          <p:cNvPr id="26626" name="Picture 2" descr="D:\Мои документы\55лена\математики\Эпиграфы.files\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74" y="928670"/>
            <a:ext cx="571500" cy="571500"/>
          </a:xfrm>
          <a:prstGeom prst="rect">
            <a:avLst/>
          </a:prstGeom>
          <a:noFill/>
        </p:spPr>
      </p:pic>
      <p:pic>
        <p:nvPicPr>
          <p:cNvPr id="20" name="Picture 4" descr="D:\Мои документы\55лена\карт\Математика.files\ma_1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00496" y="3786190"/>
            <a:ext cx="4286280" cy="21804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Кто хочет ограничиться настоящим, без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знания прошлого, тот никогда его не поймет…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3214686"/>
            <a:ext cx="1726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Лейбниц.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7" name="Picture 2" descr="D:\Мои документы\55лена\карт\Задачи в рисунках_ На языке математики.files\pic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496"/>
            <a:ext cx="3000396" cy="337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 Софья Ковалевск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2571768" cy="41148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4286256"/>
            <a:ext cx="2071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КОВАЛЕВСКАЯ Софья Васильевна </a:t>
            </a:r>
            <a:br>
              <a:rPr lang="ru-RU" sz="1400" b="1" dirty="0" smtClean="0"/>
            </a:br>
            <a:r>
              <a:rPr lang="ru-RU" sz="1400" b="1" dirty="0" smtClean="0"/>
              <a:t>(1850 - 1891)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214290"/>
            <a:ext cx="5857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Русский математик, писательница, первая русская женщина-профессор.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714356"/>
            <a:ext cx="5500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Основные научные труды посвящены математическому анализу, механике и астрономии.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285860"/>
            <a:ext cx="5429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1888 году Парижская академия наук присуждала премию за лучшую научную работу, посвященную движению твердого тела, имеющего одну неподвижную точку. Эту задачу называли также задачей о движении волчка - ведь все точки быстро вращающегося волчка находятся в движении, за исключением конца острия, которым волчок касается пола. Издавна волчки (или, как их еще называют, юлы) были любимыми игрушками детей. Но они привлекали к себе внимание и солидных ученых - слишком удивительны были свойства вращающихся тел.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3714752"/>
            <a:ext cx="52149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Выполненное исследование так понравилось членам жюри, что они решили увеличить сумму премии с 3000 франков до 5000 франков, Когда вскрыли конверт с именем автора, неожиданно оказалось, что самую лучшую работу написала единственная женщина, занимавшая в то время должности профессора математики, - Софья Васильевна Ковалевская.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Мину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1500174"/>
            <a:ext cx="4293569" cy="2214578"/>
          </a:xfrm>
          <a:prstGeom prst="rect">
            <a:avLst/>
          </a:prstGeom>
          <a:noFill/>
        </p:spPr>
      </p:pic>
      <p:pic>
        <p:nvPicPr>
          <p:cNvPr id="4" name="Picture 7" descr="Наклонн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857628"/>
            <a:ext cx="3929090" cy="27027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285728"/>
            <a:ext cx="4897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Разгадай ребус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Мои документы\55лена\карт\Задачи в рисунках_ Графы.files\main1148184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2071702" cy="241146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1785926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Окружное ралли</a:t>
            </a:r>
            <a:endParaRPr lang="ru-RU" sz="1400" dirty="0" smtClean="0"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000108"/>
            <a:ext cx="64294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</a:rPr>
              <a:t>Пять экипажей из пяти городов приехали в </a:t>
            </a:r>
            <a:r>
              <a:rPr lang="ru-RU" dirty="0" smtClean="0">
                <a:latin typeface="Arial" pitchFamily="34" charset="0"/>
              </a:rPr>
              <a:t>Междуреченск </a:t>
            </a:r>
            <a:r>
              <a:rPr lang="ru-RU" dirty="0" smtClean="0">
                <a:latin typeface="Arial" pitchFamily="34" charset="0"/>
              </a:rPr>
              <a:t>для участия в финале </a:t>
            </a:r>
            <a:r>
              <a:rPr lang="ru-RU" dirty="0" smtClean="0">
                <a:latin typeface="Arial" pitchFamily="34" charset="0"/>
              </a:rPr>
              <a:t>ралли </a:t>
            </a:r>
            <a:r>
              <a:rPr lang="ru-RU" dirty="0" smtClean="0">
                <a:latin typeface="Arial" pitchFamily="34" charset="0"/>
              </a:rPr>
              <a:t>на автомобилях.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</a:rPr>
              <a:t>"Откуда вы, ребята?" - спросили организаторы соревнования командиров экипажей.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</a:rPr>
              <a:t>Вот что они ответили.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</a:rPr>
              <a:t>Моисеев: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</a:rPr>
              <a:t>"Я из </a:t>
            </a:r>
            <a:r>
              <a:rPr lang="ru-RU" dirty="0" smtClean="0">
                <a:latin typeface="Arial" pitchFamily="34" charset="0"/>
              </a:rPr>
              <a:t>Ноябрьска, </a:t>
            </a:r>
            <a:r>
              <a:rPr lang="ru-RU" dirty="0" smtClean="0">
                <a:latin typeface="Arial" pitchFamily="34" charset="0"/>
              </a:rPr>
              <a:t>а Григорьев живет в Салехарде".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</a:rPr>
              <a:t>Борисов:</a:t>
            </a:r>
            <a:r>
              <a:rPr lang="ru-RU" dirty="0" smtClean="0">
                <a:latin typeface="Arial" pitchFamily="34" charset="0"/>
              </a:rPr>
              <a:t> "В Салехарде живет Васильев, а я прибыл из </a:t>
            </a:r>
            <a:r>
              <a:rPr lang="ru-RU" dirty="0" err="1" smtClean="0">
                <a:latin typeface="Arial" pitchFamily="34" charset="0"/>
              </a:rPr>
              <a:t>Муравленко</a:t>
            </a:r>
            <a:r>
              <a:rPr lang="ru-RU" dirty="0" smtClean="0">
                <a:latin typeface="Arial" pitchFamily="34" charset="0"/>
              </a:rPr>
              <a:t>".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</a:rPr>
              <a:t>Васильев:</a:t>
            </a:r>
            <a:r>
              <a:rPr lang="ru-RU" dirty="0" smtClean="0">
                <a:latin typeface="Arial" pitchFamily="34" charset="0"/>
              </a:rPr>
              <a:t> "Из Ноябрьска прибыл я, а Борисов - из </a:t>
            </a:r>
            <a:r>
              <a:rPr lang="ru-RU" dirty="0" err="1" smtClean="0">
                <a:latin typeface="Arial" pitchFamily="34" charset="0"/>
              </a:rPr>
              <a:t>Губкинского</a:t>
            </a:r>
            <a:r>
              <a:rPr lang="ru-RU" dirty="0" smtClean="0">
                <a:latin typeface="Arial" pitchFamily="34" charset="0"/>
              </a:rPr>
              <a:t>".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</a:rPr>
              <a:t>Григорьев:</a:t>
            </a:r>
            <a:r>
              <a:rPr lang="ru-RU" dirty="0" smtClean="0">
                <a:latin typeface="Arial" pitchFamily="34" charset="0"/>
              </a:rPr>
              <a:t> "Я прибыл из Салехарда, а Данилов - из Нового Уренгоя".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</a:rPr>
              <a:t>Данилов:</a:t>
            </a:r>
            <a:r>
              <a:rPr lang="ru-RU" dirty="0" smtClean="0">
                <a:latin typeface="Arial" pitchFamily="34" charset="0"/>
              </a:rPr>
              <a:t> "Да, я действительно из Нового Уренгоя, </a:t>
            </a:r>
            <a:r>
              <a:rPr lang="ru-RU" dirty="0" smtClean="0">
                <a:latin typeface="Arial" pitchFamily="34" charset="0"/>
              </a:rPr>
              <a:t>Моисеев </a:t>
            </a:r>
            <a:r>
              <a:rPr lang="ru-RU" dirty="0" smtClean="0">
                <a:latin typeface="Arial" pitchFamily="34" charset="0"/>
              </a:rPr>
              <a:t>живет в </a:t>
            </a:r>
            <a:r>
              <a:rPr lang="ru-RU" dirty="0" err="1" smtClean="0">
                <a:latin typeface="Arial" pitchFamily="34" charset="0"/>
              </a:rPr>
              <a:t>Муравленко</a:t>
            </a:r>
            <a:r>
              <a:rPr lang="ru-RU" dirty="0" smtClean="0">
                <a:latin typeface="Arial" pitchFamily="34" charset="0"/>
              </a:rPr>
              <a:t>".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</a:rPr>
              <a:t>Когда организаторы соревнования удивились противоречивости их ответов, ребята объяснили: "каждый высказал одно утверждение правильное, а другое - ложное".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</a:rPr>
              <a:t>Установите, откуда мы приехали?"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0"/>
            <a:ext cx="4307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Реши задачу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357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Квадраты слов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Напишем друг под другом пять слов: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10001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ПОЛОЗ                                     СОПЛО</a:t>
            </a:r>
          </a:p>
          <a:p>
            <a:r>
              <a:rPr lang="ru-RU" dirty="0" smtClean="0"/>
              <a:t>ОСОКА                                     ОПРОС</a:t>
            </a:r>
          </a:p>
          <a:p>
            <a:r>
              <a:rPr lang="ru-RU" dirty="0" smtClean="0"/>
              <a:t>ЛОТОК             или                  ПЛИТА ОКОВА                                     КОМОД</a:t>
            </a:r>
          </a:p>
          <a:p>
            <a:r>
              <a:rPr lang="ru-RU" dirty="0" smtClean="0"/>
              <a:t>ЗАКАТ                                       АТАКА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857496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 попробуем прочитать сверху вниз. В первом квадрате сверху вниз читаются те же слова, что и слева направо, а во втором квадрате эти слова уже другие. Восстановите следующие квадраты, в которых пять различных слов. Решение может быть не единственным.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400330"/>
            <a:ext cx="8794331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.  СТА .     У . Р . П   . О . Н .    Т . МА .     СТР  .  .     . ОПК .    Р . Б . Н     . О . О .    П . П К .    ОБР .  .     МО . . А </a:t>
            </a:r>
          </a:p>
          <a:p>
            <a:r>
              <a:rPr lang="ru-RU" sz="1400" dirty="0" smtClean="0"/>
              <a:t>С . ЕНА    . Р . ЛО    О . ЕАН    . Ч Е .  К    Т . . ПА    О . ЕОЛ    . Л . КА    О . ОТА    .  БО  . Т    Б . . ХА    О . Т О .</a:t>
            </a:r>
          </a:p>
          <a:p>
            <a:r>
              <a:rPr lang="ru-RU" sz="1400" dirty="0" smtClean="0"/>
              <a:t>ТЕ .  ОК   Р . ЖИ .    .  ЕД . Г    МЕ . КА    Р . КЕ .     ПЕ . АЛ    Б . НО.      . ОП . З    ПО . ОЛ    Р . ПО .     . ТО Р А</a:t>
            </a:r>
          </a:p>
          <a:p>
            <a:r>
              <a:rPr lang="ru-RU" sz="1400" dirty="0" smtClean="0"/>
              <a:t>АНО . .     .  ЛИВ .    НА . К .     А . КА .     . ПЕКА    КОА . .      . КОТ .      ОТ . Р .    К . ОН .     . ХОТА     . ОР . Н</a:t>
            </a:r>
          </a:p>
          <a:p>
            <a:r>
              <a:rPr lang="ru-RU" sz="1400" dirty="0" smtClean="0"/>
              <a:t>.  АК . .      ПО . . З    . Н Г . Р     .  КА . Ь     . А . АН   . ЛЛ . .       НА . . З    АЗ . К .     К . ТЛ .     С . А . А    РА . АН</a:t>
            </a:r>
          </a:p>
          <a:p>
            <a:endParaRPr lang="ru-RU" sz="1400" dirty="0" smtClean="0"/>
          </a:p>
          <a:p>
            <a:endParaRPr lang="ru-RU" sz="1400" dirty="0" smtClean="0"/>
          </a:p>
        </p:txBody>
      </p:sp>
      <p:pic>
        <p:nvPicPr>
          <p:cNvPr id="13" name="Picture 4" descr="Олимпиадные зада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52477" cy="1228534"/>
          </a:xfrm>
          <a:prstGeom prst="rect">
            <a:avLst/>
          </a:prstGeom>
          <a:noFill/>
        </p:spPr>
      </p:pic>
      <p:pic>
        <p:nvPicPr>
          <p:cNvPr id="14" name="Picture 6" descr="Решение зада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9" y="1428736"/>
            <a:ext cx="1044780" cy="1071570"/>
          </a:xfrm>
          <a:prstGeom prst="rect">
            <a:avLst/>
          </a:prstGeom>
          <a:noFill/>
        </p:spPr>
      </p:pic>
      <p:pic>
        <p:nvPicPr>
          <p:cNvPr id="15" name="Picture 2" descr="Задачи на логик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857232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500298" y="556512"/>
            <a:ext cx="642942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говорю, — терпеливо повторила девочка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предположим, что у Вас в кармане два яблока.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Некто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взял у Вас одно яблоко. Сколько у Вас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осталось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яблок?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Подумайте хорошенько.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Буратино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сморщился, — так здорово подумал.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Почему?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Я же не отдам же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Некту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яблоко, хоть он и дерись!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У Вас нет никаких способностей к математике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с огорчением сказала девочка. 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 Толстой. Золотой ключик или приключения Буратино.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1209672" cy="2109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 descr="Яблоко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00108"/>
            <a:ext cx="1971689" cy="2143140"/>
          </a:xfrm>
          <a:prstGeom prst="rect">
            <a:avLst/>
          </a:prstGeom>
          <a:noFill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928670"/>
            <a:ext cx="2132801" cy="250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195</TotalTime>
  <Words>687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Евтушенко Елена</dc:creator>
  <cp:lastModifiedBy>Евтушенко Елена</cp:lastModifiedBy>
  <cp:revision>23</cp:revision>
  <dcterms:created xsi:type="dcterms:W3CDTF">2007-12-19T09:25:52Z</dcterms:created>
  <dcterms:modified xsi:type="dcterms:W3CDTF">2008-01-11T09:19:39Z</dcterms:modified>
</cp:coreProperties>
</file>