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99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C7AA1-F1F7-4BED-8337-FD83462999FA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F041E-DFB4-46B6-92A9-08F8860ED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F041E-DFB4-46B6-92A9-08F8860ED5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EC23-A35E-4162-8818-E5BB3937194B}" type="datetimeFigureOut">
              <a:rPr lang="ru-RU" smtClean="0"/>
              <a:pPr/>
              <a:t>19.11.2007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589C-EA28-4F38-A9E1-899CCC704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214290"/>
            <a:ext cx="4214842" cy="6357982"/>
          </a:xfrm>
          <a:solidFill>
            <a:srgbClr val="CC99FF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Оля занимается рассылкой объявлений. Она запечатывает 80 конвертов за 16 минут.</a:t>
            </a:r>
          </a:p>
          <a:p>
            <a:pPr algn="just">
              <a:buNone/>
            </a:pPr>
            <a:r>
              <a:rPr lang="ru-RU" sz="3200" dirty="0" smtClean="0"/>
              <a:t>   Сколько конвертов запечатает она за 40 мин, если будет работать с такой же скоростью?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14290"/>
            <a:ext cx="4357718" cy="6357982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Работая вместе, 2 насоса выкачали воду за 15ч. </a:t>
            </a:r>
          </a:p>
          <a:p>
            <a:pPr algn="just">
              <a:buNone/>
            </a:pPr>
            <a:r>
              <a:rPr lang="ru-RU" sz="3200" dirty="0"/>
              <a:t> </a:t>
            </a:r>
            <a:r>
              <a:rPr lang="ru-RU" sz="3200" dirty="0" smtClean="0"/>
              <a:t>  Сколько времени  потребовалось бы на эту же работу, если бы одновременно включили 5 таких же насосов?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4038600" cy="5911873"/>
          </a:xfrm>
          <a:solidFill>
            <a:srgbClr val="CC99FF"/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1)</a:t>
            </a:r>
            <a:r>
              <a:rPr lang="ru-RU" sz="3200" dirty="0"/>
              <a:t> </a:t>
            </a:r>
            <a:r>
              <a:rPr lang="ru-RU" sz="3200" dirty="0" smtClean="0"/>
              <a:t>80:16=5 (к) –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столько конвертов  запечатывает Оля за 1 мин.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2) 5∙40= 200 (к) –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запечатает Оля за 40 мин.</a:t>
            </a:r>
          </a:p>
          <a:p>
            <a:pPr>
              <a:buNone/>
            </a:pPr>
            <a:r>
              <a:rPr lang="ru-RU" sz="3200" dirty="0" smtClean="0"/>
              <a:t> Ответ: 200 конвертов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5911873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1) 5:2=2,5 – раза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увеличилось число  насосов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2) 15: 2,5=6 (ч) –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потребуется.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 smtClean="0"/>
              <a:t>    Ответ: 6 часов.</a:t>
            </a: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4038600" cy="5626121"/>
          </a:xfrm>
          <a:solidFill>
            <a:srgbClr val="CC99FF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4000" dirty="0" smtClean="0"/>
              <a:t>80 к. – 16мин.</a:t>
            </a:r>
          </a:p>
          <a:p>
            <a:pPr>
              <a:buNone/>
            </a:pPr>
            <a:r>
              <a:rPr lang="ru-RU" sz="4000" dirty="0" smtClean="0"/>
              <a:t>      Х к. – 40мин.</a:t>
            </a:r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80           16</a:t>
            </a:r>
          </a:p>
          <a:p>
            <a:pPr>
              <a:buNone/>
            </a:pPr>
            <a:r>
              <a:rPr lang="ru-RU" sz="4000" dirty="0" smtClean="0"/>
              <a:t>       Х            40</a:t>
            </a:r>
            <a:endParaRPr lang="ru-RU" sz="4000" dirty="0"/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038600" cy="5554683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2 н. – 15ч.</a:t>
            </a:r>
          </a:p>
          <a:p>
            <a:pPr>
              <a:buNone/>
            </a:pPr>
            <a:r>
              <a:rPr lang="ru-RU" sz="4000" dirty="0" smtClean="0"/>
              <a:t>          5 н. –  </a:t>
            </a:r>
            <a:r>
              <a:rPr lang="ru-RU" sz="4000" dirty="0"/>
              <a:t>Х</a:t>
            </a:r>
            <a:r>
              <a:rPr lang="ru-RU" sz="4000" dirty="0" smtClean="0"/>
              <a:t> ч.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dirty="0" smtClean="0"/>
              <a:t>          2          Х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5          15</a:t>
            </a: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1071546"/>
            <a:ext cx="214314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2910" y="1071546"/>
            <a:ext cx="214314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1000100" y="4071942"/>
            <a:ext cx="857256" cy="214314"/>
          </a:xfrm>
          <a:prstGeom prst="mathMin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1928794" y="4000504"/>
            <a:ext cx="714380" cy="357190"/>
          </a:xfrm>
          <a:prstGeom prst="mathEqual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2857488" y="4071942"/>
            <a:ext cx="857256" cy="214314"/>
          </a:xfrm>
          <a:prstGeom prst="mathMin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4348" y="3857628"/>
            <a:ext cx="117157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4071934" y="3857628"/>
            <a:ext cx="9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86380" y="1071546"/>
            <a:ext cx="214314" cy="16430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V="1">
            <a:off x="8215338" y="1000108"/>
            <a:ext cx="214314" cy="16430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5500694" y="4143380"/>
            <a:ext cx="857256" cy="214314"/>
          </a:xfrm>
          <a:prstGeom prst="mathMin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7072330" y="4143380"/>
            <a:ext cx="857256" cy="214314"/>
          </a:xfrm>
          <a:prstGeom prst="mathMin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 15"/>
          <p:cNvSpPr/>
          <p:nvPr/>
        </p:nvSpPr>
        <p:spPr>
          <a:xfrm>
            <a:off x="6286512" y="4071942"/>
            <a:ext cx="714380" cy="357190"/>
          </a:xfrm>
          <a:prstGeom prst="mathEqual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 flipH="1" flipV="1">
            <a:off x="8215338" y="3786190"/>
            <a:ext cx="14287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5214942" y="3786190"/>
            <a:ext cx="123828" cy="78581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252914" cy="5697559"/>
          </a:xfrm>
          <a:solidFill>
            <a:srgbClr val="CC99FF"/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sz="4000" dirty="0" smtClean="0"/>
          </a:p>
          <a:p>
            <a:pPr>
              <a:buNone/>
            </a:pPr>
            <a:r>
              <a:rPr lang="ru-RU" sz="4800" dirty="0" smtClean="0"/>
              <a:t>            80∙40</a:t>
            </a:r>
          </a:p>
          <a:p>
            <a:pPr>
              <a:buNone/>
            </a:pPr>
            <a:r>
              <a:rPr lang="ru-RU" sz="4800" dirty="0" smtClean="0"/>
              <a:t>             16</a:t>
            </a:r>
          </a:p>
          <a:p>
            <a:pPr>
              <a:buNone/>
            </a:pPr>
            <a:r>
              <a:rPr lang="ru-RU" sz="4000" dirty="0" smtClean="0"/>
              <a:t>      </a:t>
            </a:r>
            <a:r>
              <a:rPr lang="ru-RU" sz="4800" dirty="0" smtClean="0"/>
              <a:t>Х= 200 </a:t>
            </a:r>
          </a:p>
          <a:p>
            <a:pPr>
              <a:buNone/>
            </a:pPr>
            <a:r>
              <a:rPr lang="ru-RU" sz="3200" dirty="0" smtClean="0"/>
              <a:t>Ответ: 200 конвертов</a:t>
            </a:r>
            <a:endParaRPr lang="ru-RU" sz="3200" dirty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428604"/>
            <a:ext cx="4038600" cy="5697559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/>
              <a:t>         2</a:t>
            </a:r>
            <a:r>
              <a:rPr lang="ru-RU" dirty="0" smtClean="0"/>
              <a:t> </a:t>
            </a:r>
            <a:r>
              <a:rPr lang="ru-RU" sz="4800" dirty="0" smtClean="0"/>
              <a:t>∙15</a:t>
            </a:r>
            <a:endParaRPr lang="ru-RU" sz="4800" dirty="0"/>
          </a:p>
          <a:p>
            <a:pPr>
              <a:buNone/>
            </a:pPr>
            <a:r>
              <a:rPr lang="ru-RU" sz="4800" dirty="0" smtClean="0"/>
              <a:t>              5</a:t>
            </a:r>
          </a:p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 Х= 6 </a:t>
            </a:r>
          </a:p>
          <a:p>
            <a:pPr>
              <a:buNone/>
            </a:pPr>
            <a:r>
              <a:rPr lang="ru-RU" sz="3200" dirty="0" smtClean="0"/>
              <a:t>Ответ: 6 часов</a:t>
            </a:r>
            <a:endParaRPr lang="ru-RU" sz="3200" dirty="0"/>
          </a:p>
        </p:txBody>
      </p:sp>
      <p:sp>
        <p:nvSpPr>
          <p:cNvPr id="6" name="Минус 5"/>
          <p:cNvSpPr/>
          <p:nvPr/>
        </p:nvSpPr>
        <p:spPr>
          <a:xfrm>
            <a:off x="1714480" y="1857364"/>
            <a:ext cx="171451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500174"/>
            <a:ext cx="91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Х=</a:t>
            </a:r>
            <a:endParaRPr lang="ru-RU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1500174"/>
            <a:ext cx="91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Х=</a:t>
            </a:r>
            <a:endParaRPr lang="ru-RU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Минус 9"/>
          <p:cNvSpPr/>
          <p:nvPr/>
        </p:nvSpPr>
        <p:spPr>
          <a:xfrm>
            <a:off x="6072198" y="1785926"/>
            <a:ext cx="171451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57158" y="357166"/>
            <a:ext cx="8358246" cy="2625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  </a:t>
            </a:r>
            <a:r>
              <a:rPr lang="en-US" sz="3600" b="1" i="1" dirty="0" smtClean="0">
                <a:solidFill>
                  <a:schemeClr val="accent2"/>
                </a:solidFill>
              </a:rPr>
              <a:t>I </a:t>
            </a:r>
            <a:r>
              <a:rPr lang="ru-RU" sz="3600" b="1" i="1" dirty="0" smtClean="0">
                <a:solidFill>
                  <a:schemeClr val="accent2"/>
                </a:solidFill>
              </a:rPr>
              <a:t>прямоугольник </a:t>
            </a:r>
            <a:r>
              <a:rPr lang="ru-RU" sz="4800" b="1" i="1" dirty="0" smtClean="0">
                <a:solidFill>
                  <a:schemeClr val="accent2"/>
                </a:solidFill>
              </a:rPr>
              <a:t>     </a:t>
            </a:r>
            <a:r>
              <a:rPr lang="ru-RU" sz="4800" b="1" dirty="0" smtClean="0">
                <a:solidFill>
                  <a:schemeClr val="accent2"/>
                </a:solidFill>
              </a:rPr>
              <a:t>3,6 м.  2,4м.</a:t>
            </a:r>
          </a:p>
          <a:p>
            <a:endParaRPr lang="ru-RU" sz="4800" b="1" dirty="0" smtClean="0">
              <a:solidFill>
                <a:schemeClr val="accent2"/>
              </a:solidFill>
            </a:endParaRPr>
          </a:p>
          <a:p>
            <a:r>
              <a:rPr lang="ru-RU" sz="3600" b="1" i="1" dirty="0" smtClean="0">
                <a:solidFill>
                  <a:schemeClr val="accent2"/>
                </a:solidFill>
              </a:rPr>
              <a:t>  </a:t>
            </a:r>
            <a:r>
              <a:rPr lang="en-US" sz="3600" b="1" i="1" dirty="0" smtClean="0">
                <a:solidFill>
                  <a:schemeClr val="accent2"/>
                </a:solidFill>
              </a:rPr>
              <a:t>II</a:t>
            </a:r>
            <a:r>
              <a:rPr lang="ru-RU" sz="3600" b="1" i="1" dirty="0" smtClean="0">
                <a:solidFill>
                  <a:schemeClr val="accent2"/>
                </a:solidFill>
              </a:rPr>
              <a:t>прямоугольник</a:t>
            </a:r>
            <a:r>
              <a:rPr lang="en-US" sz="3600" b="1" dirty="0" smtClean="0">
                <a:solidFill>
                  <a:schemeClr val="accent2"/>
                </a:solidFill>
              </a:rPr>
              <a:t>     </a:t>
            </a:r>
            <a:r>
              <a:rPr lang="ru-RU" sz="36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smtClean="0">
                <a:solidFill>
                  <a:schemeClr val="accent2"/>
                </a:solidFill>
              </a:rPr>
              <a:t>4</a:t>
            </a:r>
            <a:r>
              <a:rPr lang="ru-RU" sz="4800" b="1" dirty="0" smtClean="0">
                <a:solidFill>
                  <a:schemeClr val="accent2"/>
                </a:solidFill>
              </a:rPr>
              <a:t>,</a:t>
            </a:r>
            <a:r>
              <a:rPr lang="en-US" sz="4800" b="1" dirty="0" smtClean="0">
                <a:solidFill>
                  <a:schemeClr val="accent2"/>
                </a:solidFill>
              </a:rPr>
              <a:t>8</a:t>
            </a:r>
            <a:r>
              <a:rPr lang="ru-RU" sz="4800" b="1" dirty="0" smtClean="0">
                <a:solidFill>
                  <a:schemeClr val="accent2"/>
                </a:solidFill>
              </a:rPr>
              <a:t>м.     Х м.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28596" y="3500438"/>
            <a:ext cx="8396318" cy="26432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покупка 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3кг.        150р.</a:t>
            </a:r>
          </a:p>
          <a:p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покупка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1,5кг.       Хр.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60B5FF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239</Words>
  <Application>Microsoft Office PowerPoint</Application>
  <PresentationFormat>Экран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Orenburg</cp:lastModifiedBy>
  <cp:revision>12</cp:revision>
  <dcterms:created xsi:type="dcterms:W3CDTF">2007-10-06T14:43:40Z</dcterms:created>
  <dcterms:modified xsi:type="dcterms:W3CDTF">2007-11-19T13:04:02Z</dcterms:modified>
</cp:coreProperties>
</file>