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64" r:id="rId2"/>
    <p:sldId id="265" r:id="rId3"/>
    <p:sldId id="262" r:id="rId4"/>
    <p:sldId id="256" r:id="rId5"/>
    <p:sldId id="266" r:id="rId6"/>
    <p:sldId id="257" r:id="rId7"/>
    <p:sldId id="258" r:id="rId8"/>
    <p:sldId id="259" r:id="rId9"/>
    <p:sldId id="267" r:id="rId10"/>
    <p:sldId id="263" r:id="rId11"/>
    <p:sldId id="260" r:id="rId12"/>
    <p:sldId id="268" r:id="rId13"/>
    <p:sldId id="269" r:id="rId14"/>
    <p:sldId id="261" r:id="rId15"/>
    <p:sldId id="270" r:id="rId16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B9B"/>
    <a:srgbClr val="FF4343"/>
    <a:srgbClr val="FF5757"/>
    <a:srgbClr val="FF797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38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A9CF3B-5EB4-4CEF-A26C-402E6A09D5B3}" type="datetimeFigureOut">
              <a:rPr lang="ru-RU" smtClean="0"/>
              <a:pPr/>
              <a:t>20.01.2008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403A65-5E02-43F7-B5F0-6E033E23851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42900" y="4933072"/>
            <a:ext cx="6229350" cy="1524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342900" y="1911643"/>
            <a:ext cx="6229350" cy="26416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097720" y="4733502"/>
            <a:ext cx="2228850" cy="2117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531431" y="4733502"/>
            <a:ext cx="2228850" cy="2117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3405261" y="4701736"/>
            <a:ext cx="34290" cy="6096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1428B-B477-4A89-A6B9-49281894DAF0}" type="datetimeFigureOut">
              <a:rPr lang="ru-RU" smtClean="0"/>
              <a:pPr/>
              <a:t>20.01.2008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0C0D4C-983C-4BCD-BDD7-781D6BE180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1428B-B477-4A89-A6B9-49281894DAF0}" type="datetimeFigureOut">
              <a:rPr lang="ru-RU" smtClean="0"/>
              <a:pPr/>
              <a:t>20.01.2008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0D4C-983C-4BCD-BDD7-781D6BE180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1428B-B477-4A89-A6B9-49281894DAF0}" type="datetimeFigureOut">
              <a:rPr lang="ru-RU" smtClean="0"/>
              <a:pPr/>
              <a:t>20.01.2008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0D4C-983C-4BCD-BDD7-781D6BE180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342900" y="2032000"/>
            <a:ext cx="6172200" cy="6096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8F1428B-B477-4A89-A6B9-49281894DAF0}" type="datetimeFigureOut">
              <a:rPr lang="ru-RU" smtClean="0"/>
              <a:pPr/>
              <a:t>20.01.2008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40C0D4C-983C-4BCD-BDD7-781D6BE180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1428B-B477-4A89-A6B9-49281894DAF0}" type="datetimeFigureOut">
              <a:rPr lang="ru-RU" smtClean="0"/>
              <a:pPr/>
              <a:t>20.01.2008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0D4C-983C-4BCD-BDD7-781D6BE180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350" y="4673600"/>
            <a:ext cx="5943600" cy="18288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14350" y="6611819"/>
            <a:ext cx="5943600" cy="1312981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14350" y="6555990"/>
            <a:ext cx="5943600" cy="5735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1428B-B477-4A89-A6B9-49281894DAF0}" type="datetimeFigureOut">
              <a:rPr lang="ru-RU" smtClean="0"/>
              <a:pPr/>
              <a:t>20.01.2008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0D4C-983C-4BCD-BDD7-781D6BE180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342900" y="2032000"/>
            <a:ext cx="3044952" cy="6096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3486150" y="2032000"/>
            <a:ext cx="3044952" cy="6096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0D4C-983C-4BCD-BDD7-781D6BE180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1428B-B477-4A89-A6B9-49281894DAF0}" type="datetimeFigureOut">
              <a:rPr lang="ru-RU" smtClean="0"/>
              <a:pPr/>
              <a:t>20.01.2008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1866124"/>
            <a:ext cx="3030141" cy="1016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342900" y="2935861"/>
            <a:ext cx="3028950" cy="5218176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3487341" y="2935861"/>
            <a:ext cx="3028950" cy="5218176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207264"/>
            <a:ext cx="6172200" cy="1524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3486150" y="1866124"/>
            <a:ext cx="3030141" cy="1016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422209" y="2906959"/>
            <a:ext cx="2811780" cy="211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566160" y="2906959"/>
            <a:ext cx="2811780" cy="211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1428B-B477-4A89-A6B9-49281894DAF0}" type="datetimeFigureOut">
              <a:rPr lang="ru-RU" smtClean="0"/>
              <a:pPr/>
              <a:t>20.01.2008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0D4C-983C-4BCD-BDD7-781D6BE180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1428B-B477-4A89-A6B9-49281894DAF0}" type="datetimeFigureOut">
              <a:rPr lang="ru-RU" smtClean="0"/>
              <a:pPr/>
              <a:t>20.01.2008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0D4C-983C-4BCD-BDD7-781D6BE180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342900" y="609600"/>
            <a:ext cx="4686300" cy="7620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086350" y="2133600"/>
            <a:ext cx="1488186" cy="49784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5086350" y="609600"/>
            <a:ext cx="1485900" cy="14224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8F1428B-B477-4A89-A6B9-49281894DAF0}" type="datetimeFigureOut">
              <a:rPr lang="ru-RU" smtClean="0"/>
              <a:pPr/>
              <a:t>20.01.2008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40C0D4C-983C-4BCD-BDD7-781D6BE180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72050" y="609600"/>
            <a:ext cx="1543050" cy="14224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42900" y="609600"/>
            <a:ext cx="4514850" cy="74168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72050" y="2133600"/>
            <a:ext cx="1543050" cy="58928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1428B-B477-4A89-A6B9-49281894DAF0}" type="datetimeFigureOut">
              <a:rPr lang="ru-RU" smtClean="0"/>
              <a:pPr/>
              <a:t>20.01.2008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0C0D4C-983C-4BCD-BDD7-781D6BE180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342900" y="1930401"/>
            <a:ext cx="6172200" cy="623781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4343400" y="8271556"/>
            <a:ext cx="1943100" cy="51206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8F1428B-B477-4A89-A6B9-49281894DAF0}" type="datetimeFigureOut">
              <a:rPr lang="ru-RU" smtClean="0"/>
              <a:pPr/>
              <a:t>20.01.2008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1600200" y="8271556"/>
            <a:ext cx="268605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6307931" y="8242041"/>
            <a:ext cx="457200" cy="6096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40C0D4C-983C-4BCD-BDD7-781D6BE180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42900" y="203200"/>
            <a:ext cx="6172200" cy="16256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fade thruBlk="1"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70" y="1500166"/>
            <a:ext cx="5095761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…И он путь свой отметит огням</a:t>
            </a:r>
            <a:r>
              <a:rPr lang="ru-RU" sz="54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и…</a:t>
            </a:r>
            <a:endParaRPr lang="ru-RU" sz="5400" b="1" cap="none" spc="0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 rot="10800000" flipV="1">
            <a:off x="571480" y="571472"/>
            <a:ext cx="5643578" cy="7848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79400" dist="50800" dir="5400000" algn="ctr" rotWithShape="0">
              <a:schemeClr val="bg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Мировой бизнес высоко оценил (в буквальном смысле слова) необыкновенные свойства радия: 750 тысяч франков за один грамм вещества. Его промышленное производство сулило баснословно высокие прибыли. Но секрет производства был известен только супругам Кюри. И вот они встали перед выбором: запатентовать методику, стать собственниками радия и обеспечить себе безбедную жизнь, или же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Радий принадлежит не мне, а всему миру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- решила Мария, Пьер добавил: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 было бы противно духу науки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И супруги Кюри обнародовали свой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рецепт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mary_cur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46" y="428596"/>
            <a:ext cx="4714908" cy="671874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714356" y="6572264"/>
            <a:ext cx="5786478" cy="1754326"/>
          </a:xfrm>
          <a:prstGeom prst="rect">
            <a:avLst/>
          </a:prstGeom>
          <a:noFill/>
          <a:effectLst>
            <a:outerShdw blurRad="317500" dist="50800" dir="5400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Радий принес ей всемирную славу, в которой она не нуждалась, и отнял у нее жизнь.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d_0004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56" y="357158"/>
            <a:ext cx="5476913" cy="410768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428604" y="4714876"/>
            <a:ext cx="6143668" cy="4031873"/>
          </a:xfrm>
          <a:prstGeom prst="rect">
            <a:avLst/>
          </a:prstGeom>
          <a:effectLst>
            <a:outerShdw blurRad="292100" dist="38100" dir="1020000" algn="l" rotWithShape="0">
              <a:prstClr val="black"/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Monotype Corsiva" pitchFamily="66" charset="0"/>
              </a:rPr>
              <a:t>Я не буду погружать вас в дебри науки, которая именуется алхимией. Известно, что все алхимики искали, в основном, золото. </a:t>
            </a:r>
            <a:r>
              <a:rPr lang="ru-RU" sz="3200" dirty="0" smtClean="0">
                <a:latin typeface="Monotype Corsiva" pitchFamily="66" charset="0"/>
              </a:rPr>
              <a:t>Одному </a:t>
            </a:r>
            <a:r>
              <a:rPr lang="ru-RU" sz="3200" dirty="0" smtClean="0">
                <a:latin typeface="Monotype Corsiva" pitchFamily="66" charset="0"/>
              </a:rPr>
              <a:t>из таких искателей мы и обязаны открытием фосфора, которое случилось уже на закате этой великой науки. Звали его </a:t>
            </a:r>
            <a:r>
              <a:rPr lang="ru-RU" sz="3200" dirty="0" err="1" smtClean="0">
                <a:latin typeface="Monotype Corsiva" pitchFamily="66" charset="0"/>
              </a:rPr>
              <a:t>Хенниг</a:t>
            </a:r>
            <a:r>
              <a:rPr lang="ru-RU" sz="3200" dirty="0" smtClean="0">
                <a:latin typeface="Monotype Corsiva" pitchFamily="66" charset="0"/>
              </a:rPr>
              <a:t> </a:t>
            </a:r>
            <a:r>
              <a:rPr lang="ru-RU" sz="3200" dirty="0" err="1" smtClean="0">
                <a:latin typeface="Monotype Corsiva" pitchFamily="66" charset="0"/>
              </a:rPr>
              <a:t>Бранд</a:t>
            </a:r>
            <a:r>
              <a:rPr lang="ru-RU" sz="3200" dirty="0" smtClean="0">
                <a:latin typeface="Monotype Corsiva" pitchFamily="66" charset="0"/>
              </a:rPr>
              <a:t>. </a:t>
            </a:r>
            <a:endParaRPr lang="ru-RU" sz="3200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T9-01-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8" y="285720"/>
            <a:ext cx="6350000" cy="4572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357166" y="4929190"/>
            <a:ext cx="6286544" cy="3970318"/>
          </a:xfrm>
          <a:prstGeom prst="rect">
            <a:avLst/>
          </a:prstGeom>
          <a:effectLst>
            <a:outerShdw blurRad="139700" dist="38100" dir="2700000" algn="tl" rotWithShape="0">
              <a:prstClr val="black"/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2800" dirty="0" err="1" smtClean="0">
                <a:latin typeface="Monotype Corsiva" pitchFamily="66" charset="0"/>
              </a:rPr>
              <a:t>Бранд</a:t>
            </a:r>
            <a:r>
              <a:rPr lang="ru-RU" sz="2800" dirty="0" smtClean="0">
                <a:latin typeface="Monotype Corsiva" pitchFamily="66" charset="0"/>
              </a:rPr>
              <a:t> начал длительное прокаливание «мертвой головы». Через некоторое время он с удивлением обнаружил светящийся порошок, который в великой радости назвал фосфором, то есть </a:t>
            </a:r>
            <a:r>
              <a:rPr lang="ru-RU" sz="2800" dirty="0" err="1" smtClean="0">
                <a:latin typeface="Monotype Corsiva" pitchFamily="66" charset="0"/>
              </a:rPr>
              <a:t>светоносцем</a:t>
            </a:r>
            <a:r>
              <a:rPr lang="ru-RU" sz="2800" dirty="0" smtClean="0">
                <a:latin typeface="Monotype Corsiva" pitchFamily="66" charset="0"/>
              </a:rPr>
              <a:t>. </a:t>
            </a:r>
            <a:r>
              <a:rPr lang="ru-RU" sz="2800" dirty="0" err="1" smtClean="0">
                <a:latin typeface="Monotype Corsiva" pitchFamily="66" charset="0"/>
              </a:rPr>
              <a:t>Бранд</a:t>
            </a:r>
            <a:r>
              <a:rPr lang="ru-RU" sz="2800" dirty="0" smtClean="0">
                <a:latin typeface="Monotype Corsiva" pitchFamily="66" charset="0"/>
              </a:rPr>
              <a:t> принял полученный светящийся порошок за «элементарный огонь», который является одной из форм существования «первичной материи».</a:t>
            </a:r>
            <a:endParaRPr lang="ru-RU" sz="2800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407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8" y="571472"/>
            <a:ext cx="5091148" cy="355196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3" name="Прямоугольник 2"/>
          <p:cNvSpPr/>
          <p:nvPr/>
        </p:nvSpPr>
        <p:spPr>
          <a:xfrm>
            <a:off x="357118" y="4429124"/>
            <a:ext cx="5929402" cy="4524315"/>
          </a:xfrm>
          <a:prstGeom prst="rect">
            <a:avLst/>
          </a:prstGeom>
          <a:effectLst>
            <a:outerShdw blurRad="165100" dist="38100" dir="1200000" algn="l" rotWithShape="0">
              <a:prstClr val="black"/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3200" dirty="0" err="1" smtClean="0">
                <a:latin typeface="Monotype Corsiva" pitchFamily="66" charset="0"/>
              </a:rPr>
              <a:t>Бранд</a:t>
            </a:r>
            <a:r>
              <a:rPr lang="ru-RU" sz="3200" dirty="0" smtClean="0">
                <a:latin typeface="Monotype Corsiva" pitchFamily="66" charset="0"/>
              </a:rPr>
              <a:t> сразу же начал </a:t>
            </a:r>
            <a:r>
              <a:rPr lang="ru-RU" sz="3200" dirty="0" smtClean="0">
                <a:latin typeface="Monotype Corsiva" pitchFamily="66" charset="0"/>
              </a:rPr>
              <a:t>попытки </a:t>
            </a:r>
            <a:r>
              <a:rPr lang="ru-RU" sz="3200" dirty="0" smtClean="0">
                <a:latin typeface="Monotype Corsiva" pitchFamily="66" charset="0"/>
              </a:rPr>
              <a:t>получить с помощью открытого вещества вожделенное золото. Однако все попытки </a:t>
            </a:r>
            <a:r>
              <a:rPr lang="ru-RU" sz="3200" dirty="0" smtClean="0">
                <a:latin typeface="Monotype Corsiva" pitchFamily="66" charset="0"/>
              </a:rPr>
              <a:t>ни </a:t>
            </a:r>
            <a:r>
              <a:rPr lang="ru-RU" sz="3200" dirty="0" smtClean="0">
                <a:latin typeface="Monotype Corsiva" pitchFamily="66" charset="0"/>
              </a:rPr>
              <a:t>к чему не привели. Тогда </a:t>
            </a:r>
            <a:r>
              <a:rPr lang="ru-RU" sz="3200" dirty="0" err="1" smtClean="0">
                <a:latin typeface="Monotype Corsiva" pitchFamily="66" charset="0"/>
              </a:rPr>
              <a:t>Бранд</a:t>
            </a:r>
            <a:r>
              <a:rPr lang="ru-RU" sz="3200" dirty="0" smtClean="0">
                <a:latin typeface="Monotype Corsiva" pitchFamily="66" charset="0"/>
              </a:rPr>
              <a:t> нашел другой способ превращения фосфора в золото: он стал продавать его, причем брал за фосфор значительно дороже золота.</a:t>
            </a:r>
            <a:endParaRPr lang="ru-RU" sz="3200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428604" y="428596"/>
            <a:ext cx="5929354" cy="7848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42900" dist="50800" dir="5400000" algn="ctr" rotWithShape="0">
              <a:schemeClr val="bg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Какой свет излучают мерцающие в темноте элементы? Одухотворен ли он благородством исследователя или напоминает по блеску золотые монеты? Не забыли ли ученые о своем предназначении или их действиями руководила лишь жажда наживы? В мире исследователей есть разные люди. Главное помнить, путь какого человека следует повторить и принять, как свой собственный.</a:t>
            </a:r>
            <a:endParaRPr kumimoji="0" lang="ru-RU" sz="3600" b="0" i="0" u="none" strike="noStrike" cap="none" normalizeH="0" baseline="0" dirty="0" smtClean="0">
              <a:ln>
                <a:noFill/>
              </a:ln>
              <a:effectLst/>
              <a:latin typeface="Monotype Corsiva" pitchFamily="66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571480" y="785786"/>
            <a:ext cx="5643602" cy="7294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95300" dist="38100" dir="2700000" algn="tl" rotWithShape="0">
              <a:prstClr val="black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Два столетия назад бродил по тёмному Парижу никому не известный юноша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Антуан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Лоран Лавуазье. Он только что отправил в Академию наук на конкурс свою первую работу –</a:t>
            </a:r>
            <a:r>
              <a:rPr kumimoji="0" lang="ru-RU" sz="3600" b="0" i="0" u="none" strike="noStrike" cap="none" normalizeH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проект освещения ночного города – и ждал решения. На конверте был написан девиз. Словами этого девиза мне и хочется начать рассказ. Они – о Человеке: «И он путь свой отметит огнями»…	</a:t>
            </a:r>
            <a:endParaRPr kumimoji="0" lang="ru-RU" sz="3600" b="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66" y="571472"/>
            <a:ext cx="6072230" cy="8641340"/>
          </a:xfrm>
          <a:prstGeom prst="rect">
            <a:avLst/>
          </a:prstGeom>
          <a:noFill/>
          <a:effectLst>
            <a:outerShdw blurRad="355600" dist="50800" dir="5400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Calibri"/>
                <a:cs typeface="Times New Roman"/>
              </a:rPr>
              <a:t>Во французском Пантеоне Мария Кюри – единственная женщина среди великих французов. Ее прах перезахоронили здесь в 1995 году по личному распоряжению президента страны Франсуа Миттерана. Но если бы существовал не только французский, а даже всемирный пантеон человечества, Мари все равно оставалась бы первой и неповторимой, как первые миллиграммы чистого радия, извлеченные ее руками из нескольких тонн радиоактивного варева. </a:t>
            </a:r>
          </a:p>
          <a:p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marie_sklodowska_curie_18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36" y="714348"/>
            <a:ext cx="4429156" cy="69882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000108" y="7929586"/>
            <a:ext cx="521497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65100" dist="38100" dir="2460000" algn="l" rotWithShape="0">
              <a:prstClr val="black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7.11. 1867 – 4.07.1934</a:t>
            </a:r>
            <a:endParaRPr kumimoji="0" lang="ru-RU" sz="3600" b="0" i="0" u="none" strike="noStrike" cap="none" normalizeH="0" baseline="0" dirty="0" smtClean="0">
              <a:ln>
                <a:noFill/>
              </a:ln>
              <a:effectLst/>
              <a:latin typeface="Monotype Corsiva" pitchFamily="66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Группа 15"/>
          <p:cNvGrpSpPr/>
          <p:nvPr/>
        </p:nvGrpSpPr>
        <p:grpSpPr>
          <a:xfrm>
            <a:off x="571480" y="6072198"/>
            <a:ext cx="5632168" cy="2308324"/>
            <a:chOff x="582914" y="5429256"/>
            <a:chExt cx="5632168" cy="2308324"/>
          </a:xfrm>
        </p:grpSpPr>
        <p:sp>
          <p:nvSpPr>
            <p:cNvPr id="7" name="Rectangle 2"/>
            <p:cNvSpPr>
              <a:spLocks noChangeArrowheads="1"/>
            </p:cNvSpPr>
            <p:nvPr/>
          </p:nvSpPr>
          <p:spPr bwMode="auto">
            <a:xfrm>
              <a:off x="1000108" y="5429256"/>
              <a:ext cx="5214974" cy="2308324"/>
            </a:xfrm>
            <a:prstGeom prst="rect">
              <a:avLst/>
            </a:prstGeom>
            <a:solidFill>
              <a:srgbClr val="FF9B9B">
                <a:alpha val="25000"/>
              </a:srgbClr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schemeClr val="bg1">
                  <a:alpha val="40000"/>
                </a:scheme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600" b="0" i="0" u="none" strike="noStrike" cap="none" normalizeH="0" baseline="0" dirty="0" smtClean="0">
                  <a:ln>
                    <a:noFill/>
                  </a:ln>
                  <a:effectLst/>
                  <a:latin typeface="Monotype Corsiva" pitchFamily="66" charset="0"/>
                  <a:ea typeface="Calibri" pitchFamily="34" charset="0"/>
                  <a:cs typeface="Times New Roman" pitchFamily="18" charset="0"/>
                </a:rPr>
                <a:t>«Сорбонна – конспект Вселенной»: библиотека,</a:t>
              </a:r>
              <a:r>
                <a:rPr kumimoji="0" lang="ru-RU" sz="3600" b="0" i="0" u="none" strike="noStrike" cap="none" normalizeH="0" dirty="0" smtClean="0">
                  <a:ln>
                    <a:noFill/>
                  </a:ln>
                  <a:effectLst/>
                  <a:latin typeface="Monotype Corsiva" pitchFamily="66" charset="0"/>
                  <a:ea typeface="Calibri" pitchFamily="34" charset="0"/>
                  <a:cs typeface="Times New Roman" pitchFamily="18" charset="0"/>
                </a:rPr>
                <a:t> опыты в лаборатории, книги и голодные обмороки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</a:endParaRPr>
            </a:p>
          </p:txBody>
        </p:sp>
        <p:sp>
          <p:nvSpPr>
            <p:cNvPr id="8" name="Блок-схема: память с посл. доступом 7"/>
            <p:cNvSpPr/>
            <p:nvPr/>
          </p:nvSpPr>
          <p:spPr>
            <a:xfrm rot="12041120">
              <a:off x="582914" y="5871459"/>
              <a:ext cx="586507" cy="576259"/>
            </a:xfrm>
            <a:prstGeom prst="flowChartMagneticTape">
              <a:avLst/>
            </a:prstGeom>
            <a:solidFill>
              <a:srgbClr val="FF4343"/>
            </a:solidFill>
            <a:ln>
              <a:solidFill>
                <a:srgbClr val="FF0000"/>
              </a:solidFill>
            </a:ln>
            <a:effectLst>
              <a:outerShdw blurRad="406400" dist="50800" dir="5400000" algn="ctr" rotWithShape="0">
                <a:schemeClr val="bg1"/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algn="ctr"/>
              <a:endParaRPr lang="ru-RU" b="1" cap="all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428604" y="389065"/>
            <a:ext cx="5835112" cy="1754326"/>
            <a:chOff x="428604" y="389065"/>
            <a:chExt cx="5835112" cy="1754326"/>
          </a:xfrm>
        </p:grpSpPr>
        <p:sp>
          <p:nvSpPr>
            <p:cNvPr id="26626" name="Rectangle 2"/>
            <p:cNvSpPr>
              <a:spLocks noChangeArrowheads="1"/>
            </p:cNvSpPr>
            <p:nvPr/>
          </p:nvSpPr>
          <p:spPr bwMode="auto">
            <a:xfrm>
              <a:off x="1048742" y="389065"/>
              <a:ext cx="5214974" cy="1754326"/>
            </a:xfrm>
            <a:prstGeom prst="rect">
              <a:avLst/>
            </a:prstGeom>
            <a:solidFill>
              <a:srgbClr val="FF9B9B">
                <a:alpha val="25000"/>
              </a:srgbClr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600" b="0" i="0" u="none" strike="noStrike" cap="none" normalizeH="0" baseline="0" dirty="0" smtClean="0">
                  <a:ln>
                    <a:noFill/>
                  </a:ln>
                  <a:effectLst/>
                  <a:latin typeface="Monotype Corsiva" pitchFamily="66" charset="0"/>
                  <a:ea typeface="Calibri" pitchFamily="34" charset="0"/>
                  <a:cs typeface="Times New Roman" pitchFamily="18" charset="0"/>
                </a:rPr>
                <a:t>В июне 1883 года Мария с золотой медалью окончила казенную гимназию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</a:endParaRPr>
            </a:p>
          </p:txBody>
        </p:sp>
        <p:sp>
          <p:nvSpPr>
            <p:cNvPr id="10" name="6-конечная звезда 9"/>
            <p:cNvSpPr/>
            <p:nvPr/>
          </p:nvSpPr>
          <p:spPr>
            <a:xfrm>
              <a:off x="428604" y="714348"/>
              <a:ext cx="714380" cy="785818"/>
            </a:xfrm>
            <a:prstGeom prst="star6">
              <a:avLst/>
            </a:prstGeom>
            <a:solidFill>
              <a:srgbClr val="FF4343"/>
            </a:solidFill>
            <a:ln>
              <a:solidFill>
                <a:srgbClr val="FF0000"/>
              </a:solidFill>
            </a:ln>
            <a:effectLst>
              <a:outerShdw blurRad="228600" dist="50800" dir="5400000" algn="ctr" rotWithShape="0">
                <a:schemeClr val="bg1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571480" y="2500298"/>
            <a:ext cx="5715040" cy="714380"/>
            <a:chOff x="571480" y="2285984"/>
            <a:chExt cx="5715040" cy="714380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auto">
            <a:xfrm>
              <a:off x="1071546" y="2285984"/>
              <a:ext cx="5214974" cy="646331"/>
            </a:xfrm>
            <a:prstGeom prst="rect">
              <a:avLst/>
            </a:prstGeom>
            <a:solidFill>
              <a:srgbClr val="FF9B9B">
                <a:alpha val="25000"/>
              </a:srgbClr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schemeClr val="bg1">
                  <a:alpha val="40000"/>
                </a:scheme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600" b="0" i="0" u="none" strike="noStrike" cap="none" normalizeH="0" baseline="0" dirty="0" smtClean="0">
                  <a:ln>
                    <a:noFill/>
                  </a:ln>
                  <a:effectLst/>
                  <a:latin typeface="Monotype Corsiva" pitchFamily="66" charset="0"/>
                  <a:ea typeface="Calibri" pitchFamily="34" charset="0"/>
                  <a:cs typeface="Times New Roman" pitchFamily="18" charset="0"/>
                </a:rPr>
                <a:t>6 лет - работа гувернантки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</a:endParaRPr>
            </a:p>
          </p:txBody>
        </p:sp>
        <p:sp>
          <p:nvSpPr>
            <p:cNvPr id="11" name="Вертикальный свиток 10"/>
            <p:cNvSpPr/>
            <p:nvPr/>
          </p:nvSpPr>
          <p:spPr>
            <a:xfrm>
              <a:off x="571480" y="2285984"/>
              <a:ext cx="571504" cy="714380"/>
            </a:xfrm>
            <a:prstGeom prst="verticalScroll">
              <a:avLst/>
            </a:prstGeom>
            <a:solidFill>
              <a:srgbClr val="FF4343"/>
            </a:solidFill>
            <a:ln>
              <a:solidFill>
                <a:srgbClr val="FF0000"/>
              </a:solidFill>
            </a:ln>
            <a:effectLst>
              <a:outerShdw blurRad="228600" dist="50800" dir="5400000" algn="ctr" rotWithShape="0">
                <a:schemeClr val="bg1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500042" y="3500430"/>
            <a:ext cx="5786478" cy="2308324"/>
            <a:chOff x="500042" y="3071802"/>
            <a:chExt cx="5786478" cy="2308324"/>
          </a:xfrm>
        </p:grpSpPr>
        <p:sp>
          <p:nvSpPr>
            <p:cNvPr id="6" name="Rectangle 2"/>
            <p:cNvSpPr>
              <a:spLocks noChangeArrowheads="1"/>
            </p:cNvSpPr>
            <p:nvPr/>
          </p:nvSpPr>
          <p:spPr bwMode="auto">
            <a:xfrm>
              <a:off x="1071546" y="3071802"/>
              <a:ext cx="5214974" cy="2308324"/>
            </a:xfrm>
            <a:prstGeom prst="rect">
              <a:avLst/>
            </a:prstGeom>
            <a:solidFill>
              <a:srgbClr val="FF9B9B">
                <a:alpha val="25000"/>
              </a:srgbClr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schemeClr val="bg1">
                  <a:alpha val="40000"/>
                </a:scheme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600" b="0" i="0" u="none" strike="noStrike" cap="none" normalizeH="0" baseline="0" dirty="0" smtClean="0">
                  <a:ln>
                    <a:noFill/>
                  </a:ln>
                  <a:effectLst/>
                  <a:latin typeface="Monotype Corsiva" pitchFamily="66" charset="0"/>
                  <a:ea typeface="Calibri" pitchFamily="34" charset="0"/>
                  <a:cs typeface="Times New Roman" pitchFamily="18" charset="0"/>
                </a:rPr>
                <a:t>Путь в Париж четвертым классом с деревянным чемоданом,</a:t>
              </a:r>
              <a:r>
                <a:rPr kumimoji="0" lang="ru-RU" sz="3600" b="0" i="0" u="none" strike="noStrike" cap="none" normalizeH="0" dirty="0" smtClean="0">
                  <a:ln>
                    <a:noFill/>
                  </a:ln>
                  <a:effectLst/>
                  <a:latin typeface="Monotype Corsiva" pitchFamily="66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ru-RU" sz="3600" b="0" i="0" u="none" strike="noStrike" cap="none" normalizeH="0" baseline="0" dirty="0" smtClean="0">
                  <a:ln>
                    <a:noFill/>
                  </a:ln>
                  <a:effectLst/>
                  <a:latin typeface="Monotype Corsiva" pitchFamily="66" charset="0"/>
                  <a:ea typeface="Calibri" pitchFamily="34" charset="0"/>
                  <a:cs typeface="Times New Roman" pitchFamily="18" charset="0"/>
                </a:rPr>
                <a:t>складным стулом</a:t>
              </a:r>
              <a:r>
                <a:rPr kumimoji="0" lang="ru-RU" sz="3600" b="0" i="0" u="none" strike="noStrike" cap="none" normalizeH="0" dirty="0" smtClean="0">
                  <a:ln>
                    <a:noFill/>
                  </a:ln>
                  <a:effectLst/>
                  <a:latin typeface="Monotype Corsiva" pitchFamily="66" charset="0"/>
                  <a:ea typeface="Calibri" pitchFamily="34" charset="0"/>
                  <a:cs typeface="Times New Roman" pitchFamily="18" charset="0"/>
                </a:rPr>
                <a:t> и матрацем.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</a:endParaRPr>
            </a:p>
          </p:txBody>
        </p:sp>
        <p:sp>
          <p:nvSpPr>
            <p:cNvPr id="12" name="Счетверенная стрелка 11"/>
            <p:cNvSpPr/>
            <p:nvPr/>
          </p:nvSpPr>
          <p:spPr>
            <a:xfrm>
              <a:off x="500042" y="4000496"/>
              <a:ext cx="785818" cy="714380"/>
            </a:xfrm>
            <a:prstGeom prst="quadArrow">
              <a:avLst/>
            </a:prstGeom>
            <a:solidFill>
              <a:srgbClr val="FF4343"/>
            </a:solidFill>
            <a:ln>
              <a:solidFill>
                <a:srgbClr val="FF0000"/>
              </a:solidFill>
            </a:ln>
            <a:effectLst>
              <a:outerShdw blurRad="355600" dist="50800" dir="5400000" algn="ctr" rotWithShape="0">
                <a:schemeClr val="bg1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urie_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04" y="571472"/>
            <a:ext cx="3529036" cy="464346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 descr="sklodovskaya-kury_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6190" y="4286248"/>
            <a:ext cx="2714644" cy="37773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357166" y="7858148"/>
            <a:ext cx="6500834" cy="769441"/>
          </a:xfrm>
          <a:prstGeom prst="rect">
            <a:avLst/>
          </a:prstGeom>
          <a:noFill/>
          <a:effectLst>
            <a:outerShdw blurRad="406400" dist="38100" dir="2700000" algn="tl" rotWithShape="0">
              <a:prstClr val="black"/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«Мы жили как очарованные»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29000" y="1000100"/>
            <a:ext cx="2500330" cy="1938992"/>
          </a:xfrm>
          <a:prstGeom prst="rect">
            <a:avLst/>
          </a:prstGeom>
          <a:noFill/>
          <a:effectLst>
            <a:outerShdw blurRad="457200" dist="38100" dir="2700000" algn="tl" rotWithShape="0">
              <a:prstClr val="black"/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Пьер Кюри</a:t>
            </a:r>
            <a:endParaRPr lang="ru-RU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8451_200603011705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42" y="714348"/>
            <a:ext cx="5619790" cy="42148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509787" y="5143504"/>
            <a:ext cx="5919609" cy="3046988"/>
          </a:xfrm>
          <a:prstGeom prst="rect">
            <a:avLst/>
          </a:prstGeom>
          <a:noFill/>
          <a:effectLst>
            <a:outerShdw blurRad="304800" dist="38100" dir="2700000" algn="tl" rotWithShape="0">
              <a:prstClr val="black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«Это была героическая </a:t>
            </a:r>
          </a:p>
          <a:p>
            <a:pPr algn="ctr"/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эпоха в нашей совместной </a:t>
            </a:r>
          </a:p>
          <a:p>
            <a:pPr algn="ctr"/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жизни»</a:t>
            </a: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7a-i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04" y="285720"/>
            <a:ext cx="6072254" cy="194312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571480" y="2649915"/>
            <a:ext cx="5857916" cy="5509200"/>
          </a:xfrm>
          <a:prstGeom prst="rect">
            <a:avLst/>
          </a:prstGeom>
          <a:noFill/>
          <a:effectLst>
            <a:outerShdw blurRad="190500" dist="38100" dir="2700000" algn="tl" rotWithShape="0">
              <a:prstClr val="black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Monotype Corsiva" pitchFamily="66" charset="0"/>
              </a:rPr>
              <a:t>Иногда они вместе мечтали о предстоящем открытии: «Как думаешь, как он будет выглядеть?» - спрашивала Мари – «Он должен быть очень красивым» - отвечал Пьер. Они мечтали об одном элементе, но оказалось, что открыли не один, а сразу два радиоактивных элемента. Первый Мари назвала полонием в честь своей родины, второй – радием. </a:t>
            </a:r>
            <a:endParaRPr lang="ru-RU" sz="3200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66" y="571472"/>
            <a:ext cx="6215106" cy="4524315"/>
          </a:xfrm>
          <a:prstGeom prst="rect">
            <a:avLst/>
          </a:prstGeom>
          <a:effectLst>
            <a:outerShdw blurRad="330200" dist="38100" algn="l" rotWithShape="0">
              <a:prstClr val="black"/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Monotype Corsiva" pitchFamily="66" charset="0"/>
              </a:rPr>
              <a:t>Потом </a:t>
            </a:r>
            <a:r>
              <a:rPr lang="ru-RU" sz="3200" dirty="0" smtClean="0">
                <a:latin typeface="Monotype Corsiva" pitchFamily="66" charset="0"/>
              </a:rPr>
              <a:t>она ходила в лабораторию даже по ночам, чтобы постоянно видеть его «излучающее  </a:t>
            </a:r>
            <a:r>
              <a:rPr lang="ru-RU" sz="3200" dirty="0" err="1" smtClean="0">
                <a:latin typeface="Monotype Corsiva" pitchFamily="66" charset="0"/>
              </a:rPr>
              <a:t>голубое</a:t>
            </a:r>
            <a:r>
              <a:rPr lang="ru-RU" sz="3200" dirty="0" smtClean="0">
                <a:latin typeface="Monotype Corsiva" pitchFamily="66" charset="0"/>
              </a:rPr>
              <a:t> сияние». Однажды у дверей лаборатории она шепнет Пьеру: « Не включай свет… Он прекрасен, как мы и хотели». Там, в темноте, будто повиснув в воздухе, светилось ее открытие.</a:t>
            </a:r>
            <a:endParaRPr lang="ru-RU" sz="3200" dirty="0"/>
          </a:p>
        </p:txBody>
      </p:sp>
      <p:pic>
        <p:nvPicPr>
          <p:cNvPr id="3" name="Рисунок 2" descr="IMG_236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45" y="5143504"/>
            <a:ext cx="4619657" cy="34647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159</TotalTime>
  <Words>637</Words>
  <Application>Microsoft Office PowerPoint</Application>
  <PresentationFormat>Экран (4:3)</PresentationFormat>
  <Paragraphs>21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Бумажная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Компьютер для дома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Дибленко Александр</dc:creator>
  <cp:lastModifiedBy>Дибленко Александр</cp:lastModifiedBy>
  <cp:revision>17</cp:revision>
  <dcterms:created xsi:type="dcterms:W3CDTF">2008-01-14T17:38:38Z</dcterms:created>
  <dcterms:modified xsi:type="dcterms:W3CDTF">2008-01-20T17:49:42Z</dcterms:modified>
</cp:coreProperties>
</file>