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0" autoAdjust="0"/>
    <p:restoredTop sz="86344" autoAdjust="0"/>
  </p:normalViewPr>
  <p:slideViewPr>
    <p:cSldViewPr>
      <p:cViewPr varScale="1">
        <p:scale>
          <a:sx n="50" d="100"/>
          <a:sy n="50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E5061-8A6A-4393-A29F-7E5C1D0BF93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AC1D0-091B-481E-9138-AAF21D7E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03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Аристотеля считают основоположником логики. В определении Аристотеля логика представляет собой науку о выводе одних умозаключений из других сообразно их логической форме.</a:t>
            </a:r>
            <a:endParaRPr lang="en-US" dirty="0" smtClean="0"/>
          </a:p>
          <a:p>
            <a:r>
              <a:rPr lang="ru-RU" dirty="0" err="1" smtClean="0"/>
              <a:t>Атанасов</a:t>
            </a:r>
            <a:r>
              <a:rPr lang="ru-RU" dirty="0" smtClean="0"/>
              <a:t> - американец болгарского происхождения родился 4 октября 1903 года в Гамильтоне (США, шт. Нью-Йорк). Он является автором первого проекта электронной цифровой вычислительной машины.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Джон Шоу </a:t>
            </a:r>
            <a:r>
              <a:rPr lang="ru-RU" dirty="0" err="1" smtClean="0"/>
              <a:t>Биллингс</a:t>
            </a:r>
            <a:r>
              <a:rPr lang="ru-RU" dirty="0" smtClean="0"/>
              <a:t>, высокопоставленный чиновник в бюро переписи, в будущем тесть Холлерита, высказал мысль, что табуляцию можно производить при помощи перфокарт, и Холлерит провел значительную часть последующего десятилетия в попытках разработать такую систему.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1951 году Грейс Хоппер создала первый компилятор и ею же был введен сам этот термин.</a:t>
            </a:r>
            <a:endParaRPr lang="en-US" dirty="0" smtClean="0"/>
          </a:p>
          <a:p>
            <a:r>
              <a:rPr lang="ru-RU" dirty="0" smtClean="0"/>
              <a:t>Шеннон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клод</a:t>
            </a:r>
            <a:r>
              <a:rPr lang="ru-RU" baseline="0" dirty="0" smtClean="0"/>
              <a:t> в </a:t>
            </a:r>
            <a:r>
              <a:rPr lang="ru-RU" dirty="0" smtClean="0"/>
              <a:t>1948 году опубликовал фундаментальную работу A </a:t>
            </a:r>
            <a:r>
              <a:rPr lang="ru-RU" dirty="0" err="1" smtClean="0"/>
              <a:t>Mathematical</a:t>
            </a:r>
            <a:r>
              <a:rPr lang="ru-RU" dirty="0" smtClean="0"/>
              <a:t> </a:t>
            </a:r>
            <a:r>
              <a:rPr lang="ru-RU" dirty="0" err="1" smtClean="0"/>
              <a:t>Theory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Communication</a:t>
            </a:r>
            <a:r>
              <a:rPr lang="ru-RU" dirty="0" smtClean="0"/>
              <a:t>, в которой сформулированы основы теории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1936 году он устроил на квартире родителей "мастерскую", в которой через два года завершил постройку машины, занимавшую площадь 4 кв.м., названную Z1. Это была полностью механическая программируемая цифровая машина. </a:t>
            </a:r>
            <a:endParaRPr lang="en-US" dirty="0" smtClean="0"/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Pioneer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учрежденная в 1981 году, является самой престижной наградой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лицевой стороне медали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Pioneer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выполнен барельеф Чарльза Бэббиджа, на оборотной - формула награждения. Лауреатами этой почетной награды стали такие классики науки, как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Джордж Буль по праву считается отцом математической логики. Его именем назван раздел математической логики - </a:t>
            </a:r>
            <a:r>
              <a:rPr lang="ru-RU" dirty="0" err="1" smtClean="0"/>
              <a:t>булевая</a:t>
            </a:r>
            <a:r>
              <a:rPr lang="ru-RU" dirty="0" smtClean="0"/>
              <a:t> алгебра. </a:t>
            </a:r>
            <a:endParaRPr lang="en-US" dirty="0" smtClean="0"/>
          </a:p>
          <a:p>
            <a:r>
              <a:rPr lang="ru-RU" dirty="0" smtClean="0"/>
              <a:t>В науке США его роль сопоставима с той, какую сыграли в России Ломоносов, Менделеев или Курчатов. Это </a:t>
            </a:r>
            <a:r>
              <a:rPr lang="ru-RU" dirty="0" err="1" smtClean="0"/>
              <a:t>Вэннивер</a:t>
            </a:r>
            <a:r>
              <a:rPr lang="ru-RU" dirty="0" smtClean="0"/>
              <a:t> Буш задумал и основал </a:t>
            </a:r>
            <a:r>
              <a:rPr lang="ru-RU" i="1" dirty="0" smtClean="0"/>
              <a:t>Национальный фонд науки США</a:t>
            </a:r>
            <a:r>
              <a:rPr lang="ru-RU" dirty="0" smtClean="0"/>
              <a:t> (NCF – 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), который совмещает функции академии наук и министерства науки и технологии.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1822 году была построена пробная модель </a:t>
            </a:r>
            <a:r>
              <a:rPr lang="ru-RU" b="1" i="1" dirty="0" smtClean="0"/>
              <a:t>Разностной машины</a:t>
            </a:r>
            <a:r>
              <a:rPr lang="ru-RU" dirty="0" smtClean="0"/>
              <a:t>, способной рассчитывать и печатать большие математические таблицы. Работа модели основывалась на принципе, известном в математике как "метод конечных разностей": при вычислении многочленов используется только операция сложения и не выполняется умножение и деление, которые значительно труднее поддаются автоматизации. При этом предусматривалось применение десятичной системы счисления, а не двоичной, как в современных компьютерах. Это было очень сложное, большое устройство и предназначалось для автоматического вычисления логарифмов.</a:t>
            </a:r>
            <a:endParaRPr lang="en-US" dirty="0" smtClean="0"/>
          </a:p>
          <a:p>
            <a:r>
              <a:rPr lang="ru-RU" dirty="0" smtClean="0"/>
              <a:t>В 1948 году в США и Европе вышла книга Винера "Кибернетика или Управление и связь в животном и машине", ознаменовавшая своим появлением рождение нового научного направления - кибернетики.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разработку теории цифровых автоматов, создание многопроцессорных </a:t>
            </a:r>
            <a:r>
              <a:rPr lang="ru-RU" dirty="0" err="1" smtClean="0"/>
              <a:t>макроконвейерных</a:t>
            </a:r>
            <a:r>
              <a:rPr lang="ru-RU" dirty="0" smtClean="0"/>
              <a:t> суперЭВМ и организацию Института кибернетики АН Украины международная организация IEEE </a:t>
            </a:r>
            <a:r>
              <a:rPr lang="ru-RU" dirty="0" err="1" smtClean="0"/>
              <a:t>Computer</a:t>
            </a:r>
            <a:r>
              <a:rPr lang="ru-RU" dirty="0" smtClean="0"/>
              <a:t> </a:t>
            </a:r>
            <a:r>
              <a:rPr lang="ru-RU" dirty="0" err="1" smtClean="0"/>
              <a:t>Society</a:t>
            </a:r>
            <a:r>
              <a:rPr lang="ru-RU" dirty="0" smtClean="0"/>
              <a:t> в 1998 г. посмертно удостоила Виктора Михайловича Глушкова медали "</a:t>
            </a:r>
            <a:r>
              <a:rPr lang="ru-RU" dirty="0" err="1" smtClean="0"/>
              <a:t>Computer</a:t>
            </a:r>
            <a:r>
              <a:rPr lang="ru-RU" dirty="0" smtClean="0"/>
              <a:t> </a:t>
            </a:r>
            <a:r>
              <a:rPr lang="ru-RU" dirty="0" err="1" smtClean="0"/>
              <a:t>Pioneer</a:t>
            </a:r>
            <a:r>
              <a:rPr lang="ru-RU" dirty="0" smtClean="0"/>
              <a:t>", которая была вручена семье В. М. Глушкова.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А.П.Ершов - академик АН СССР, математик, автор 200 книг и статей по программированию, языкам  программирования, информатике. </a:t>
            </a:r>
            <a:endParaRPr lang="en-US" dirty="0" smtClean="0"/>
          </a:p>
          <a:p>
            <a:r>
              <a:rPr lang="ru-RU" dirty="0" smtClean="0"/>
              <a:t>Совместно с английским математиком </a:t>
            </a:r>
            <a:r>
              <a:rPr lang="ru-RU" dirty="0" smtClean="0">
                <a:hlinkClick r:id="rId3" action="ppaction://hlinkfile"/>
              </a:rPr>
              <a:t>Чарльзом Бэббиджем</a:t>
            </a:r>
            <a:r>
              <a:rPr lang="ru-RU" dirty="0" smtClean="0"/>
              <a:t> она работала над созданием арифметических программ для его счетных машин. Ее работы в этой области были опубликованы в 1843 году.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Сергей Алексеевич Лебедев – действительный член АН СССР и АН УССР, лауреат Ленинской и Государственных премий, Герой Социалистического труда, главный конструктор первой в СССР и Европе электронной вычислительной машины БЭСМ и целого ряда других суперЭВМ. Один из инициаторов становления специальности «Вычислительная техника» в Московском энергетическом институте.</a:t>
            </a:r>
            <a:br>
              <a:rPr lang="ru-RU" dirty="0" smtClean="0"/>
            </a:br>
            <a:r>
              <a:rPr lang="ru-RU" dirty="0" smtClean="0"/>
              <a:t>Первая машина, позволяющая легко производить вычитание, умножение и деление, была изобретена в Германии Готфридом Вильгельмом Лейбницем.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1961 г. окончил мехмат МГУ. С 1965 г. работал в ГВЦ Госплана СССР, после ряда реорганизаций оказался в Министерстве экономики России. В ГВЦ первое время занимался экономическим моделированием. C 1966 г. понемногу изучал программирование, а с 1967 г. пришлось полностью перейти на этот вид деятельности. Занимался задачами обработки данных.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Алексей Андреевич Ляпунов - один из первых отечественных ученых, кто оценил значение кибернетики, внес большой вклад в ее становление и развитие. А.А.Ляпунову принадлежит разработка математической теории управляющих (кибернетических) систем, строгое определение которых было сформулировано им вместе с его учеником С.В.Яблонским.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Таблицы Непера, расчет которых требовал очень много времени, были позже "встроены" в удобное устройство, чрезвычайно ускоряющее процесс вычисления - логарифмическая линейка. </a:t>
            </a:r>
            <a:r>
              <a:rPr lang="ru-RU" dirty="0" err="1" smtClean="0"/>
              <a:t>Неппер</a:t>
            </a:r>
            <a:r>
              <a:rPr lang="ru-RU" dirty="0" smtClean="0"/>
              <a:t> же придумал в 1617 году (год его смерти) другой - не логарифмический- способ перемножения чисел. Инструмент получил название "палочки Непера". </a:t>
            </a:r>
            <a:endParaRPr lang="en-US" dirty="0" smtClean="0"/>
          </a:p>
          <a:p>
            <a:r>
              <a:rPr lang="ru-RU" dirty="0" smtClean="0"/>
              <a:t>Фон Нейман описал, каким должен быть компьютер, чтобы он был универсальным и удобным средством для обработки информации.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Блэз</a:t>
            </a:r>
            <a:r>
              <a:rPr lang="ru-RU" dirty="0" smtClean="0"/>
              <a:t> Паскаль – один из самых знаменитых людей в истории человечества. Паскаль умер, когда ему было 39 лет, но, несмотря на столь короткую жизнь, вошел в историю как выдающийся математик, физик, философ и писатель. Его именем названы единица давления (паскаль) и весьма популярный сегодня язык программирования.</a:t>
            </a:r>
            <a:endParaRPr lang="en-US" dirty="0" smtClean="0"/>
          </a:p>
          <a:p>
            <a:r>
              <a:rPr lang="ru-RU" dirty="0" smtClean="0"/>
              <a:t>Знаменитый американский программист. Родился в г.Сиэтле (штат Вашингтон, США), получил образование в </a:t>
            </a:r>
            <a:r>
              <a:rPr lang="ru-RU" dirty="0" err="1" smtClean="0"/>
              <a:t>Ридоновском</a:t>
            </a:r>
            <a:r>
              <a:rPr lang="ru-RU" dirty="0" smtClean="0"/>
              <a:t> колледже (Портленд, штат Орегон) и </a:t>
            </a:r>
            <a:r>
              <a:rPr lang="ru-RU" dirty="0" err="1" smtClean="0"/>
              <a:t>Колифорнийском</a:t>
            </a:r>
            <a:r>
              <a:rPr lang="ru-RU" dirty="0" smtClean="0"/>
              <a:t> университете в Беркли. Он хорошо известен в современном компьютерном мире как "великий учитель" персональных компьютеров. </a:t>
            </a:r>
            <a:br>
              <a:rPr lang="ru-RU" dirty="0" smtClean="0"/>
            </a:br>
            <a:r>
              <a:rPr lang="ru-RU" dirty="0" smtClean="0"/>
              <a:t>Вся профессиональная жизнь Питера Нортона связана с программированием.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C1D0-091B-481E-9138-AAF21D7E5B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20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://schools.keldysh.ru/sch444/MUSEUM/1_17_101.htm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hyperlink" Target="http://schools.keldysh.ru/sch444/MUSEUM/1_17_115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22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http://schools.keldysh.ru/sch444/MUSEUM/1_17_117.htm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2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://schools.keldysh.ru/sch444/MUSEUM/1_17_102.ht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03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05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://schools.keldysh.ru/sch444/MUSEUM/1_17_106.htm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07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://schools.keldysh.ru/sch444/MUSEUM/1_17_108.htm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09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://schools.keldysh.ru/sch444/MUSEUM/1_17_119.htm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10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http://schools.keldysh.ru/sch444/MUSEUM/1_17_118.htm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://schools.keldysh.ru/sch444/MUSEUM/1_17_112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sch444/MUSEUM/1_17_114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://schools.keldysh.ru/sch444/MUSEUM/1_17_113.htm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hlinkClick r:id="rId3"/>
              </a:rPr>
              <a:t>Аристотель</a:t>
            </a:r>
            <a:endParaRPr lang="ru-RU" dirty="0"/>
          </a:p>
        </p:txBody>
      </p:sp>
      <p:pic>
        <p:nvPicPr>
          <p:cNvPr id="7" name="Содержимое 6" descr="Новый рисунок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5720" y="2428868"/>
            <a:ext cx="3643338" cy="36433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mtClean="0">
                <a:hlinkClick r:id="rId5"/>
              </a:rPr>
              <a:t>Атанасов Джон Винсент</a:t>
            </a:r>
            <a:endParaRPr lang="ru-RU" dirty="0"/>
          </a:p>
        </p:txBody>
      </p:sp>
      <p:pic>
        <p:nvPicPr>
          <p:cNvPr id="8" name="Содержимое 7" descr="Новый рисунок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682203" y="2357429"/>
            <a:ext cx="3390259" cy="3584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Тьюринг Алан </a:t>
            </a:r>
            <a:endParaRPr lang="ru-RU" dirty="0"/>
          </a:p>
        </p:txBody>
      </p:sp>
      <p:pic>
        <p:nvPicPr>
          <p:cNvPr id="7" name="Содержимое 6" descr="Новый рисунок (2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2500305"/>
            <a:ext cx="3786214" cy="400345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4"/>
              </a:rPr>
              <a:t>Холлерит Герман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Новый рисунок (3).pn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072066" y="2571744"/>
            <a:ext cx="351319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Хоппер Грейс </a:t>
            </a:r>
            <a:r>
              <a:rPr lang="ru-RU" dirty="0" err="1" smtClean="0">
                <a:hlinkClick r:id="rId3"/>
              </a:rPr>
              <a:t>Мюррей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Новый рисунок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596" y="2500306"/>
            <a:ext cx="3714776" cy="39933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5"/>
              </a:rPr>
              <a:t>Шеннон Клод </a:t>
            </a:r>
            <a:endParaRPr lang="ru-RU" dirty="0"/>
          </a:p>
        </p:txBody>
      </p:sp>
      <p:pic>
        <p:nvPicPr>
          <p:cNvPr id="8" name="Содержимое 7" descr="Новый рисунок (1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714876" y="2571744"/>
            <a:ext cx="3643338" cy="3852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Цузе</a:t>
            </a:r>
            <a:r>
              <a:rPr lang="ru-RU" dirty="0" smtClean="0"/>
              <a:t> Конрад</a:t>
            </a:r>
            <a:endParaRPr lang="ru-RU" dirty="0"/>
          </a:p>
        </p:txBody>
      </p:sp>
      <p:pic>
        <p:nvPicPr>
          <p:cNvPr id="7" name="Содержимое 6" descr="Новый рисунок (2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10" y="2571744"/>
            <a:ext cx="3429024" cy="36257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Новый рисунок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72066" y="2500306"/>
            <a:ext cx="3429024" cy="3446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ru-RU" dirty="0" smtClean="0"/>
              <a:t>декабря</a:t>
            </a:r>
            <a:endParaRPr lang="ru-RU" dirty="0"/>
          </a:p>
        </p:txBody>
      </p:sp>
      <p:pic>
        <p:nvPicPr>
          <p:cNvPr id="4" name="Содержимое 3" descr="Новый рисунок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7358114" cy="535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Буль Джордж</a:t>
            </a:r>
            <a:endParaRPr lang="ru-RU" dirty="0"/>
          </a:p>
        </p:txBody>
      </p:sp>
      <p:pic>
        <p:nvPicPr>
          <p:cNvPr id="5" name="Содержимое 4" descr="Новый рисунок (1)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596" y="2571744"/>
            <a:ext cx="3262889" cy="345010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5"/>
              </a:rPr>
              <a:t>Буш </a:t>
            </a:r>
            <a:r>
              <a:rPr lang="ru-RU" dirty="0" err="1" smtClean="0">
                <a:hlinkClick r:id="rId5"/>
              </a:rPr>
              <a:t>Виннивер</a:t>
            </a:r>
            <a:endParaRPr lang="ru-RU" dirty="0"/>
          </a:p>
        </p:txBody>
      </p:sp>
      <p:pic>
        <p:nvPicPr>
          <p:cNvPr id="6" name="Содержимое 5" descr="Новый рисунок (2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714876" y="2500306"/>
            <a:ext cx="3175392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Бэббидж Чарльз</a:t>
            </a:r>
            <a:endParaRPr lang="ru-RU" dirty="0"/>
          </a:p>
        </p:txBody>
      </p:sp>
      <p:pic>
        <p:nvPicPr>
          <p:cNvPr id="7" name="Содержимое 6" descr="Новый рисунок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34" y="2214554"/>
            <a:ext cx="3741356" cy="40219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Винер </a:t>
            </a:r>
            <a:r>
              <a:rPr lang="ru-RU" dirty="0" err="1" smtClean="0"/>
              <a:t>Норберт</a:t>
            </a:r>
            <a:endParaRPr lang="ru-RU" dirty="0"/>
          </a:p>
        </p:txBody>
      </p:sp>
      <p:pic>
        <p:nvPicPr>
          <p:cNvPr id="8" name="Содержимое 7" descr="Новый рисунок (1).pn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531574" y="2285992"/>
            <a:ext cx="3683764" cy="3895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Гейтс Билл</a:t>
            </a:r>
            <a:endParaRPr lang="ru-RU" dirty="0"/>
          </a:p>
        </p:txBody>
      </p:sp>
      <p:pic>
        <p:nvPicPr>
          <p:cNvPr id="7" name="Содержимое 6" descr="Новый рисунок (2)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12855" y="2285992"/>
            <a:ext cx="3783445" cy="4000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hlinkClick r:id="rId5"/>
              </a:rPr>
              <a:t>Глушков Виктор Михайлович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Новый рисунок (3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643438" y="2357430"/>
            <a:ext cx="3714776" cy="3897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hlinkClick r:id="rId3"/>
              </a:rPr>
              <a:t>Ершов Андрей Петрович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Новый рисунок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102" y="2357430"/>
            <a:ext cx="3699270" cy="39115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5"/>
              </a:rPr>
              <a:t>Лавлейс Ада </a:t>
            </a:r>
            <a:r>
              <a:rPr lang="ru-RU" dirty="0" err="1" smtClean="0">
                <a:hlinkClick r:id="rId5"/>
              </a:rPr>
              <a:t>Аугуста</a:t>
            </a:r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pic>
        <p:nvPicPr>
          <p:cNvPr id="8" name="Содержимое 7" descr="Новый рисунок (1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714875" y="2341034"/>
            <a:ext cx="3663826" cy="3874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hlinkClick r:id="rId3"/>
              </a:rPr>
              <a:t>Лебедев Сергей Алексеевич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Новый рисунок (2)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300" y="2571744"/>
            <a:ext cx="3715882" cy="39290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hlinkClick r:id="rId5"/>
              </a:rPr>
              <a:t>Лейбниц  Готфрид Вильгельм </a:t>
            </a:r>
            <a:endParaRPr lang="ru-RU" dirty="0"/>
          </a:p>
        </p:txBody>
      </p:sp>
      <p:pic>
        <p:nvPicPr>
          <p:cNvPr id="8" name="Содержимое 7" descr="Новый рисунок (3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630702" y="2571743"/>
            <a:ext cx="3727512" cy="394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hlinkClick r:id="rId3"/>
              </a:rPr>
              <a:t>Лозинский Дмитрий Николаевич</a:t>
            </a:r>
            <a:endParaRPr lang="ru-RU" dirty="0"/>
          </a:p>
        </p:txBody>
      </p:sp>
      <p:pic>
        <p:nvPicPr>
          <p:cNvPr id="7" name="Содержимое 6" descr="Новый рисунок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5720" y="2428868"/>
            <a:ext cx="3857652" cy="407899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5"/>
              </a:rPr>
              <a:t>Ляпунов Алексей Андреевич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Новый рисунок (1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357686" y="2428868"/>
            <a:ext cx="3723635" cy="393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Неппер</a:t>
            </a:r>
            <a:r>
              <a:rPr lang="ru-RU" dirty="0" smtClean="0"/>
              <a:t> Джон</a:t>
            </a:r>
            <a:endParaRPr lang="ru-RU" dirty="0"/>
          </a:p>
        </p:txBody>
      </p:sp>
      <p:pic>
        <p:nvPicPr>
          <p:cNvPr id="7" name="Содержимое 6" descr="Новый рисунок (2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171" y="2214555"/>
            <a:ext cx="3826639" cy="40462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4"/>
              </a:rPr>
              <a:t>Фон Нейман Джон</a:t>
            </a:r>
            <a:endParaRPr lang="ru-RU" dirty="0"/>
          </a:p>
        </p:txBody>
      </p:sp>
      <p:pic>
        <p:nvPicPr>
          <p:cNvPr id="8" name="Содержимое 7" descr="Новый рисунок (3).pn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813449" y="2357430"/>
            <a:ext cx="3580759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Паскаль </a:t>
            </a:r>
            <a:r>
              <a:rPr lang="ru-RU" dirty="0" err="1" smtClean="0">
                <a:hlinkClick r:id="rId3"/>
              </a:rPr>
              <a:t>Блэз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Новый рисунок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596" y="2416571"/>
            <a:ext cx="3643338" cy="38523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5"/>
              </a:rPr>
              <a:t>Нортон Питер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Новый рисунок (1)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105246" y="2500306"/>
            <a:ext cx="3513199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811</Words>
  <PresentationFormat>Экран (4:3)</PresentationFormat>
  <Paragraphs>57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4 декабря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****</cp:lastModifiedBy>
  <cp:revision>18</cp:revision>
  <dcterms:modified xsi:type="dcterms:W3CDTF">2007-12-19T10:59:57Z</dcterms:modified>
</cp:coreProperties>
</file>