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9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3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304877-3E9C-46AA-AABE-8C42BB654591}" type="datetimeFigureOut">
              <a:rPr lang="ru-RU" smtClean="0"/>
              <a:pPr/>
              <a:t>02.11.2007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010D099-5768-4FC7-93B3-6597A880D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072074"/>
            <a:ext cx="4048124" cy="1143008"/>
          </a:xfrm>
        </p:spPr>
        <p:txBody>
          <a:bodyPr/>
          <a:lstStyle/>
          <a:p>
            <a:pPr algn="r"/>
            <a:r>
              <a:rPr lang="ru-RU" dirty="0" smtClean="0"/>
              <a:t>Наглядное пособие </a:t>
            </a:r>
          </a:p>
          <a:p>
            <a:pPr algn="r"/>
            <a:r>
              <a:rPr lang="ru-RU" dirty="0" smtClean="0"/>
              <a:t>для урока по геометрии.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05800" cy="2343386"/>
          </a:xfrm>
        </p:spPr>
        <p:txBody>
          <a:bodyPr/>
          <a:lstStyle/>
          <a:p>
            <a:r>
              <a:rPr lang="ru-RU" sz="4400" b="1" dirty="0" smtClean="0"/>
              <a:t>Свойство _____________</a:t>
            </a:r>
            <a:br>
              <a:rPr lang="ru-RU" sz="4400" b="1" dirty="0" smtClean="0"/>
            </a:br>
            <a:r>
              <a:rPr lang="ru-RU" sz="4400" b="1" dirty="0" smtClean="0"/>
              <a:t>равнобедренного треугольника.</a:t>
            </a:r>
            <a:endParaRPr lang="ru-RU" sz="4400" dirty="0"/>
          </a:p>
        </p:txBody>
      </p:sp>
      <p:pic>
        <p:nvPicPr>
          <p:cNvPr id="4" name="Рисунок 3" descr="bd05091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857496"/>
            <a:ext cx="3857652" cy="3514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24000"/>
            <a:ext cx="8186766" cy="4548206"/>
          </a:xfrm>
          <a:ln>
            <a:noFill/>
          </a:ln>
        </p:spPr>
        <p:txBody>
          <a:bodyPr/>
          <a:lstStyle/>
          <a:p>
            <a:r>
              <a:rPr lang="ru-RU" sz="4400" b="1" dirty="0" smtClean="0">
                <a:solidFill>
                  <a:schemeClr val="accent2"/>
                </a:solidFill>
              </a:rPr>
              <a:t>Дано:</a:t>
            </a:r>
            <a:endParaRPr lang="ru-RU" sz="4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2"/>
                </a:solidFill>
                <a:sym typeface="Symbol"/>
              </a:rPr>
              <a:t></a:t>
            </a:r>
            <a:r>
              <a:rPr lang="ru-RU" sz="2000" b="1" dirty="0" smtClean="0">
                <a:solidFill>
                  <a:schemeClr val="accent2"/>
                </a:solidFill>
              </a:rPr>
              <a:t> АВС – равнобедренный (АС=СВ)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2"/>
                </a:solidFill>
              </a:rPr>
              <a:t>С</a:t>
            </a:r>
            <a:r>
              <a:rPr lang="en-US" sz="2000" b="1" dirty="0" smtClean="0">
                <a:solidFill>
                  <a:schemeClr val="accent2"/>
                </a:solidFill>
              </a:rPr>
              <a:t>D</a:t>
            </a:r>
            <a:r>
              <a:rPr lang="ru-RU" sz="2000" b="1" dirty="0" smtClean="0">
                <a:solidFill>
                  <a:schemeClr val="accent2"/>
                </a:solidFill>
              </a:rPr>
              <a:t> – медиана (</a:t>
            </a:r>
            <a:r>
              <a:rPr lang="en-US" sz="2000" b="1" dirty="0" smtClean="0">
                <a:solidFill>
                  <a:schemeClr val="accent2"/>
                </a:solidFill>
              </a:rPr>
              <a:t>AD</a:t>
            </a:r>
            <a:r>
              <a:rPr lang="ru-RU" sz="2000" b="1" dirty="0" smtClean="0">
                <a:solidFill>
                  <a:schemeClr val="accent2"/>
                </a:solidFill>
              </a:rPr>
              <a:t>=</a:t>
            </a:r>
            <a:r>
              <a:rPr lang="en-US" sz="2000" b="1" dirty="0" smtClean="0">
                <a:solidFill>
                  <a:schemeClr val="accent2"/>
                </a:solidFill>
              </a:rPr>
              <a:t>DB</a:t>
            </a:r>
            <a:r>
              <a:rPr lang="ru-RU" sz="20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ru-RU" sz="4400" b="1" dirty="0" smtClean="0"/>
              <a:t>Доказать:</a:t>
            </a:r>
            <a:endParaRPr lang="ru-RU" sz="4400" dirty="0" smtClean="0"/>
          </a:p>
          <a:p>
            <a:pPr>
              <a:buNone/>
            </a:pPr>
            <a:r>
              <a:rPr lang="en-US" sz="2000" b="1" dirty="0" smtClean="0"/>
              <a:t>CD</a:t>
            </a:r>
            <a:r>
              <a:rPr lang="ru-RU" sz="2000" b="1" dirty="0" smtClean="0"/>
              <a:t> – биссектриса </a:t>
            </a:r>
            <a:r>
              <a:rPr lang="ru-RU" sz="2000" b="1" dirty="0" smtClean="0">
                <a:solidFill>
                  <a:srgbClr val="7030A0"/>
                </a:solidFill>
              </a:rPr>
              <a:t>(</a:t>
            </a:r>
            <a:r>
              <a:rPr lang="ru-RU" sz="2000" b="1" dirty="0" smtClean="0">
                <a:solidFill>
                  <a:srgbClr val="7030A0"/>
                </a:solidFill>
                <a:sym typeface="Symbol"/>
              </a:rPr>
              <a:t></a:t>
            </a:r>
            <a:r>
              <a:rPr lang="en-US" sz="2000" b="1" dirty="0" smtClean="0">
                <a:solidFill>
                  <a:srgbClr val="7030A0"/>
                </a:solidFill>
              </a:rPr>
              <a:t>ACD</a:t>
            </a:r>
            <a:r>
              <a:rPr lang="ru-RU" sz="2000" b="1" dirty="0" smtClean="0">
                <a:solidFill>
                  <a:srgbClr val="7030A0"/>
                </a:solidFill>
              </a:rPr>
              <a:t> = </a:t>
            </a:r>
            <a:r>
              <a:rPr lang="ru-RU" sz="2000" b="1" dirty="0" smtClean="0">
                <a:solidFill>
                  <a:srgbClr val="7030A0"/>
                </a:solidFill>
                <a:sym typeface="Symbol"/>
              </a:rPr>
              <a:t>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BCD</a:t>
            </a:r>
            <a:r>
              <a:rPr lang="ru-RU" sz="2000" b="1" dirty="0" smtClean="0">
                <a:solidFill>
                  <a:srgbClr val="7030A0"/>
                </a:solidFill>
              </a:rPr>
              <a:t>)</a:t>
            </a:r>
            <a:endParaRPr lang="ru-RU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000" b="1" dirty="0" smtClean="0"/>
              <a:t>CD </a:t>
            </a:r>
            <a:r>
              <a:rPr lang="ru-RU" sz="2000" b="1" dirty="0" smtClean="0"/>
              <a:t>– высота </a:t>
            </a:r>
            <a:r>
              <a:rPr lang="ru-RU" sz="2000" b="1" dirty="0" smtClean="0">
                <a:solidFill>
                  <a:srgbClr val="FFFF00"/>
                </a:solidFill>
              </a:rPr>
              <a:t>(</a:t>
            </a:r>
            <a:r>
              <a:rPr lang="en-US" sz="2000" b="1" dirty="0" smtClean="0">
                <a:solidFill>
                  <a:srgbClr val="FFFF00"/>
                </a:solidFill>
              </a:rPr>
              <a:t>CD</a:t>
            </a:r>
            <a:r>
              <a:rPr lang="en-US" sz="2000" b="1" dirty="0" smtClean="0">
                <a:solidFill>
                  <a:srgbClr val="FFFF00"/>
                </a:solidFill>
                <a:sym typeface="Symbol"/>
              </a:rPr>
              <a:t></a:t>
            </a:r>
            <a:r>
              <a:rPr lang="en-US" sz="2000" b="1" dirty="0" smtClean="0">
                <a:solidFill>
                  <a:srgbClr val="FFFF00"/>
                </a:solidFill>
              </a:rPr>
              <a:t>AB</a:t>
            </a:r>
            <a:r>
              <a:rPr lang="ru-RU" sz="2000" b="1" dirty="0" smtClean="0">
                <a:solidFill>
                  <a:srgbClr val="FFFF00"/>
                </a:solidFill>
              </a:rPr>
              <a:t>)</a:t>
            </a: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072066" y="2643182"/>
            <a:ext cx="3429024" cy="3000396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572264" y="5286388"/>
            <a:ext cx="285752" cy="35719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</a:rPr>
              <a:t>Свойство _____________</a:t>
            </a:r>
            <a:br>
              <a:rPr lang="ru-RU" sz="40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</a:rPr>
              <a:t>равнобедренного   треугольника.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72066" y="5572140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429652" y="5572140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321305" y="4108455"/>
            <a:ext cx="3000396" cy="69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715140" y="2571744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86578" y="5572140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олния 16"/>
          <p:cNvSpPr/>
          <p:nvPr/>
        </p:nvSpPr>
        <p:spPr>
          <a:xfrm rot="18333709">
            <a:off x="5723408" y="3932903"/>
            <a:ext cx="428628" cy="440507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олния 18"/>
          <p:cNvSpPr/>
          <p:nvPr/>
        </p:nvSpPr>
        <p:spPr>
          <a:xfrm rot="18333709">
            <a:off x="7514189" y="4013736"/>
            <a:ext cx="428628" cy="428628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6102401">
            <a:off x="6604361" y="3045681"/>
            <a:ext cx="565496" cy="760245"/>
          </a:xfrm>
          <a:prstGeom prst="arc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2" name="Дуга 21"/>
          <p:cNvSpPr/>
          <p:nvPr/>
        </p:nvSpPr>
        <p:spPr>
          <a:xfrm rot="10257913">
            <a:off x="6325353" y="3153436"/>
            <a:ext cx="885366" cy="564637"/>
          </a:xfrm>
          <a:prstGeom prst="arc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57950" y="1785926"/>
            <a:ext cx="7143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Сердце 24"/>
          <p:cNvSpPr/>
          <p:nvPr/>
        </p:nvSpPr>
        <p:spPr>
          <a:xfrm>
            <a:off x="5786446" y="5500702"/>
            <a:ext cx="428628" cy="285752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ердце 25"/>
          <p:cNvSpPr/>
          <p:nvPr/>
        </p:nvSpPr>
        <p:spPr>
          <a:xfrm>
            <a:off x="7429520" y="5500702"/>
            <a:ext cx="428628" cy="285752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643702" y="5786454"/>
            <a:ext cx="7143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215338" y="5786454"/>
            <a:ext cx="7143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86314" y="5786454"/>
            <a:ext cx="7143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52818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Поэтому справедливы также следующие утверждения:</a:t>
            </a:r>
          </a:p>
          <a:p>
            <a:pPr marL="514350" indent="-514350"/>
            <a:r>
              <a:rPr lang="ru-RU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Биссектриса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равнобедренного треугольника, проведенная к основанию, является медианой и биссектрисой.</a:t>
            </a:r>
          </a:p>
          <a:p>
            <a:pPr marL="514350" indent="-514350"/>
            <a:r>
              <a:rPr lang="ru-RU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Высота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равнобедренного треугольника, проведенная к основанию, является медианой и биссектрисой.</a:t>
            </a:r>
          </a:p>
          <a:p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6222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Таким образом, установлено, что биссектриса, медиана и высота равнобедренного треугольника, проведенные к основанию, совпадают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24000"/>
            <a:ext cx="8186766" cy="4548206"/>
          </a:xfrm>
          <a:ln>
            <a:solidFill>
              <a:schemeClr val="tx2">
                <a:lumMod val="1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Дано:</a:t>
            </a:r>
          </a:p>
          <a:p>
            <a:pPr>
              <a:buNone/>
            </a:pPr>
            <a:r>
              <a:rPr lang="ru-RU" sz="2800" b="1" dirty="0" smtClean="0">
                <a:sym typeface="Symbol"/>
              </a:rPr>
              <a:t></a:t>
            </a:r>
            <a:r>
              <a:rPr lang="ru-RU" sz="2800" b="1" dirty="0" smtClean="0"/>
              <a:t> АВС -равнобедренный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В</a:t>
            </a:r>
            <a:r>
              <a:rPr lang="en-US" sz="2800" b="1" dirty="0" smtClean="0"/>
              <a:t>N</a:t>
            </a:r>
            <a:r>
              <a:rPr lang="ru-RU" sz="2800" b="1" dirty="0" smtClean="0"/>
              <a:t> – медиана,</a:t>
            </a:r>
          </a:p>
          <a:p>
            <a:pPr>
              <a:buNone/>
            </a:pPr>
            <a:r>
              <a:rPr lang="ru-RU" sz="2800" b="1" dirty="0" smtClean="0">
                <a:sym typeface="Symbol"/>
              </a:rPr>
              <a:t></a:t>
            </a:r>
            <a:r>
              <a:rPr lang="en-US" sz="2800" b="1" dirty="0" smtClean="0"/>
              <a:t>ABN = 35</a:t>
            </a:r>
            <a:r>
              <a:rPr lang="en-US" sz="2800" b="1" dirty="0" smtClean="0">
                <a:sym typeface="Symbol"/>
              </a:rPr>
              <a:t></a:t>
            </a:r>
            <a:endParaRPr lang="ru-RU" sz="2800" dirty="0" smtClean="0"/>
          </a:p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Найти: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ym typeface="Symbol"/>
              </a:rPr>
              <a:t></a:t>
            </a:r>
            <a:r>
              <a:rPr lang="en-US" sz="2800" b="1" dirty="0" smtClean="0"/>
              <a:t>NBC =  ?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>
                <a:sym typeface="Symbol"/>
              </a:rPr>
              <a:t></a:t>
            </a:r>
            <a:r>
              <a:rPr lang="en-US" sz="2800" b="1" dirty="0" smtClean="0"/>
              <a:t>B</a:t>
            </a:r>
            <a:r>
              <a:rPr lang="ru-RU" sz="2800" b="1" dirty="0" smtClean="0">
                <a:sym typeface="Symbol"/>
              </a:rPr>
              <a:t>А</a:t>
            </a:r>
            <a:r>
              <a:rPr lang="en-US" sz="2800" b="1" dirty="0" smtClean="0"/>
              <a:t>C =  ? </a:t>
            </a:r>
            <a:endParaRPr lang="ru-RU" sz="2800" b="1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072066" y="2643182"/>
            <a:ext cx="3429024" cy="3000396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Задача.</a:t>
            </a:r>
            <a:endParaRPr lang="ru-RU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72066" y="5572140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429652" y="5572140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321305" y="4108455"/>
            <a:ext cx="3000396" cy="69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715140" y="2571744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86578" y="5572140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6102401">
            <a:off x="6604361" y="3045681"/>
            <a:ext cx="565496" cy="760245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2" name="Дуга 21"/>
          <p:cNvSpPr/>
          <p:nvPr/>
        </p:nvSpPr>
        <p:spPr>
          <a:xfrm rot="10257913">
            <a:off x="6325353" y="3153436"/>
            <a:ext cx="885366" cy="564637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57950" y="1785926"/>
            <a:ext cx="7143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Сердце 24"/>
          <p:cNvSpPr/>
          <p:nvPr/>
        </p:nvSpPr>
        <p:spPr>
          <a:xfrm>
            <a:off x="5786446" y="5500702"/>
            <a:ext cx="428628" cy="285752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ердце 25"/>
          <p:cNvSpPr/>
          <p:nvPr/>
        </p:nvSpPr>
        <p:spPr>
          <a:xfrm>
            <a:off x="7429520" y="5500702"/>
            <a:ext cx="428628" cy="285752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643702" y="5786454"/>
            <a:ext cx="7143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215338" y="5786454"/>
            <a:ext cx="7143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86314" y="5786454"/>
            <a:ext cx="7143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" name="Рисунок 20" descr="bd05097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42852"/>
            <a:ext cx="1428760" cy="1470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5" name="Содержимое 4" descr="bd05092_.wm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14612" y="1857364"/>
            <a:ext cx="3803964" cy="34508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000232" y="1500174"/>
            <a:ext cx="578647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 </a:t>
            </a:r>
            <a:r>
              <a:rPr lang="ru-RU" dirty="0" smtClean="0"/>
              <a:t>  </a:t>
            </a:r>
            <a:r>
              <a:rPr lang="en-US" dirty="0" smtClean="0"/>
              <a:t>P                       </a:t>
            </a:r>
            <a:r>
              <a:rPr lang="en-US" b="1" dirty="0" smtClean="0">
                <a:sym typeface="Symbol"/>
              </a:rPr>
              <a:t></a:t>
            </a:r>
            <a:r>
              <a:rPr lang="en-US" b="1" dirty="0" smtClean="0"/>
              <a:t> POC </a:t>
            </a:r>
            <a:r>
              <a:rPr lang="ru-RU" b="1" dirty="0" smtClean="0"/>
              <a:t>, </a:t>
            </a:r>
            <a:r>
              <a:rPr lang="ru-RU" b="1" dirty="0" smtClean="0">
                <a:sym typeface="Symbol"/>
              </a:rPr>
              <a:t></a:t>
            </a:r>
            <a:r>
              <a:rPr lang="ru-RU" b="1" dirty="0" smtClean="0"/>
              <a:t> С =  ?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ru-RU" dirty="0" smtClean="0"/>
              <a:t>            </a:t>
            </a:r>
            <a:r>
              <a:rPr lang="en-US" dirty="0" smtClean="0"/>
              <a:t>O       </a:t>
            </a:r>
            <a:r>
              <a:rPr lang="ru-RU" dirty="0" smtClean="0"/>
              <a:t> </a:t>
            </a:r>
            <a:r>
              <a:rPr lang="en-US" dirty="0" smtClean="0"/>
              <a:t>                        C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рисункам дайте определение, назовите признак, свойство?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3428992" y="1928802"/>
            <a:ext cx="3071834" cy="29289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435769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5202911">
            <a:off x="3183731" y="1918148"/>
            <a:ext cx="436138" cy="636050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4257482">
            <a:off x="5892448" y="4280698"/>
            <a:ext cx="555057" cy="725497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357554" y="1928802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357554" y="4714884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57950" y="4786322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рисункам дайте определение, назовите признак, свойство?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ln w="57150">
            <a:solidFill>
              <a:schemeClr val="accent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                   </a:t>
            </a:r>
          </a:p>
          <a:p>
            <a:pPr>
              <a:buNone/>
            </a:pPr>
            <a:r>
              <a:rPr lang="ru-RU" sz="2400" dirty="0" smtClean="0"/>
              <a:t>                         </a:t>
            </a:r>
            <a:r>
              <a:rPr lang="en-US" sz="2400" dirty="0" smtClean="0"/>
              <a:t>N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            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С</a:t>
            </a:r>
            <a:r>
              <a:rPr lang="en-US" sz="2400" dirty="0" smtClean="0"/>
              <a:t>       </a:t>
            </a:r>
            <a:r>
              <a:rPr lang="ru-RU" sz="2400" dirty="0" smtClean="0"/>
              <a:t>     </a:t>
            </a:r>
            <a:r>
              <a:rPr lang="en-US" sz="2400" dirty="0" smtClean="0"/>
              <a:t>       </a:t>
            </a:r>
            <a:r>
              <a:rPr lang="ru-RU" sz="2400" dirty="0" smtClean="0"/>
              <a:t>  </a:t>
            </a:r>
            <a:r>
              <a:rPr lang="en-US" sz="2400" dirty="0" smtClean="0"/>
              <a:t>           M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</a:t>
            </a:r>
            <a:r>
              <a:rPr lang="en-US" sz="2400" b="1" dirty="0" smtClean="0"/>
              <a:t> </a:t>
            </a:r>
            <a:r>
              <a:rPr lang="ru-RU" sz="2400" b="1" dirty="0" smtClean="0"/>
              <a:t>С</a:t>
            </a:r>
            <a:r>
              <a:rPr lang="en-US" sz="2400" b="1" dirty="0" smtClean="0"/>
              <a:t>NM  </a:t>
            </a:r>
            <a:r>
              <a:rPr lang="ru-RU" sz="2400" b="1" dirty="0" smtClean="0"/>
              <a:t>, </a:t>
            </a:r>
            <a:r>
              <a:rPr lang="ru-RU" sz="2400" b="1" dirty="0" smtClean="0">
                <a:sym typeface="Symbol"/>
              </a:rPr>
              <a:t></a:t>
            </a:r>
            <a:r>
              <a:rPr lang="ru-RU" sz="2400" b="1" dirty="0" smtClean="0"/>
              <a:t> С =  ?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accent1">
                <a:lumMod val="50000"/>
              </a:schemeClr>
            </a:solidFill>
            <a:prstDash val="solid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</a:t>
            </a:r>
          </a:p>
          <a:p>
            <a:pPr>
              <a:buNone/>
            </a:pPr>
            <a:r>
              <a:rPr lang="ru-RU" dirty="0" smtClean="0"/>
              <a:t>                          В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А                        С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ym typeface="Symbol"/>
              </a:rPr>
              <a:t></a:t>
            </a:r>
            <a:r>
              <a:rPr lang="ru-RU" b="1" dirty="0" smtClean="0"/>
              <a:t> АВС, </a:t>
            </a:r>
            <a:r>
              <a:rPr lang="ru-RU" b="1" dirty="0" smtClean="0">
                <a:sym typeface="Symbol"/>
              </a:rPr>
              <a:t></a:t>
            </a:r>
            <a:r>
              <a:rPr lang="ru-RU" b="1" dirty="0" smtClean="0"/>
              <a:t> А = 40</a:t>
            </a:r>
            <a:r>
              <a:rPr lang="ru-RU" b="1" dirty="0" smtClean="0">
                <a:sym typeface="Symbol"/>
              </a:rPr>
              <a:t></a:t>
            </a:r>
            <a:r>
              <a:rPr lang="ru-RU" b="1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ym typeface="Symbol"/>
              </a:rPr>
              <a:t></a:t>
            </a:r>
            <a:r>
              <a:rPr lang="ru-RU" b="1" dirty="0" smtClean="0"/>
              <a:t> С =  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714480" y="2214554"/>
            <a:ext cx="2143140" cy="184309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олния 10"/>
          <p:cNvSpPr/>
          <p:nvPr/>
        </p:nvSpPr>
        <p:spPr>
          <a:xfrm>
            <a:off x="2071670" y="3000372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8135713">
            <a:off x="6051408" y="2900953"/>
            <a:ext cx="1578840" cy="156286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олния 18"/>
          <p:cNvSpPr/>
          <p:nvPr/>
        </p:nvSpPr>
        <p:spPr>
          <a:xfrm>
            <a:off x="3143240" y="3000372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олния 19"/>
          <p:cNvSpPr/>
          <p:nvPr/>
        </p:nvSpPr>
        <p:spPr>
          <a:xfrm>
            <a:off x="2643174" y="3929066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олния 20"/>
          <p:cNvSpPr/>
          <p:nvPr/>
        </p:nvSpPr>
        <p:spPr>
          <a:xfrm>
            <a:off x="6143636" y="2928934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олния 21"/>
          <p:cNvSpPr/>
          <p:nvPr/>
        </p:nvSpPr>
        <p:spPr>
          <a:xfrm>
            <a:off x="7143768" y="3000372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786182" y="392906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14612" y="214311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714480" y="392906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786710" y="357187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786578" y="250030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715008" y="357187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является линия </a:t>
            </a:r>
            <a:r>
              <a:rPr smtClean="0"/>
              <a:t>AR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1532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B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R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                                    </a:t>
            </a:r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214414" y="2214554"/>
            <a:ext cx="5715040" cy="2857520"/>
          </a:xfrm>
          <a:prstGeom prst="rt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2"/>
          </p:cNvCxnSpPr>
          <p:nvPr/>
        </p:nvCxnSpPr>
        <p:spPr>
          <a:xfrm rot="5400000" flipH="1" flipV="1">
            <a:off x="750067" y="3321843"/>
            <a:ext cx="2214578" cy="1285884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2285984" y="3214686"/>
            <a:ext cx="357190" cy="214314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2581260" y="3133724"/>
            <a:ext cx="347666" cy="223838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1142976" y="2214554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786578" y="4929198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428860" y="2786058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142976" y="500063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является линия </a:t>
            </a:r>
            <a:r>
              <a:rPr smtClean="0"/>
              <a:t>BL</a:t>
            </a:r>
            <a:r>
              <a:rPr lang="ru-RU" dirty="0" smtClean="0"/>
              <a:t>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11532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B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  L                                  </a:t>
            </a:r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214414" y="2214554"/>
            <a:ext cx="5715040" cy="2857520"/>
          </a:xfrm>
          <a:prstGeom prst="rt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214414" y="2285992"/>
            <a:ext cx="2786082" cy="2786082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Молния 11"/>
          <p:cNvSpPr/>
          <p:nvPr/>
        </p:nvSpPr>
        <p:spPr>
          <a:xfrm>
            <a:off x="2143108" y="4929198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олния 12"/>
          <p:cNvSpPr/>
          <p:nvPr/>
        </p:nvSpPr>
        <p:spPr>
          <a:xfrm>
            <a:off x="5000628" y="4929198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142976" y="2214554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142976" y="500063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786578" y="500063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929058" y="5000636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является линия </a:t>
            </a:r>
            <a:r>
              <a:rPr smtClean="0"/>
              <a:t>AR</a:t>
            </a:r>
            <a:r>
              <a:rPr lang="ru-RU" dirty="0" smtClean="0"/>
              <a:t>, </a:t>
            </a:r>
            <a:r>
              <a:rPr smtClean="0"/>
              <a:t>BL</a:t>
            </a:r>
            <a:r>
              <a:rPr lang="ru-RU" dirty="0" smtClean="0"/>
              <a:t> ,</a:t>
            </a:r>
            <a:r>
              <a:rPr smtClean="0"/>
              <a:t>CF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00174"/>
            <a:ext cx="811532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B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F</a:t>
            </a:r>
            <a:r>
              <a:rPr lang="ru-RU" dirty="0" smtClean="0"/>
              <a:t>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                                    </a:t>
            </a:r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214414" y="2214554"/>
            <a:ext cx="5715040" cy="2714644"/>
          </a:xfrm>
          <a:prstGeom prst="rt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1"/>
            <a:endCxn id="5" idx="4"/>
          </p:cNvCxnSpPr>
          <p:nvPr/>
        </p:nvCxnSpPr>
        <p:spPr>
          <a:xfrm rot="10800000" flipH="1" flipV="1">
            <a:off x="1214414" y="3571876"/>
            <a:ext cx="5715040" cy="1357322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14577559">
            <a:off x="4877047" y="3918297"/>
            <a:ext cx="574659" cy="716022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4577559">
            <a:off x="4726354" y="4375362"/>
            <a:ext cx="659614" cy="750484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142976" y="2214554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786578" y="4857760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42976" y="3500438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42976" y="4857760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ym typeface="Symbol"/>
              </a:rPr>
              <a:t></a:t>
            </a:r>
            <a:r>
              <a:rPr lang="ru-RU" sz="4000" dirty="0" smtClean="0"/>
              <a:t> </a:t>
            </a:r>
            <a:r>
              <a:rPr lang="en-US" sz="4000" dirty="0" smtClean="0"/>
              <a:t>(</a:t>
            </a:r>
            <a:r>
              <a:rPr lang="en-US" sz="4000" dirty="0" err="1" smtClean="0"/>
              <a:t>ab</a:t>
            </a:r>
            <a:r>
              <a:rPr lang="en-US" sz="4000" dirty="0" smtClean="0"/>
              <a:t>) = </a:t>
            </a:r>
            <a:r>
              <a:rPr lang="en-US" sz="4000" dirty="0" smtClean="0">
                <a:sym typeface="Symbol"/>
              </a:rPr>
              <a:t></a:t>
            </a:r>
            <a:r>
              <a:rPr lang="en-US" sz="4000" dirty="0" smtClean="0"/>
              <a:t> (</a:t>
            </a:r>
            <a:r>
              <a:rPr lang="en-US" sz="4000" dirty="0" err="1" smtClean="0"/>
              <a:t>bc</a:t>
            </a:r>
            <a:r>
              <a:rPr lang="en-US" sz="4000" dirty="0" smtClean="0"/>
              <a:t>)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                             a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      b                                                  c</a:t>
            </a: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Какое свойство изображено на рисунке?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4572008"/>
            <a:ext cx="57150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357554" y="4000504"/>
            <a:ext cx="214314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7224" y="5072074"/>
            <a:ext cx="76438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А                             К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L                               O</a:t>
            </a:r>
            <a:endParaRPr lang="ru-RU" dirty="0"/>
          </a:p>
        </p:txBody>
      </p:sp>
      <p:sp>
        <p:nvSpPr>
          <p:cNvPr id="6" name="Параллелограмм 5"/>
          <p:cNvSpPr/>
          <p:nvPr/>
        </p:nvSpPr>
        <p:spPr>
          <a:xfrm>
            <a:off x="1285852" y="2714620"/>
            <a:ext cx="2500330" cy="1928826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Какой  из признаков  изображен на рисунке?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A                           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N                             M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571604" y="2928934"/>
            <a:ext cx="1928826" cy="150019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Молния 8"/>
          <p:cNvSpPr/>
          <p:nvPr/>
        </p:nvSpPr>
        <p:spPr>
          <a:xfrm>
            <a:off x="2500298" y="2571744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>
            <a:off x="2143108" y="4500570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ердце 10"/>
          <p:cNvSpPr/>
          <p:nvPr/>
        </p:nvSpPr>
        <p:spPr>
          <a:xfrm>
            <a:off x="1285852" y="3500438"/>
            <a:ext cx="428628" cy="285752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ердце 11"/>
          <p:cNvSpPr/>
          <p:nvPr/>
        </p:nvSpPr>
        <p:spPr>
          <a:xfrm>
            <a:off x="3357554" y="3500438"/>
            <a:ext cx="428628" cy="285752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14480" y="2643182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14744" y="2643182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14678" y="4572008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14414" y="4572008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643570" y="3500438"/>
            <a:ext cx="1928826" cy="1357322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5643570" y="2143116"/>
            <a:ext cx="1928826" cy="1357322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ердце 18"/>
          <p:cNvSpPr/>
          <p:nvPr/>
        </p:nvSpPr>
        <p:spPr>
          <a:xfrm>
            <a:off x="5786446" y="2500306"/>
            <a:ext cx="428628" cy="285752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ердце 19"/>
          <p:cNvSpPr/>
          <p:nvPr/>
        </p:nvSpPr>
        <p:spPr>
          <a:xfrm>
            <a:off x="6858016" y="4000504"/>
            <a:ext cx="428628" cy="285752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олния 20"/>
          <p:cNvSpPr/>
          <p:nvPr/>
        </p:nvSpPr>
        <p:spPr>
          <a:xfrm>
            <a:off x="6929454" y="2571744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олния 21"/>
          <p:cNvSpPr/>
          <p:nvPr/>
        </p:nvSpPr>
        <p:spPr>
          <a:xfrm>
            <a:off x="5857884" y="4071942"/>
            <a:ext cx="428628" cy="285752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572132" y="2071678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500958" y="2071678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572132" y="4786322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500958" y="4786322"/>
            <a:ext cx="142876" cy="1428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433688">
            <a:off x="1028069" y="4243274"/>
            <a:ext cx="587004" cy="443153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1651742">
            <a:off x="3402930" y="2636955"/>
            <a:ext cx="587004" cy="443153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571868" y="1571612"/>
            <a:ext cx="614338" cy="814961"/>
          </a:xfrm>
        </p:spPr>
        <p:txBody>
          <a:bodyPr/>
          <a:lstStyle/>
          <a:p>
            <a:r>
              <a:rPr lang="en-US" sz="9600" dirty="0" smtClean="0"/>
              <a:t>     </a:t>
            </a:r>
            <a:r>
              <a:rPr lang="ru-RU" sz="9600" dirty="0" smtClean="0"/>
              <a:t>                                      </a:t>
            </a:r>
            <a:r>
              <a:rPr lang="ru-RU" sz="10000" dirty="0" smtClean="0"/>
              <a:t>,</a:t>
            </a:r>
            <a:endParaRPr lang="ru-RU" sz="10000" dirty="0"/>
          </a:p>
        </p:txBody>
      </p:sp>
      <p:pic>
        <p:nvPicPr>
          <p:cNvPr id="7" name="Содержимое 6" descr="S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2428868"/>
            <a:ext cx="3048022" cy="2286016"/>
          </a:xfrm>
        </p:spPr>
      </p:pic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286248" y="2214554"/>
            <a:ext cx="4038600" cy="391363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РЕБУС.</a:t>
            </a:r>
            <a:endParaRPr lang="ru-RU" b="1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2281254" cy="762000"/>
          </a:xfrm>
        </p:spPr>
        <p:txBody>
          <a:bodyPr/>
          <a:lstStyle/>
          <a:p>
            <a:r>
              <a:rPr lang="ru-RU" sz="9600" dirty="0" smtClean="0"/>
              <a:t>  </a:t>
            </a:r>
            <a:r>
              <a:rPr lang="ru-RU" sz="7200" dirty="0" smtClean="0"/>
              <a:t>3</a:t>
            </a:r>
            <a:endParaRPr lang="ru-RU" sz="7200" dirty="0"/>
          </a:p>
        </p:txBody>
      </p:sp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428868"/>
            <a:ext cx="3007916" cy="2286016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5214942" y="1357298"/>
            <a:ext cx="785818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5179223" y="1464455"/>
            <a:ext cx="857256" cy="3571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10"/>
          <p:cNvSpPr txBox="1">
            <a:spLocks/>
          </p:cNvSpPr>
          <p:nvPr/>
        </p:nvSpPr>
        <p:spPr>
          <a:xfrm>
            <a:off x="7572396" y="3857628"/>
            <a:ext cx="614338" cy="814961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txBody>
          <a:bodyPr vert="horz" lIns="91440" tIns="45720" rIns="91440" bIns="4572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114</TotalTime>
  <Words>264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Свойство _____________ равнобедренного треугольника.</vt:lpstr>
      <vt:lpstr>По рисункам дайте определение, назовите признак, свойство?</vt:lpstr>
      <vt:lpstr>По рисункам дайте определение, назовите признак, свойство?</vt:lpstr>
      <vt:lpstr>Чем является линия AR?</vt:lpstr>
      <vt:lpstr>Чем является линия BL ?</vt:lpstr>
      <vt:lpstr>Чем является линия AR, BL ,CF?</vt:lpstr>
      <vt:lpstr>Какое свойство изображено на рисунке?</vt:lpstr>
      <vt:lpstr>Какой  из признаков  изображен на рисунке?</vt:lpstr>
      <vt:lpstr>РЕБУС.</vt:lpstr>
      <vt:lpstr>Свойство _____________ равнобедренного   треугольника.</vt:lpstr>
      <vt:lpstr>Таким образом, установлено, что биссектриса, медиана и высота равнобедренного треугольника, проведенные к основанию, совпадают. </vt:lpstr>
      <vt:lpstr>Задача.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Свойство _____________ равнобедренного треугольника.</dc:title>
  <dc:creator>Пользователь</dc:creator>
  <cp:lastModifiedBy>Пользователь</cp:lastModifiedBy>
  <cp:revision>28</cp:revision>
  <dcterms:created xsi:type="dcterms:W3CDTF">2007-11-01T10:41:42Z</dcterms:created>
  <dcterms:modified xsi:type="dcterms:W3CDTF">2007-11-02T09:35:36Z</dcterms:modified>
</cp:coreProperties>
</file>