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sldIdLst>
    <p:sldId id="256" r:id="rId2"/>
    <p:sldId id="280" r:id="rId3"/>
    <p:sldId id="281" r:id="rId4"/>
    <p:sldId id="260" r:id="rId5"/>
    <p:sldId id="261" r:id="rId6"/>
    <p:sldId id="271" r:id="rId7"/>
    <p:sldId id="273" r:id="rId8"/>
    <p:sldId id="272" r:id="rId9"/>
    <p:sldId id="283" r:id="rId10"/>
    <p:sldId id="282" r:id="rId11"/>
    <p:sldId id="284" r:id="rId12"/>
    <p:sldId id="285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12DE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84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F3A0364-A244-4379-9AE8-53B6C5A04783}" type="datetimeFigureOut">
              <a:rPr lang="ru-RU" smtClean="0"/>
              <a:pPr/>
              <a:t>27.01.2007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CAEC2B6-95EB-486E-8A56-84839F70D2C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29562" cy="3214710"/>
          </a:xfrm>
        </p:spPr>
        <p:txBody>
          <a:bodyPr>
            <a:normAutofit/>
          </a:bodyPr>
          <a:lstStyle/>
          <a:p>
            <a:r>
              <a:rPr lang="ru-RU" b="1" cap="small" dirty="0">
                <a:solidFill>
                  <a:srgbClr val="FF0000"/>
                </a:solidFill>
              </a:rPr>
              <a:t>Построение и исследование графиков функций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02" y="4929198"/>
            <a:ext cx="8643998" cy="1752600"/>
          </a:xfrm>
        </p:spPr>
        <p:txBody>
          <a:bodyPr>
            <a:normAutofit/>
          </a:bodyPr>
          <a:lstStyle/>
          <a:p>
            <a:pPr algn="r"/>
            <a:r>
              <a:rPr lang="ru-RU" sz="1800" dirty="0" smtClean="0"/>
              <a:t>Учитель  информатики </a:t>
            </a:r>
          </a:p>
          <a:p>
            <a:pPr algn="r"/>
            <a:r>
              <a:rPr lang="ru-RU" sz="1800" dirty="0" smtClean="0"/>
              <a:t>МОУ </a:t>
            </a:r>
            <a:r>
              <a:rPr lang="ru-RU" sz="1800" dirty="0" smtClean="0"/>
              <a:t>лицея №8 г. Ставрополя</a:t>
            </a:r>
          </a:p>
          <a:p>
            <a:pPr algn="r"/>
            <a:r>
              <a:rPr lang="ru-RU" sz="1800" dirty="0" smtClean="0"/>
              <a:t>Горбатых </a:t>
            </a:r>
            <a:r>
              <a:rPr lang="ru-RU" sz="1800" dirty="0" smtClean="0"/>
              <a:t>Наталья Александровна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1"/>
                </a:solidFill>
              </a:rPr>
              <a:t>Преобразования графиков функций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400" b="1" cap="small" dirty="0" smtClean="0">
                <a:solidFill>
                  <a:srgbClr val="1212DE"/>
                </a:solidFill>
              </a:rPr>
              <a:t>Преобразование</a:t>
            </a:r>
            <a:r>
              <a:rPr lang="ru-RU" sz="1400" b="1" cap="small" dirty="0" smtClean="0"/>
              <a:t>				</a:t>
            </a:r>
            <a:r>
              <a:rPr lang="ru-RU" sz="1400" b="1" cap="small" dirty="0" smtClean="0">
                <a:solidFill>
                  <a:srgbClr val="1212DE"/>
                </a:solidFill>
              </a:rPr>
              <a:t>Пример</a:t>
            </a:r>
            <a:endParaRPr lang="ru-RU" sz="1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24000" y="1785926"/>
          <a:ext cx="7191404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95702"/>
                <a:gridCol w="359570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y=F(x)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y=x</a:t>
                      </a:r>
                      <a:r>
                        <a:rPr lang="en-US" b="1" cap="small" baseline="30000" dirty="0" smtClean="0"/>
                        <a:t>2</a:t>
                      </a:r>
                      <a:endParaRPr lang="ru-RU" b="1" cap="smal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y=F(</a:t>
                      </a:r>
                      <a:r>
                        <a:rPr lang="en-US" b="1" cap="small" dirty="0" err="1" smtClean="0"/>
                        <a:t>x+a</a:t>
                      </a:r>
                      <a:r>
                        <a:rPr lang="en-US" b="1" cap="small" dirty="0" smtClean="0"/>
                        <a:t>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small" dirty="0" smtClean="0"/>
                        <a:t>y=(x+2)</a:t>
                      </a:r>
                      <a:r>
                        <a:rPr lang="en-US" b="1" cap="small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y=a*f(x)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small" dirty="0" smtClean="0"/>
                        <a:t>y=3*x</a:t>
                      </a:r>
                      <a:r>
                        <a:rPr lang="en-US" b="1" cap="small" baseline="30000" dirty="0" smtClean="0"/>
                        <a:t>2</a:t>
                      </a:r>
                      <a:r>
                        <a:rPr lang="en-US" b="1" cap="small" baseline="0" dirty="0" smtClean="0"/>
                        <a:t> ,</a:t>
                      </a:r>
                      <a:r>
                        <a:rPr lang="en-US" b="1" cap="small" dirty="0" smtClean="0"/>
                        <a:t> y=1/3*x</a:t>
                      </a:r>
                      <a:r>
                        <a:rPr lang="en-US" b="1" cap="small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y=f(a*x)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small" dirty="0" smtClean="0"/>
                        <a:t>y=(1/4*x)</a:t>
                      </a:r>
                      <a:r>
                        <a:rPr lang="en-US" b="1" cap="small" baseline="30000" dirty="0" smtClean="0"/>
                        <a:t>2</a:t>
                      </a:r>
                      <a:endParaRPr lang="ru-RU" b="1" cap="small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small" dirty="0" smtClean="0"/>
                        <a:t>y=(4*x)</a:t>
                      </a:r>
                      <a:r>
                        <a:rPr lang="en-US" b="1" cap="small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y=-f(x)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small" dirty="0" smtClean="0"/>
                        <a:t>y=-(x</a:t>
                      </a:r>
                      <a:r>
                        <a:rPr lang="ru-RU" b="1" cap="small" dirty="0" smtClean="0"/>
                        <a:t>)</a:t>
                      </a:r>
                      <a:r>
                        <a:rPr lang="en-US" b="1" cap="small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y=f(-x)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cap="small" dirty="0" smtClean="0"/>
                        <a:t>y=(-x)</a:t>
                      </a:r>
                      <a:r>
                        <a:rPr lang="en-US" b="1" cap="small" baseline="30000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y=|f(x)|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y=|x</a:t>
                      </a:r>
                      <a:r>
                        <a:rPr lang="en-US" b="1" cap="small" baseline="30000" dirty="0" smtClean="0"/>
                        <a:t>2</a:t>
                      </a:r>
                      <a:r>
                        <a:rPr lang="en-US" b="1" cap="small" dirty="0" smtClean="0"/>
                        <a:t>-3|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y=|f(|x|)|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cap="small" dirty="0" smtClean="0"/>
                        <a:t>y=|x2+2*|x|-3|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74638"/>
            <a:ext cx="7933588" cy="511156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Задание: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028700"/>
            <a:ext cx="7498080" cy="4800600"/>
          </a:xfrm>
        </p:spPr>
        <p:txBody>
          <a:bodyPr>
            <a:normAutofit/>
          </a:bodyPr>
          <a:lstStyle/>
          <a:p>
            <a:pPr marL="88900" lvl="8" indent="0">
              <a:buNone/>
            </a:pPr>
            <a:r>
              <a:rPr lang="ru-RU" sz="1400" dirty="0" smtClean="0">
                <a:solidFill>
                  <a:schemeClr val="accent1"/>
                </a:solidFill>
              </a:rPr>
              <a:t>решить уравнение </a:t>
            </a:r>
            <a:br>
              <a:rPr lang="ru-RU" sz="1400" dirty="0" smtClean="0">
                <a:solidFill>
                  <a:schemeClr val="accent1"/>
                </a:solidFill>
              </a:rPr>
            </a:br>
            <a:r>
              <a:rPr lang="en-US" sz="1400" b="1" cap="small" dirty="0" smtClean="0">
                <a:solidFill>
                  <a:schemeClr val="accent1"/>
                </a:solidFill>
              </a:rPr>
              <a:t>2*(</a:t>
            </a:r>
            <a:r>
              <a:rPr lang="en-US" sz="1400" b="1" cap="small" dirty="0" err="1" smtClean="0">
                <a:solidFill>
                  <a:schemeClr val="accent1"/>
                </a:solidFill>
              </a:rPr>
              <a:t>cos</a:t>
            </a:r>
            <a:r>
              <a:rPr lang="en-US" sz="1400" b="1" cap="small" dirty="0" smtClean="0">
                <a:solidFill>
                  <a:schemeClr val="accent1"/>
                </a:solidFill>
              </a:rPr>
              <a:t> (4*x)-sin (x)*</a:t>
            </a:r>
            <a:r>
              <a:rPr lang="en-US" sz="1400" b="1" cap="small" dirty="0" err="1" smtClean="0">
                <a:solidFill>
                  <a:schemeClr val="accent1"/>
                </a:solidFill>
              </a:rPr>
              <a:t>cos</a:t>
            </a:r>
            <a:r>
              <a:rPr lang="en-US" sz="1400" b="1" cap="small" dirty="0" smtClean="0">
                <a:solidFill>
                  <a:schemeClr val="accent1"/>
                </a:solidFill>
              </a:rPr>
              <a:t> (x))=sin (4*x)+sin (2*x</a:t>
            </a:r>
            <a:r>
              <a:rPr lang="en-US" sz="1400" b="1" cap="small" dirty="0" smtClean="0">
                <a:solidFill>
                  <a:schemeClr val="accent1"/>
                </a:solidFill>
              </a:rPr>
              <a:t>)</a:t>
            </a:r>
            <a:endParaRPr lang="ru-RU" sz="1400" b="1" cap="small" dirty="0" smtClean="0">
              <a:solidFill>
                <a:schemeClr val="accent1"/>
              </a:solidFill>
            </a:endParaRPr>
          </a:p>
          <a:p>
            <a:pPr marL="88900" lvl="8" indent="0">
              <a:buNone/>
            </a:pPr>
            <a:endParaRPr lang="ru-RU" sz="1400" b="1" cap="small" dirty="0" smtClean="0">
              <a:solidFill>
                <a:schemeClr val="accent1"/>
              </a:solidFill>
            </a:endParaRPr>
          </a:p>
          <a:p>
            <a:pPr marL="88900" lvl="8" indent="0">
              <a:buNone/>
            </a:pPr>
            <a:endParaRPr lang="ru-RU" sz="1400" b="1" cap="small" dirty="0" smtClean="0">
              <a:solidFill>
                <a:schemeClr val="accent1"/>
              </a:solidFill>
            </a:endParaRPr>
          </a:p>
          <a:p>
            <a:pPr marL="88900" lvl="8" indent="0">
              <a:buNone/>
            </a:pPr>
            <a:r>
              <a:rPr lang="ru-RU" sz="1400" b="1" cap="small" dirty="0" smtClean="0">
                <a:solidFill>
                  <a:schemeClr val="accent1"/>
                </a:solidFill>
              </a:rPr>
              <a:t/>
            </a:r>
            <a:br>
              <a:rPr lang="ru-RU" sz="1400" b="1" cap="small" dirty="0" smtClean="0">
                <a:solidFill>
                  <a:schemeClr val="accent1"/>
                </a:solidFill>
              </a:rPr>
            </a:br>
            <a:endParaRPr lang="ru-RU" sz="1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259456" y="2057400"/>
            <a:ext cx="66250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82594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Задание:</a:t>
            </a:r>
            <a:endParaRPr lang="ru-RU" sz="2800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214414" y="785794"/>
            <a:ext cx="7498080" cy="480060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600" b="1" cap="small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ru-RU" sz="1600" dirty="0" smtClean="0">
                <a:solidFill>
                  <a:schemeClr val="accent1"/>
                </a:solidFill>
              </a:rPr>
              <a:t>решить уравнение </a:t>
            </a:r>
            <a:endParaRPr lang="ru-RU" sz="16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1600" b="1" cap="small" dirty="0" err="1" smtClean="0">
                <a:solidFill>
                  <a:schemeClr val="accent1"/>
                </a:solidFill>
              </a:rPr>
              <a:t>tg</a:t>
            </a:r>
            <a:r>
              <a:rPr lang="en-US" sz="1600" b="1" cap="small" dirty="0" smtClean="0">
                <a:solidFill>
                  <a:schemeClr val="accent1"/>
                </a:solidFill>
              </a:rPr>
              <a:t>(x</a:t>
            </a:r>
            <a:r>
              <a:rPr lang="en-US" sz="1600" b="1" cap="small" dirty="0" smtClean="0">
                <a:solidFill>
                  <a:schemeClr val="accent1"/>
                </a:solidFill>
              </a:rPr>
              <a:t>)*(1-2*sin(x))-2*</a:t>
            </a:r>
            <a:r>
              <a:rPr lang="en-US" sz="1600" b="1" cap="small" dirty="0" err="1" smtClean="0">
                <a:solidFill>
                  <a:schemeClr val="accent1"/>
                </a:solidFill>
              </a:rPr>
              <a:t>cos</a:t>
            </a:r>
            <a:r>
              <a:rPr lang="en-US" sz="1600" b="1" cap="small" dirty="0" smtClean="0">
                <a:solidFill>
                  <a:schemeClr val="accent1"/>
                </a:solidFill>
              </a:rPr>
              <a:t>(x)=3</a:t>
            </a:r>
            <a:endParaRPr lang="ru-RU" sz="16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143092"/>
            <a:ext cx="6506828" cy="4714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Цели урока: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Образовательные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/>
              <a:t>Закрепление навыков исследования функций и построения их графиков,</a:t>
            </a:r>
          </a:p>
          <a:p>
            <a:r>
              <a:rPr lang="ru-RU" dirty="0"/>
              <a:t>Отработка навыков использования ПК при решении прикладных задач</a:t>
            </a:r>
          </a:p>
          <a:p>
            <a:pPr>
              <a:buNone/>
            </a:pPr>
            <a:r>
              <a:rPr lang="ru-RU" b="1" dirty="0"/>
              <a:t>Развивающие</a:t>
            </a:r>
            <a:r>
              <a:rPr lang="ru-RU" dirty="0"/>
              <a:t> </a:t>
            </a:r>
          </a:p>
          <a:p>
            <a:r>
              <a:rPr lang="ru-RU" dirty="0"/>
              <a:t>Развивать познавательный интерес к учебным дисциплинам и умение применять свои знания в практических ситуациях. </a:t>
            </a:r>
          </a:p>
          <a:p>
            <a:r>
              <a:rPr lang="ru-RU" dirty="0"/>
              <a:t>Расширить кругозор учащихся, повысить их интеллект. </a:t>
            </a:r>
          </a:p>
          <a:p>
            <a:r>
              <a:rPr lang="ru-RU" dirty="0"/>
              <a:t>Развивать логическое мышление</a:t>
            </a:r>
          </a:p>
          <a:p>
            <a:pPr>
              <a:buNone/>
            </a:pPr>
            <a:r>
              <a:rPr lang="ru-RU" b="1" dirty="0"/>
              <a:t>Воспитательные</a:t>
            </a:r>
            <a:r>
              <a:rPr lang="ru-RU" dirty="0"/>
              <a:t> </a:t>
            </a:r>
          </a:p>
          <a:p>
            <a:pPr lvl="0"/>
            <a:r>
              <a:rPr lang="ru-RU" dirty="0"/>
              <a:t>Развивать культуру общения и культуру  речи.</a:t>
            </a:r>
          </a:p>
          <a:p>
            <a:r>
              <a:rPr lang="ru-RU" dirty="0"/>
              <a:t> Воспитание чувства ответственности и солидарности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1" y="2428868"/>
            <a:ext cx="5905509" cy="4429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638"/>
            <a:ext cx="7790712" cy="72547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Работа с программой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857232"/>
            <a:ext cx="7481910" cy="1874838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cap="small" dirty="0" smtClean="0"/>
              <a:t>Начало  работы</a:t>
            </a:r>
          </a:p>
          <a:p>
            <a:pPr marL="596646" indent="-514350"/>
            <a:r>
              <a:rPr lang="ru-RU" b="1" cap="small" dirty="0" smtClean="0"/>
              <a:t>пуск</a:t>
            </a:r>
            <a:r>
              <a:rPr lang="ru-RU" b="1" cap="small" dirty="0"/>
              <a:t>/ программы/ </a:t>
            </a:r>
            <a:r>
              <a:rPr lang="en-US" b="1" cap="small" dirty="0"/>
              <a:t>Advanced </a:t>
            </a:r>
            <a:r>
              <a:rPr lang="en-US" b="1" cap="small" dirty="0" err="1" smtClean="0"/>
              <a:t>grapher</a:t>
            </a:r>
            <a:r>
              <a:rPr lang="ru-RU" b="1" cap="small" dirty="0"/>
              <a:t>.</a:t>
            </a:r>
          </a:p>
          <a:p>
            <a:pPr marL="596646" indent="-514350"/>
            <a:r>
              <a:rPr lang="ru-RU" b="1" cap="small" dirty="0" smtClean="0"/>
              <a:t>построение графика</a:t>
            </a:r>
          </a:p>
          <a:p>
            <a:pPr marL="596646" indent="-514350">
              <a:buNone/>
            </a:pPr>
            <a:r>
              <a:rPr lang="ru-RU" b="1" cap="small" dirty="0" smtClean="0"/>
              <a:t>(</a:t>
            </a:r>
            <a:r>
              <a:rPr lang="ru-RU" cap="small" dirty="0" smtClean="0"/>
              <a:t>в</a:t>
            </a:r>
            <a:r>
              <a:rPr lang="ru-RU" b="1" cap="small" dirty="0" smtClean="0"/>
              <a:t> </a:t>
            </a:r>
            <a:r>
              <a:rPr lang="ru-RU" b="1" cap="small" dirty="0"/>
              <a:t>меню </a:t>
            </a:r>
            <a:r>
              <a:rPr lang="ru-RU" cap="small" dirty="0"/>
              <a:t>выберите</a:t>
            </a:r>
            <a:r>
              <a:rPr lang="ru-RU" b="1" cap="small" dirty="0"/>
              <a:t> построение/ добавить </a:t>
            </a:r>
            <a:r>
              <a:rPr lang="ru-RU" b="1" cap="small" dirty="0" smtClean="0"/>
              <a:t>график)</a:t>
            </a:r>
            <a:endParaRPr lang="ru-RU" b="1" cap="small" dirty="0"/>
          </a:p>
          <a:p>
            <a:pPr marL="596646" indent="-514350"/>
            <a:r>
              <a:rPr lang="ru-RU" b="1" cap="small" dirty="0" smtClean="0"/>
              <a:t>у</a:t>
            </a:r>
            <a:r>
              <a:rPr lang="ru-RU" b="1" cap="small" dirty="0" smtClean="0"/>
              <a:t>даление </a:t>
            </a:r>
          </a:p>
          <a:p>
            <a:pPr marL="596646" indent="-514350">
              <a:buNone/>
            </a:pPr>
            <a:r>
              <a:rPr lang="ru-RU" b="1" cap="small" dirty="0" smtClean="0"/>
              <a:t>(</a:t>
            </a:r>
            <a:r>
              <a:rPr lang="ru-RU" cap="small" dirty="0" smtClean="0"/>
              <a:t>в</a:t>
            </a:r>
            <a:r>
              <a:rPr lang="ru-RU" b="1" cap="small" dirty="0" smtClean="0"/>
              <a:t> </a:t>
            </a:r>
            <a:r>
              <a:rPr lang="ru-RU" b="1" cap="small" dirty="0"/>
              <a:t>меню </a:t>
            </a:r>
            <a:r>
              <a:rPr lang="ru-RU" cap="small" dirty="0"/>
              <a:t>выбрать </a:t>
            </a:r>
            <a:r>
              <a:rPr lang="ru-RU" b="1" cap="small" dirty="0"/>
              <a:t>правка/  отменить добавление </a:t>
            </a:r>
            <a:r>
              <a:rPr lang="ru-RU" b="1" cap="small" dirty="0" smtClean="0"/>
              <a:t>графика)</a:t>
            </a:r>
          </a:p>
          <a:p>
            <a:r>
              <a:rPr lang="ru-RU" b="1" cap="small" dirty="0" smtClean="0"/>
              <a:t>исследование </a:t>
            </a:r>
            <a:r>
              <a:rPr lang="ru-RU" b="1" cap="small" dirty="0"/>
              <a:t>функции </a:t>
            </a:r>
            <a:r>
              <a:rPr lang="ru-RU" cap="small" dirty="0"/>
              <a:t>на экстремум </a:t>
            </a:r>
            <a:r>
              <a:rPr lang="ru-RU" cap="small" dirty="0" smtClean="0"/>
              <a:t>(в</a:t>
            </a:r>
            <a:r>
              <a:rPr lang="ru-RU" b="1" cap="small" dirty="0" smtClean="0"/>
              <a:t> </a:t>
            </a:r>
            <a:r>
              <a:rPr lang="ru-RU" b="1" cap="small" dirty="0"/>
              <a:t>меню </a:t>
            </a:r>
            <a:r>
              <a:rPr lang="ru-RU" cap="small" dirty="0"/>
              <a:t>выбираете </a:t>
            </a:r>
            <a:r>
              <a:rPr lang="ru-RU" b="1" cap="small" dirty="0"/>
              <a:t>Вычисления/ исследования </a:t>
            </a:r>
            <a:r>
              <a:rPr lang="ru-RU" b="1" cap="small" dirty="0" smtClean="0"/>
              <a:t>функции)</a:t>
            </a:r>
            <a:endParaRPr lang="ru-RU" b="1" cap="small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solidFill>
                  <a:schemeClr val="accent1"/>
                </a:solidFill>
              </a:rPr>
              <a:t>Синтаксис в записи функций</a:t>
            </a:r>
            <a:endParaRPr lang="ru-RU" sz="2800" dirty="0">
              <a:solidFill>
                <a:schemeClr val="accent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786182" y="1285860"/>
          <a:ext cx="4994288" cy="49101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7144"/>
                <a:gridCol w="2497144"/>
              </a:tblGrid>
              <a:tr h="12996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cap="small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200" b="1" cap="small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 smtClean="0">
                          <a:latin typeface="Times New Roman"/>
                          <a:ea typeface="Times New Roman"/>
                        </a:rPr>
                        <a:t>Математическая</a:t>
                      </a:r>
                      <a:endParaRPr lang="en-US" sz="1200" b="1" cap="small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cap="small" dirty="0" smtClean="0">
                          <a:latin typeface="Times New Roman"/>
                          <a:ea typeface="Times New Roman"/>
                        </a:rPr>
                        <a:t> запись</a:t>
                      </a:r>
                      <a:r>
                        <a:rPr lang="ru-RU" sz="2000" b="1" cap="small" dirty="0" smtClean="0">
                          <a:latin typeface="Times New Roman"/>
                          <a:ea typeface="Times New Roman"/>
                        </a:rPr>
                        <a:t>                                  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cap="small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US" sz="1400" b="1" cap="small" dirty="0" smtClean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cap="small" dirty="0" smtClean="0">
                          <a:latin typeface="Times New Roman"/>
                          <a:ea typeface="Times New Roman"/>
                        </a:rPr>
                        <a:t>в </a:t>
                      </a:r>
                      <a:r>
                        <a:rPr lang="ru-RU" sz="1400" b="1" cap="small" dirty="0">
                          <a:latin typeface="Times New Roman"/>
                          <a:ea typeface="Times New Roman"/>
                        </a:rPr>
                        <a:t>программе</a:t>
                      </a:r>
                    </a:p>
                  </a:txBody>
                  <a:tcPr marL="62495" marR="62495" marT="0" marB="0"/>
                </a:tc>
              </a:tr>
              <a:tr h="515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cap="small" dirty="0">
                          <a:latin typeface="Times New Roman"/>
                          <a:ea typeface="Times New Roman"/>
                        </a:rPr>
                        <a:t>sin x                                                       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cap="small">
                          <a:latin typeface="Times New Roman"/>
                          <a:ea typeface="Times New Roman"/>
                        </a:rPr>
                        <a:t>sin(x)</a:t>
                      </a:r>
                      <a:endParaRPr lang="ru-RU" sz="2000" b="1" cap="small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</a:tr>
              <a:tr h="515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cap="small" dirty="0" smtClean="0">
                          <a:latin typeface="Times New Roman"/>
                          <a:ea typeface="Times New Roman"/>
                        </a:rPr>
                        <a:t>Cos x                                                     </a:t>
                      </a:r>
                      <a:endParaRPr lang="en-US" sz="2000" b="0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cap="small" dirty="0" err="1" smtClean="0">
                          <a:latin typeface="Times New Roman"/>
                          <a:ea typeface="Times New Roman"/>
                        </a:rPr>
                        <a:t>cos</a:t>
                      </a:r>
                      <a:r>
                        <a:rPr lang="en-US" sz="2000" b="0" cap="small" dirty="0" smtClean="0">
                          <a:latin typeface="Times New Roman"/>
                          <a:ea typeface="Times New Roman"/>
                        </a:rPr>
                        <a:t>(x</a:t>
                      </a:r>
                      <a:r>
                        <a:rPr lang="en-US" sz="2000" b="0" cap="small" dirty="0">
                          <a:latin typeface="Times New Roman"/>
                          <a:ea typeface="Times New Roman"/>
                        </a:rPr>
                        <a:t>)</a:t>
                      </a:r>
                    </a:p>
                  </a:txBody>
                  <a:tcPr marL="62495" marR="62495" marT="0" marB="0"/>
                </a:tc>
              </a:tr>
              <a:tr h="515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cap="small" dirty="0" err="1" smtClean="0">
                          <a:latin typeface="Times New Roman"/>
                          <a:ea typeface="Times New Roman"/>
                        </a:rPr>
                        <a:t>Tg</a:t>
                      </a:r>
                      <a:r>
                        <a:rPr lang="en-US" sz="2000" b="0" cap="small" baseline="0" dirty="0" smtClean="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2000" b="0" cap="small" dirty="0" smtClean="0">
                          <a:latin typeface="Times New Roman"/>
                          <a:ea typeface="Times New Roman"/>
                        </a:rPr>
                        <a:t>x                                                       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cap="small">
                          <a:latin typeface="Times New Roman"/>
                          <a:ea typeface="Times New Roman"/>
                        </a:rPr>
                        <a:t>tan(x)</a:t>
                      </a:r>
                      <a:endParaRPr lang="ru-RU" sz="2000" b="1" cap="small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</a:tr>
              <a:tr h="515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cap="small" dirty="0">
                          <a:latin typeface="Times New Roman"/>
                          <a:ea typeface="Times New Roman"/>
                        </a:rPr>
                        <a:t> x</a:t>
                      </a:r>
                      <a:r>
                        <a:rPr lang="en-US" sz="2000" b="0" cap="small" baseline="30000" dirty="0">
                          <a:latin typeface="Times New Roman"/>
                          <a:ea typeface="Times New Roman"/>
                        </a:rPr>
                        <a:t>2                                                                                              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cap="small">
                          <a:latin typeface="Times New Roman"/>
                          <a:ea typeface="Times New Roman"/>
                        </a:rPr>
                        <a:t>x^2</a:t>
                      </a:r>
                      <a:endParaRPr lang="ru-RU" sz="2000" b="1" cap="small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</a:tr>
              <a:tr h="515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cap="small">
                          <a:latin typeface="Times New Roman"/>
                          <a:ea typeface="Times New Roman"/>
                        </a:rPr>
                        <a:t>|x|                                              </a:t>
                      </a:r>
                      <a:endParaRPr lang="ru-RU" sz="2000" b="1" cap="small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cap="small">
                          <a:latin typeface="Times New Roman"/>
                          <a:ea typeface="Times New Roman"/>
                        </a:rPr>
                        <a:t>abs(x)</a:t>
                      </a:r>
                      <a:endParaRPr lang="ru-RU" sz="2000" b="1" cap="small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</a:tr>
              <a:tr h="515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000" b="0" cap="small" dirty="0">
                          <a:latin typeface="Times New Roman"/>
                          <a:ea typeface="Times New Roman"/>
                          <a:sym typeface="Symbol"/>
                        </a:rPr>
                        <a:t>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cap="small" dirty="0">
                          <a:latin typeface="Times New Roman"/>
                          <a:ea typeface="Times New Roman"/>
                        </a:rPr>
                        <a:t>pi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</a:tr>
              <a:tr h="515791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0" cap="small" dirty="0">
                          <a:latin typeface="Times New Roman"/>
                          <a:ea typeface="Times New Roman"/>
                          <a:sym typeface="Symbol"/>
                        </a:rPr>
                        <a:t></a:t>
                      </a:r>
                      <a:r>
                        <a:rPr lang="en-US" sz="2000" b="0" cap="small" dirty="0">
                          <a:latin typeface="Times New Roman"/>
                          <a:ea typeface="Times New Roman"/>
                        </a:rPr>
                        <a:t>X                                                        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000" b="0" cap="small" dirty="0" err="1">
                          <a:latin typeface="Times New Roman"/>
                          <a:ea typeface="Times New Roman"/>
                        </a:rPr>
                        <a:t>sqrt</a:t>
                      </a:r>
                      <a:r>
                        <a:rPr lang="en-US" sz="2000" b="0" cap="small" dirty="0">
                          <a:latin typeface="Times New Roman"/>
                          <a:ea typeface="Times New Roman"/>
                        </a:rPr>
                        <a:t>(x)</a:t>
                      </a:r>
                      <a:endParaRPr lang="ru-RU" sz="2000" b="1" cap="small" dirty="0">
                        <a:latin typeface="Times New Roman"/>
                        <a:ea typeface="Times New Roman"/>
                      </a:endParaRPr>
                    </a:p>
                  </a:txBody>
                  <a:tcPr marL="62495" marR="62495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3"/>
                </a:solidFill>
              </a:rPr>
              <a:t>Задание </a:t>
            </a:r>
            <a:r>
              <a:rPr lang="ru-RU" sz="1600" dirty="0" smtClean="0">
                <a:solidFill>
                  <a:schemeClr val="accent1"/>
                </a:solidFill>
              </a:rPr>
              <a:t>п</a:t>
            </a:r>
            <a:r>
              <a:rPr lang="ru-RU" sz="1600" dirty="0" smtClean="0">
                <a:solidFill>
                  <a:schemeClr val="accent1"/>
                </a:solidFill>
              </a:rPr>
              <a:t>остроить г</a:t>
            </a:r>
            <a:r>
              <a:rPr lang="ru-RU" sz="1600" cap="none" dirty="0" smtClean="0">
                <a:solidFill>
                  <a:schemeClr val="accent1"/>
                </a:solidFill>
              </a:rPr>
              <a:t>рафик функции </a:t>
            </a:r>
            <a:r>
              <a:rPr lang="en-US" sz="1600" dirty="0" smtClean="0">
                <a:solidFill>
                  <a:schemeClr val="accent1"/>
                </a:solidFill>
              </a:rPr>
              <a:t>y</a:t>
            </a:r>
            <a:r>
              <a:rPr lang="ru-RU" sz="1600" dirty="0" smtClean="0">
                <a:solidFill>
                  <a:schemeClr val="accent1"/>
                </a:solidFill>
              </a:rPr>
              <a:t>=</a:t>
            </a:r>
            <a:r>
              <a:rPr lang="en-US" sz="1600" dirty="0" smtClean="0">
                <a:solidFill>
                  <a:schemeClr val="accent1"/>
                </a:solidFill>
              </a:rPr>
              <a:t>x</a:t>
            </a:r>
            <a:r>
              <a:rPr lang="ru-RU" sz="1600" baseline="30000" dirty="0" smtClean="0">
                <a:solidFill>
                  <a:schemeClr val="accent1"/>
                </a:solidFill>
              </a:rPr>
              <a:t>2</a:t>
            </a:r>
            <a:r>
              <a:rPr lang="ru-RU" sz="1600" dirty="0" smtClean="0">
                <a:solidFill>
                  <a:schemeClr val="accent1"/>
                </a:solidFill>
              </a:rPr>
              <a:t>+2*</a:t>
            </a:r>
            <a:r>
              <a:rPr lang="en-US" sz="1600" dirty="0" smtClean="0">
                <a:solidFill>
                  <a:schemeClr val="accent1"/>
                </a:solidFill>
              </a:rPr>
              <a:t>x</a:t>
            </a:r>
            <a:r>
              <a:rPr lang="ru-RU" sz="1600" dirty="0" smtClean="0">
                <a:solidFill>
                  <a:schemeClr val="accent1"/>
                </a:solidFill>
              </a:rPr>
              <a:t>-3 </a:t>
            </a:r>
            <a:r>
              <a:rPr lang="ru-RU" sz="1600" cap="none" dirty="0" smtClean="0">
                <a:solidFill>
                  <a:schemeClr val="accent1"/>
                </a:solidFill>
              </a:rPr>
              <a:t>  </a:t>
            </a:r>
            <a:endParaRPr lang="ru-RU" sz="1600" dirty="0">
              <a:solidFill>
                <a:schemeClr val="accent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1400" dirty="0" smtClean="0"/>
              <a:t>Запуск программы</a:t>
            </a:r>
          </a:p>
          <a:p>
            <a:r>
              <a:rPr lang="ru-RU" sz="1400" dirty="0" smtClean="0"/>
              <a:t>Построение </a:t>
            </a:r>
          </a:p>
          <a:p>
            <a:r>
              <a:rPr lang="ru-RU" sz="1400" dirty="0" smtClean="0"/>
              <a:t>Добавить график </a:t>
            </a:r>
          </a:p>
          <a:p>
            <a:pPr>
              <a:buNone/>
            </a:pPr>
            <a:r>
              <a:rPr lang="en-US" sz="1600" b="1" dirty="0" smtClean="0"/>
              <a:t>Y(x)=x^2+2*x-3</a:t>
            </a:r>
            <a:endParaRPr lang="ru-RU" sz="1600" b="1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pPr>
              <a:buNone/>
            </a:pPr>
            <a:endParaRPr lang="ru-RU" sz="14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85992"/>
            <a:ext cx="2771775" cy="380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3" y="2857496"/>
            <a:ext cx="4929415" cy="35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643314"/>
            <a:ext cx="3929090" cy="279295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accent1"/>
                </a:solidFill>
              </a:rPr>
              <a:t>Графическое р</a:t>
            </a:r>
            <a:r>
              <a:rPr lang="ru-RU" sz="2400" cap="none" dirty="0" smtClean="0">
                <a:solidFill>
                  <a:schemeClr val="accent1"/>
                </a:solidFill>
              </a:rPr>
              <a:t>ешение уравнения  </a:t>
            </a:r>
            <a:br>
              <a:rPr lang="ru-RU" sz="2400" cap="none" dirty="0" smtClean="0">
                <a:solidFill>
                  <a:schemeClr val="accent1"/>
                </a:solidFill>
              </a:rPr>
            </a:br>
            <a:r>
              <a:rPr lang="en-US" sz="2400" dirty="0" err="1" smtClean="0">
                <a:solidFill>
                  <a:schemeClr val="accent1"/>
                </a:solidFill>
              </a:rPr>
              <a:t>cos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400" dirty="0" smtClean="0">
                <a:solidFill>
                  <a:schemeClr val="accent1"/>
                </a:solidFill>
              </a:rPr>
              <a:t>x</a:t>
            </a:r>
            <a:r>
              <a:rPr lang="ru-RU" sz="2400" dirty="0" smtClean="0">
                <a:solidFill>
                  <a:schemeClr val="accent1"/>
                </a:solidFill>
              </a:rPr>
              <a:t>=|</a:t>
            </a:r>
            <a:r>
              <a:rPr lang="en-US" sz="2400" dirty="0" err="1" smtClean="0">
                <a:solidFill>
                  <a:schemeClr val="accent1"/>
                </a:solidFill>
              </a:rPr>
              <a:t>sinx</a:t>
            </a:r>
            <a:r>
              <a:rPr lang="ru-RU" sz="2400" dirty="0" smtClean="0">
                <a:solidFill>
                  <a:schemeClr val="accent1"/>
                </a:solidFill>
              </a:rPr>
              <a:t>| </a:t>
            </a:r>
            <a:endParaRPr lang="ru-RU" sz="2400" dirty="0">
              <a:solidFill>
                <a:schemeClr val="accent1"/>
              </a:solidFill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>
          <a:xfrm>
            <a:off x="857224" y="1857364"/>
            <a:ext cx="7929618" cy="4330076"/>
          </a:xfrm>
        </p:spPr>
        <p:txBody>
          <a:bodyPr>
            <a:normAutofit/>
          </a:bodyPr>
          <a:lstStyle/>
          <a:p>
            <a:pPr lvl="1"/>
            <a:r>
              <a:rPr lang="ru-RU" sz="1400" dirty="0" smtClean="0"/>
              <a:t>Построить </a:t>
            </a:r>
            <a:r>
              <a:rPr lang="en-US" sz="1400" dirty="0" smtClean="0"/>
              <a:t>y=</a:t>
            </a:r>
            <a:r>
              <a:rPr lang="en-US" sz="1400" dirty="0" err="1" smtClean="0"/>
              <a:t>cos</a:t>
            </a:r>
            <a:r>
              <a:rPr lang="en-US" sz="1400" dirty="0" smtClean="0"/>
              <a:t>(x)</a:t>
            </a:r>
          </a:p>
          <a:p>
            <a:pPr lvl="1"/>
            <a:r>
              <a:rPr lang="ru-RU" sz="1400" dirty="0" smtClean="0"/>
              <a:t>Добавить </a:t>
            </a:r>
            <a:r>
              <a:rPr lang="en-US" sz="1400" dirty="0" smtClean="0"/>
              <a:t>y=abs(sin(x))</a:t>
            </a:r>
          </a:p>
          <a:p>
            <a:pPr lvl="1"/>
            <a:r>
              <a:rPr lang="ru-RU" sz="1400" dirty="0" smtClean="0"/>
              <a:t>Считать с графика абсциссы точек пересечения графиков 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cap="none" dirty="0" smtClean="0">
                <a:solidFill>
                  <a:schemeClr val="accent3"/>
                </a:solidFill>
              </a:rPr>
              <a:t>Задани</a:t>
            </a:r>
            <a:r>
              <a:rPr lang="ru-RU" sz="2000" dirty="0" smtClean="0">
                <a:solidFill>
                  <a:schemeClr val="accent3"/>
                </a:solidFill>
              </a:rPr>
              <a:t>е: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r>
              <a:rPr lang="ru-RU" sz="2000" dirty="0" smtClean="0">
                <a:solidFill>
                  <a:schemeClr val="accent1"/>
                </a:solidFill>
              </a:rPr>
              <a:t>р</a:t>
            </a:r>
            <a:r>
              <a:rPr lang="ru-RU" sz="2000" cap="none" dirty="0" smtClean="0">
                <a:solidFill>
                  <a:schemeClr val="accent1"/>
                </a:solidFill>
              </a:rPr>
              <a:t>ешить уравнение </a:t>
            </a:r>
            <a:br>
              <a:rPr lang="ru-RU" sz="2000" cap="none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|</a:t>
            </a:r>
            <a:r>
              <a:rPr lang="en-US" sz="2000" dirty="0" err="1" smtClean="0">
                <a:solidFill>
                  <a:schemeClr val="accent1"/>
                </a:solidFill>
              </a:rPr>
              <a:t>cos</a:t>
            </a:r>
            <a:r>
              <a:rPr lang="ru-RU" sz="2000" dirty="0" smtClean="0">
                <a:solidFill>
                  <a:schemeClr val="accent1"/>
                </a:solidFill>
              </a:rPr>
              <a:t>(</a:t>
            </a:r>
            <a:r>
              <a:rPr lang="en-US" sz="2000" dirty="0" smtClean="0">
                <a:solidFill>
                  <a:schemeClr val="accent1"/>
                </a:solidFill>
              </a:rPr>
              <a:t>x</a:t>
            </a:r>
            <a:r>
              <a:rPr lang="ru-RU" sz="2000" dirty="0" smtClean="0">
                <a:solidFill>
                  <a:schemeClr val="accent1"/>
                </a:solidFill>
              </a:rPr>
              <a:t>)|*(2*</a:t>
            </a:r>
            <a:r>
              <a:rPr lang="en-US" sz="2000" dirty="0" smtClean="0">
                <a:solidFill>
                  <a:schemeClr val="accent1"/>
                </a:solidFill>
              </a:rPr>
              <a:t>x</a:t>
            </a:r>
            <a:r>
              <a:rPr lang="ru-RU" sz="2000" dirty="0" smtClean="0">
                <a:solidFill>
                  <a:schemeClr val="accent1"/>
                </a:solidFill>
              </a:rPr>
              <a:t>-4)=|</a:t>
            </a:r>
            <a:r>
              <a:rPr lang="en-US" sz="2000" dirty="0" smtClean="0">
                <a:solidFill>
                  <a:schemeClr val="accent1"/>
                </a:solidFill>
              </a:rPr>
              <a:t>x</a:t>
            </a:r>
            <a:r>
              <a:rPr lang="ru-RU" sz="2000" dirty="0" smtClean="0">
                <a:solidFill>
                  <a:schemeClr val="accent1"/>
                </a:solidFill>
              </a:rPr>
              <a:t>-2| 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07273" y="1674898"/>
            <a:ext cx="6929454" cy="51831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498080" cy="7143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accent3"/>
                </a:solidFill>
              </a:rPr>
              <a:t>Разминка </a:t>
            </a:r>
            <a:endParaRPr lang="ru-RU" sz="2400" dirty="0">
              <a:solidFill>
                <a:schemeClr val="accent3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357290" y="1928802"/>
          <a:ext cx="749935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869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1 команда</a:t>
                      </a:r>
                    </a:p>
                    <a:p>
                      <a:endParaRPr lang="ru-RU" sz="1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 команда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83326" marR="83326"/>
                </a:tc>
              </a:tr>
              <a:tr h="3617994"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[1,3]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)|*(2*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-4)=|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 [-1,1]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en-US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(x)=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(x)*|sin(x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)|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[0,2]</a:t>
                      </a:r>
                    </a:p>
                    <a:p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(x)=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(x)*|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)|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[0,2]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(x)|=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(x)*(x-2)</a:t>
                      </a:r>
                      <a:r>
                        <a:rPr lang="en-US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dirty="0"/>
                    </a:p>
                  </a:txBody>
                  <a:tcPr marL="83326" marR="83326"/>
                </a:tc>
                <a:tc>
                  <a:txBody>
                    <a:bodyPr/>
                    <a:lstStyle/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    [-1,0]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)|*(4*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+2)=|2*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+1</a:t>
                      </a:r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|</a:t>
                      </a: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    [-2,0]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(x)=sin(x)*|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)|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    [-1,1]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sin(x)=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tg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(x)*|sin(x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)|</a:t>
                      </a:r>
                      <a:endParaRPr lang="ru-RU" sz="14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Найти корни уравнения на промежутке:     [-2,0]</a:t>
                      </a: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(x)=|</a:t>
                      </a:r>
                      <a:r>
                        <a:rPr lang="en-US" sz="14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cos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(x)|*(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x+1.5)</a:t>
                      </a:r>
                      <a:r>
                        <a:rPr lang="en-US" sz="1400" b="1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400" b="1" kern="1200" baseline="300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dirty="0"/>
                    </a:p>
                  </a:txBody>
                  <a:tcPr marL="83326" marR="83326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accent1"/>
                </a:solidFill>
              </a:rPr>
              <a:t>Преобразования графиков функций</a:t>
            </a:r>
            <a:endParaRPr lang="ru-RU" sz="28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72231" y="1447800"/>
            <a:ext cx="6625087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260</TotalTime>
  <Words>417</Words>
  <Application>Microsoft Office PowerPoint</Application>
  <PresentationFormat>Экран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Построение и исследование графиков функций</vt:lpstr>
      <vt:lpstr>Цели урока: </vt:lpstr>
      <vt:lpstr>Работа с программой</vt:lpstr>
      <vt:lpstr>Синтаксис в записи функций</vt:lpstr>
      <vt:lpstr>Задание построить график функции y=x2+2*x-3   </vt:lpstr>
      <vt:lpstr>Графическое решение уравнения   cos x=|sinx| </vt:lpstr>
      <vt:lpstr>Задание: решить уравнение  |cos(x)|*(2*x-4)=|x-2| </vt:lpstr>
      <vt:lpstr>Разминка </vt:lpstr>
      <vt:lpstr>Преобразования графиков функций</vt:lpstr>
      <vt:lpstr>Преобразования графиков функций</vt:lpstr>
      <vt:lpstr>Задание:</vt:lpstr>
      <vt:lpstr>Задание: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Андрей</dc:creator>
  <cp:lastModifiedBy>1</cp:lastModifiedBy>
  <cp:revision>27</cp:revision>
  <dcterms:created xsi:type="dcterms:W3CDTF">2007-01-26T15:45:15Z</dcterms:created>
  <dcterms:modified xsi:type="dcterms:W3CDTF">2007-01-27T11:47:48Z</dcterms:modified>
</cp:coreProperties>
</file>