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329" r:id="rId2"/>
    <p:sldId id="331" r:id="rId3"/>
    <p:sldId id="323" r:id="rId4"/>
    <p:sldId id="328" r:id="rId5"/>
    <p:sldId id="309" r:id="rId6"/>
    <p:sldId id="260" r:id="rId7"/>
    <p:sldId id="311" r:id="rId8"/>
    <p:sldId id="313" r:id="rId9"/>
    <p:sldId id="327" r:id="rId10"/>
    <p:sldId id="314" r:id="rId11"/>
    <p:sldId id="326" r:id="rId12"/>
    <p:sldId id="335" r:id="rId13"/>
    <p:sldId id="336" r:id="rId14"/>
    <p:sldId id="332" r:id="rId15"/>
    <p:sldId id="333" r:id="rId16"/>
    <p:sldId id="334" r:id="rId17"/>
    <p:sldId id="325" r:id="rId18"/>
    <p:sldId id="339" r:id="rId19"/>
    <p:sldId id="32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24AD589-8442-4E05-BBF7-D5C01CC7A56A}" type="datetimeFigureOut">
              <a:rPr lang="ru-RU"/>
              <a:pPr>
                <a:defRPr/>
              </a:pPr>
              <a:t>16.10.2020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4E44DE1-B1E5-4408-81D9-466446DD6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697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E44DE1-B1E5-4408-81D9-466446DD60F3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220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04.12.2012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www.konspekturoka.ru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D88CB-9BFC-46E4-A690-F22016B858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04.12.2012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www.konspekturoka.ru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F920-8026-4D5B-A55D-793B6A1712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04.12.2012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www.konspekturoka.ru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3BA36-390C-4446-91F5-A174E420EF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04.12.2012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www.konspekturoka.ru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5CEC3-E0DE-4CD3-A38C-88015DAD31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04.12.2012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www.konspekturoka.ru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C1BE4-2391-4FFC-9736-4AE94138C6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04.12.2012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www.konspekturoka.ru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A6D33-EADE-4062-8FA2-BA8D7D253D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04.12.2012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www.konspekturoka.ru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B11B4-A9CA-48A4-9DF2-958C440F6F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04.12.2012</a:t>
            </a:r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www.konspekturoka.ru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5362C-B611-4129-8666-F389ED26B2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04.12.2012</a:t>
            </a:r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www.konspekturoka.ru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E74C8-451F-4C2C-9333-859990B3A7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04.12.2012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www.konspekturoka.ru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99166-BC1F-4098-A34B-DECAAB9BF5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04.12.2012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www.konspekturoka.ru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9B8C7-8CFA-402C-89F9-818445C454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04.12.2012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www.konspekturoka.ru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54F4E48-DA84-4EA2-9D05-50CDDC0CEE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29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/>
          <a:lstStyle/>
          <a:p>
            <a:br>
              <a:rPr lang="ru-RU" sz="6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</a:rPr>
              <a:t>Открытый урок </a:t>
            </a:r>
            <a:br>
              <a:rPr lang="ru-RU" sz="6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</a:rPr>
              <a:t>7 класс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8549F09-3758-457D-A7D5-D25E4441D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27437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0648"/>
                <a:ext cx="8229600" cy="586551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b="1" i="1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1.Прочитайте записи и назовите основание и показатель степени: </a:t>
                </a:r>
                <a:endParaRPr lang="ru-RU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ru-RU" b="1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		3,5</a:t>
                </a:r>
                <a:r>
                  <a:rPr lang="ru-RU" b="1" baseline="30000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r>
                  <a:rPr lang="ru-RU" b="1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(-0,1)</a:t>
                </a:r>
                <a:r>
                  <a:rPr lang="ru-RU" b="1" baseline="30000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r>
                  <a:rPr lang="ru-RU" b="1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solidFill>
                              <a:schemeClr val="accent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chemeClr val="accent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b="1" i="1" smtClean="0">
                            <a:solidFill>
                              <a:schemeClr val="accent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ru-RU" b="1" i="0" smtClean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r>
                  <a:rPr lang="ru-RU" b="1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³, (-а)</a:t>
                </a:r>
                <a:r>
                  <a:rPr lang="ru-RU" b="1" baseline="30000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</a:t>
                </a:r>
                <a:r>
                  <a:rPr lang="ru-RU" b="1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</a:t>
                </a:r>
                <a:endParaRPr lang="en-US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ru-RU" b="1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b="1" i="1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2.Запишите произведение в виде степени:</a:t>
                </a:r>
              </a:p>
              <a:p>
                <a:pPr marL="0" indent="0">
                  <a:buNone/>
                </a:pPr>
                <a:r>
                  <a:rPr lang="ru-RU" b="1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b="1" dirty="0">
                    <a:solidFill>
                      <a:schemeClr val="accent2"/>
                    </a:solidFill>
                  </a:rPr>
                  <a:t>1) 0,9·0,9·0,9 =</a:t>
                </a:r>
              </a:p>
              <a:p>
                <a:pPr marL="0" indent="0">
                  <a:buNone/>
                </a:pPr>
                <a:r>
                  <a:rPr lang="ru-RU" b="1" dirty="0">
                    <a:solidFill>
                      <a:schemeClr val="accent2"/>
                    </a:solidFill>
                  </a:rPr>
                  <a:t> 2) (-6)·(-6)·(-6)·(-6)·(-6) =</a:t>
                </a:r>
              </a:p>
              <a:p>
                <a:pPr marL="0" indent="0">
                  <a:buNone/>
                </a:pPr>
                <a:r>
                  <a:rPr lang="ru-RU" b="1" dirty="0">
                    <a:solidFill>
                      <a:schemeClr val="accent2"/>
                    </a:solidFill>
                  </a:rPr>
                  <a:t> 3)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b="1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b="1" dirty="0">
                    <a:solidFill>
                      <a:schemeClr val="accent2"/>
                    </a:solidFill>
                  </a:rPr>
                  <a:t> 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solidFill>
                              <a:srgbClr val="C0504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>
                            <a:solidFill>
                              <a:srgbClr val="C0504D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b="1" i="1">
                            <a:solidFill>
                              <a:srgbClr val="C0504D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b="1" dirty="0">
                    <a:solidFill>
                      <a:srgbClr val="C0504D"/>
                    </a:solidFill>
                  </a:rPr>
                  <a:t> 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b="1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b="1" dirty="0">
                    <a:solidFill>
                      <a:schemeClr val="accent2"/>
                    </a:solidFill>
                  </a:rPr>
                  <a:t> 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b="1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b="1" dirty="0">
                    <a:solidFill>
                      <a:schemeClr val="accent2"/>
                    </a:solidFill>
                  </a:rPr>
                  <a:t> 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b="1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b="1" dirty="0">
                    <a:solidFill>
                      <a:schemeClr val="accent2"/>
                    </a:solidFill>
                  </a:rPr>
                  <a:t> =</a:t>
                </a:r>
              </a:p>
              <a:p>
                <a:pPr marL="0" indent="0">
                  <a:buNone/>
                </a:pPr>
                <a:r>
                  <a:rPr lang="ru-RU" b="1" dirty="0">
                    <a:solidFill>
                      <a:schemeClr val="accent2"/>
                    </a:solidFill>
                  </a:rPr>
                  <a:t> 4) (а-</a:t>
                </a:r>
                <a:r>
                  <a:rPr lang="en-US" b="1" dirty="0">
                    <a:solidFill>
                      <a:schemeClr val="accent2"/>
                    </a:solidFill>
                  </a:rPr>
                  <a:t>b)·</a:t>
                </a:r>
                <a:r>
                  <a:rPr lang="ru-RU" b="1" dirty="0">
                    <a:solidFill>
                      <a:srgbClr val="C0504D"/>
                    </a:solidFill>
                  </a:rPr>
                  <a:t> (а-</a:t>
                </a:r>
                <a:r>
                  <a:rPr lang="en-US" b="1" dirty="0">
                    <a:solidFill>
                      <a:srgbClr val="C0504D"/>
                    </a:solidFill>
                  </a:rPr>
                  <a:t>b)·</a:t>
                </a:r>
                <a:r>
                  <a:rPr lang="ru-RU" b="1" dirty="0">
                    <a:solidFill>
                      <a:srgbClr val="C0504D"/>
                    </a:solidFill>
                  </a:rPr>
                  <a:t> (а-</a:t>
                </a:r>
                <a:r>
                  <a:rPr lang="en-US" b="1" dirty="0">
                    <a:solidFill>
                      <a:srgbClr val="C0504D"/>
                    </a:solidFill>
                  </a:rPr>
                  <a:t>b) = </a:t>
                </a:r>
                <a:endParaRPr lang="ru-RU" b="1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r>
                  <a:rPr lang="ru-RU" b="1" dirty="0">
                    <a:solidFill>
                      <a:schemeClr val="accent2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ru-RU" b="1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r>
                  <a:rPr lang="ru-RU" b="1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0648"/>
                <a:ext cx="8229600" cy="5865515"/>
              </a:xfrm>
              <a:blipFill rotWithShape="1">
                <a:blip r:embed="rId2"/>
                <a:stretch>
                  <a:fillRect l="-2000" t="-1455" r="-1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52161"/>
            <a:ext cx="5946775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54545"/>
            <a:ext cx="59467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27475"/>
            <a:ext cx="5946775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97152"/>
            <a:ext cx="5946775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1620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Отдохнём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Быстро встали, улыбнулись.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Выше-выше подтянулись.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Ну-ка плечи распрямите.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Поднимите, опустите.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Вправо, влево повернитесь.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 коленями коснитесь.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Сели, встали, сели, встали.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Голову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понаклоняли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Поднимающая_настроение_-_Музыка_(music.onlain-online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76256" y="548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330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3018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Возведение в степень -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в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ычисление значения степени. 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b="1" dirty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           Возведите в степень: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(−</m:t>
                          </m:r>
                          <m:r>
                            <a:rPr lang="ru-RU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  <m:r>
                            <a:rPr lang="ru-RU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ru-RU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ru-RU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</m:sup>
                      </m:sSup>
                      <m:r>
                        <a:rPr lang="ru-RU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(−</m:t>
                          </m:r>
                          <m:r>
                            <a:rPr lang="ru-RU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  <m:r>
                            <a:rPr lang="ru-RU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ru-RU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ru-RU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ru-RU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𝟏𝟎𝟎</m:t>
                          </m:r>
                        </m:sup>
                      </m:sSup>
                      <m:r>
                        <a:rPr lang="ru-RU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ru-RU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𝟓</m:t>
                          </m:r>
                        </m:sup>
                      </m:sSup>
                      <m:r>
                        <a:rPr lang="ru-RU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1916832"/>
            <a:ext cx="8350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664" y="2422450"/>
            <a:ext cx="106680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739" y="2939704"/>
            <a:ext cx="9747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705" y="3433687"/>
            <a:ext cx="8350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345" y="3950941"/>
            <a:ext cx="199390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>
            <a:hlinkClick r:id="rId8" action="ppaction://hlinksldjump"/>
          </p:cNvPr>
          <p:cNvSpPr/>
          <p:nvPr/>
        </p:nvSpPr>
        <p:spPr>
          <a:xfrm>
            <a:off x="7308304" y="6165304"/>
            <a:ext cx="1224136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0681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Упростите выражение:</a:t>
            </a:r>
            <a:r>
              <a:rPr lang="ru-RU" dirty="0"/>
              <a:t>             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8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810" y="1556793"/>
            <a:ext cx="594677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932" y="2265194"/>
            <a:ext cx="32734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978" y="2245220"/>
            <a:ext cx="192087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25" y="3933056"/>
            <a:ext cx="263366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0599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Древняя Греция. Пифагорейцы.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128792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006926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Древняя Индия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помощью комбинации трёх слов: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2-я степень –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3-я степень –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гха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Сложение степеней -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гхата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4-я степень –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ва-ва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5-я –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ва-гха-гхата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6-я -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7-я -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      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6" y="4437112"/>
            <a:ext cx="163988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6" y="4981192"/>
            <a:ext cx="318293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0143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60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60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             </m:t>
                        </m:r>
                        <m:r>
                          <a:rPr lang="ru-RU" sz="60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а</m:t>
                        </m:r>
                      </m:e>
                      <m:sup>
                        <m:r>
                          <a:rPr lang="ru-RU" sz="60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ru-RU" sz="6000" b="1" dirty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6000" b="1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6000" b="1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с</m:t>
                        </m:r>
                      </m:e>
                      <m:sup>
                        <m:r>
                          <a:rPr lang="ru-RU" sz="6000" b="1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sup>
                    </m:sSup>
                  </m:oMath>
                </a14:m>
                <a:br>
                  <a:rPr lang="ru-RU" b="1" dirty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38830" b="-69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Современная запись степени впервые была применена Рене Декартом в его «Геометрии» в 1637г.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3999522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2774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  работа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b="1" dirty="0">
                    <a:solidFill>
                      <a:schemeClr val="accent2">
                        <a:lumMod val="75000"/>
                      </a:schemeClr>
                    </a:solidFill>
                  </a:rPr>
                  <a:t>1.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(−ху)</m:t>
                        </m:r>
                      </m:e>
                      <m:sup>
                        <m:r>
                          <a:rPr lang="ru-RU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endParaRPr lang="ru-RU" b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ru-RU" b="1" dirty="0">
                    <a:solidFill>
                      <a:schemeClr val="accent2">
                        <a:lumMod val="75000"/>
                      </a:schemeClr>
                    </a:solidFill>
                  </a:rPr>
                  <a:t>    (-</a:t>
                </a:r>
                <a:r>
                  <a:rPr lang="ru-RU" b="1" dirty="0" err="1">
                    <a:solidFill>
                      <a:schemeClr val="accent2">
                        <a:lumMod val="75000"/>
                      </a:schemeClr>
                    </a:solidFill>
                  </a:rPr>
                  <a:t>ху</a:t>
                </a:r>
                <a:r>
                  <a:rPr lang="ru-RU" b="1" dirty="0">
                    <a:solidFill>
                      <a:schemeClr val="accent2">
                        <a:lumMod val="75000"/>
                      </a:schemeClr>
                    </a:solidFill>
                  </a:rPr>
                  <a:t>) – основание, 4 – показатель</a:t>
                </a:r>
              </a:p>
              <a:p>
                <a:pPr marL="0" indent="0">
                  <a:buNone/>
                </a:pPr>
                <a:r>
                  <a:rPr lang="ru-RU" b="1" dirty="0">
                    <a:solidFill>
                      <a:schemeClr val="accent2">
                        <a:lumMod val="75000"/>
                      </a:schemeClr>
                    </a:solidFill>
                  </a:rPr>
                  <a:t>2. - 125</a:t>
                </a:r>
              </a:p>
              <a:p>
                <a:pPr marL="0" indent="0">
                  <a:buNone/>
                </a:pPr>
                <a:r>
                  <a:rPr lang="ru-RU" b="1" dirty="0">
                    <a:solidFill>
                      <a:schemeClr val="accent2">
                        <a:lumMod val="75000"/>
                      </a:schemeClr>
                    </a:solidFill>
                  </a:rPr>
                  <a:t>3.</a:t>
                </a:r>
                <a:r>
                  <a:rPr lang="ru-RU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ru-RU" b="1" dirty="0">
                    <a:solidFill>
                      <a:schemeClr val="accent2">
                        <a:lumMod val="75000"/>
                      </a:schemeClr>
                    </a:solidFill>
                  </a:rPr>
                  <a:t>Под </a:t>
                </a:r>
                <a:r>
                  <a:rPr lang="ru-RU" b="1" i="1" dirty="0" err="1">
                    <a:solidFill>
                      <a:schemeClr val="accent2">
                        <a:lumMod val="75000"/>
                      </a:schemeClr>
                    </a:solidFill>
                  </a:rPr>
                  <a:t>a</a:t>
                </a:r>
                <a:r>
                  <a:rPr lang="ru-RU" b="1" i="1" baseline="30000" dirty="0" err="1">
                    <a:solidFill>
                      <a:schemeClr val="accent2">
                        <a:lumMod val="75000"/>
                      </a:schemeClr>
                    </a:solidFill>
                  </a:rPr>
                  <a:t>n</a:t>
                </a:r>
                <a:r>
                  <a:rPr lang="ru-RU" b="1" i="1" baseline="30000" dirty="0">
                    <a:solidFill>
                      <a:schemeClr val="accent2">
                        <a:lumMod val="75000"/>
                      </a:schemeClr>
                    </a:solidFill>
                  </a:rPr>
                  <a:t>  </a:t>
                </a:r>
                <a:r>
                  <a:rPr lang="ru-RU" b="1" dirty="0">
                    <a:solidFill>
                      <a:schemeClr val="accent2">
                        <a:lumMod val="75000"/>
                      </a:schemeClr>
                    </a:solidFill>
                  </a:rPr>
                  <a:t>, где </a:t>
                </a: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n</a:t>
                </a:r>
                <a:r>
                  <a:rPr lang="ru-RU" b="1" dirty="0">
                    <a:solidFill>
                      <a:schemeClr val="accent2">
                        <a:lumMod val="75000"/>
                      </a:schemeClr>
                    </a:solidFill>
                  </a:rPr>
                  <a:t> = </a:t>
                </a:r>
                <a:r>
                  <a:rPr lang="ru-RU" b="1" dirty="0">
                    <a:solidFill>
                      <a:srgbClr val="FF0000"/>
                    </a:solidFill>
                  </a:rPr>
                  <a:t>2,3,4,5…, </a:t>
                </a:r>
                <a:r>
                  <a:rPr lang="ru-RU" b="1" dirty="0">
                    <a:solidFill>
                      <a:schemeClr val="accent2">
                        <a:lumMod val="75000"/>
                      </a:schemeClr>
                    </a:solidFill>
                  </a:rPr>
                  <a:t>понимают </a:t>
                </a:r>
                <a:r>
                  <a:rPr lang="ru-RU" b="1" dirty="0">
                    <a:solidFill>
                      <a:srgbClr val="FF0000"/>
                    </a:solidFill>
                  </a:rPr>
                  <a:t>произведение</a:t>
                </a:r>
                <a:r>
                  <a:rPr lang="ru-RU" b="1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ru-RU" b="1" i="1" dirty="0">
                    <a:solidFill>
                      <a:schemeClr val="accent2">
                        <a:lumMod val="75000"/>
                      </a:schemeClr>
                    </a:solidFill>
                  </a:rPr>
                  <a:t>n</a:t>
                </a:r>
                <a:r>
                  <a:rPr lang="ru-RU" b="1" dirty="0">
                    <a:solidFill>
                      <a:schemeClr val="accent2">
                        <a:lumMod val="75000"/>
                      </a:schemeClr>
                    </a:solidFill>
                  </a:rPr>
                  <a:t> одинаковых множителей, каждым из которых является </a:t>
                </a:r>
                <a:r>
                  <a:rPr lang="ru-RU" b="1" dirty="0">
                    <a:solidFill>
                      <a:srgbClr val="FF0000"/>
                    </a:solidFill>
                  </a:rPr>
                  <a:t>число </a:t>
                </a:r>
                <a:r>
                  <a:rPr lang="ru-RU" b="1" i="1" dirty="0">
                    <a:solidFill>
                      <a:srgbClr val="FF0000"/>
                    </a:solidFill>
                  </a:rPr>
                  <a:t>а</a:t>
                </a:r>
                <a:r>
                  <a:rPr lang="ru-RU" b="1" dirty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b="1" dirty="0">
                    <a:solidFill>
                      <a:schemeClr val="accent2">
                        <a:lumMod val="75000"/>
                      </a:schemeClr>
                    </a:solidFill>
                  </a:rPr>
                  <a:t>Выражение </a:t>
                </a:r>
                <a:r>
                  <a:rPr lang="ru-RU" b="1" i="1" dirty="0">
                    <a:solidFill>
                      <a:schemeClr val="accent2">
                        <a:lumMod val="75000"/>
                      </a:schemeClr>
                    </a:solidFill>
                  </a:rPr>
                  <a:t>а</a:t>
                </a:r>
                <a:r>
                  <a:rPr lang="en-US" b="1" i="1" baseline="30000" dirty="0">
                    <a:solidFill>
                      <a:schemeClr val="accent2">
                        <a:lumMod val="75000"/>
                      </a:schemeClr>
                    </a:solidFill>
                  </a:rPr>
                  <a:t>n</a:t>
                </a:r>
                <a:r>
                  <a:rPr lang="ru-RU" b="1" dirty="0">
                    <a:solidFill>
                      <a:schemeClr val="accent2">
                        <a:lumMod val="75000"/>
                      </a:schemeClr>
                    </a:solidFill>
                  </a:rPr>
                  <a:t> называют </a:t>
                </a:r>
                <a:r>
                  <a:rPr lang="ru-RU" b="1" dirty="0">
                    <a:solidFill>
                      <a:srgbClr val="FF0000"/>
                    </a:solidFill>
                  </a:rPr>
                  <a:t>степенью.</a:t>
                </a:r>
                <a:r>
                  <a:rPr lang="ru-RU" b="1" dirty="0">
                    <a:solidFill>
                      <a:schemeClr val="accent2">
                        <a:lumMod val="75000"/>
                      </a:schemeClr>
                    </a:solidFill>
                  </a:rPr>
                  <a:t>  </a:t>
                </a:r>
              </a:p>
              <a:p>
                <a:pPr marL="0" indent="0">
                  <a:buNone/>
                </a:pPr>
                <a:endParaRPr lang="ru-RU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1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53279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248" y="2422242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723" y="4509120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6128"/>
            <a:ext cx="258445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4488"/>
            <a:ext cx="258445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548" y="2348880"/>
            <a:ext cx="258445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374671"/>
            <a:ext cx="258445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630" y="4474484"/>
            <a:ext cx="258445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85843"/>
            <a:ext cx="258445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0971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каких науках, кроме математики, используется степень с натуральным показателем?</a:t>
            </a:r>
          </a:p>
          <a:p>
            <a:pPr marL="0" indent="0">
              <a:buNone/>
            </a:pP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Стр.73-76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764540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82695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Рене Декарт (1596-1650) – французский математик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474840" cy="4925144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« Для того,  чтобы совершенствовать свой ум,            надо больше рассуждать,       чем заучивать». 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600200"/>
            <a:ext cx="3798552" cy="49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08446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 выражение лишнее:</a:t>
            </a:r>
            <a:endParaRPr lang="ru-RU" sz="4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Х+Х+Х+Х+Х+Х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(-С)+(-С)+(-С)+(-С)+(-С)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ab)+(ab)+(ab)+(ab)+(ab)+(ab)+(ab)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(-7)+(-7)+…+(-7)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n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слагаемых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(-С)·(-С)·(-С)·(-С)·(-С)·(-С)</a:t>
            </a:r>
          </a:p>
          <a:p>
            <a:pPr marL="0" indent="0">
              <a:buNone/>
            </a:pPr>
            <a:endParaRPr lang="ru-RU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</a:t>
            </a:r>
          </a:p>
          <a:p>
            <a:pPr marL="0" indent="0">
              <a:buNone/>
            </a:pP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0593"/>
            <a:ext cx="295232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5946775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5946775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1628800"/>
            <a:ext cx="59467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76475"/>
            <a:ext cx="59467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944777"/>
            <a:ext cx="59467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936" y="3654668"/>
            <a:ext cx="59467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034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(-С)·(-С)·(-С)·(-С)·(-С)·(-С)</a:t>
            </a:r>
            <a:r>
              <a:rPr lang="ru-RU" dirty="0"/>
              <a:t>      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b="1" dirty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</a:t>
                </a:r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                    </a:t>
                </a:r>
                <a:r>
                  <a:rPr lang="ru-RU" sz="4800" b="1" dirty="0">
                    <a:solidFill>
                      <a:srgbClr val="C0504D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800" b="1" i="1">
                            <a:solidFill>
                              <a:srgbClr val="C0504D">
                                <a:lumMod val="75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4800" b="1" i="1">
                            <a:solidFill>
                              <a:srgbClr val="C0504D">
                                <a:lumMod val="75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С</m:t>
                        </m:r>
                      </m:e>
                      <m:sup>
                        <m:r>
                          <a:rPr lang="ru-RU" sz="4800" b="1" i="1">
                            <a:solidFill>
                              <a:srgbClr val="C0504D">
                                <a:lumMod val="75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ru-RU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800" b="1" i="1" dirty="0">
                            <a:solidFill>
                              <a:srgbClr val="C0504D">
                                <a:lumMod val="75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4800" b="1" i="1" dirty="0" smtClean="0">
                            <a:solidFill>
                              <a:srgbClr val="C0504D">
                                <a:lumMod val="75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        </m:t>
                        </m:r>
                        <m:r>
                          <a:rPr lang="ru-RU" sz="4800" b="1" i="1" dirty="0">
                            <a:solidFill>
                              <a:srgbClr val="C0504D">
                                <a:lumMod val="75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(−С)</m:t>
                        </m:r>
                      </m:e>
                      <m:sup>
                        <m:r>
                          <a:rPr lang="ru-RU" sz="4800" b="1" i="1" dirty="0">
                            <a:solidFill>
                              <a:srgbClr val="C0504D">
                                <a:lumMod val="75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sup>
                    </m:sSup>
                  </m:oMath>
                </a14:m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            </a:t>
                </a:r>
                <a:r>
                  <a:rPr lang="ru-RU" sz="4000" b="1" dirty="0">
                    <a:solidFill>
                      <a:schemeClr val="accent2">
                        <a:lumMod val="75000"/>
                      </a:schemeClr>
                    </a:solidFill>
                  </a:rPr>
                  <a:t>Упростите выражение:</a:t>
                </a:r>
                <a:endParaRPr lang="ru-RU" dirty="0"/>
              </a:p>
              <a:p>
                <a:pPr marL="0" indent="0">
                  <a:buNone/>
                </a:pPr>
                <a:r>
                  <a:rPr lang="ru-RU" sz="4800" b="1" dirty="0">
                    <a:solidFill>
                      <a:srgbClr val="C0504D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054" y="1394842"/>
            <a:ext cx="59436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8234777" y="5967991"/>
            <a:ext cx="720080" cy="43204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810" y="4797152"/>
            <a:ext cx="5946775" cy="11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392" y="5205138"/>
            <a:ext cx="32734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979" y="5205138"/>
            <a:ext cx="192087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1774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80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с, показателем, степень, натуральным</a:t>
            </a:r>
          </a:p>
          <a:p>
            <a:pPr marL="0" lvl="0" indent="0" fontAlgn="auto">
              <a:spcAft>
                <a:spcPts val="0"/>
              </a:spcAft>
              <a:buNone/>
              <a:defRPr/>
            </a:pPr>
            <a:endParaRPr lang="ru-RU" sz="8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8064895" cy="23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41303"/>
            <a:ext cx="777686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1079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7494758"/>
              </p:ext>
            </p:extLst>
          </p:nvPr>
        </p:nvGraphicFramePr>
        <p:xfrm>
          <a:off x="457200" y="1600200"/>
          <a:ext cx="8229600" cy="4754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30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Знаю/умею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 знаю/не умею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Хочу узнать/ хочу научиться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1749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Определение степени</a:t>
                      </a:r>
                      <a:r>
                        <a:rPr lang="ru-RU" sz="18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 натуральным показателем.</a:t>
                      </a:r>
                      <a:r>
                        <a:rPr lang="ru-RU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 называются компоненты степени.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080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Что такое возведение в степень.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Кто придумал степень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Умножение 4"/>
          <p:cNvSpPr/>
          <p:nvPr/>
        </p:nvSpPr>
        <p:spPr>
          <a:xfrm>
            <a:off x="5095875" y="2339975"/>
            <a:ext cx="914400" cy="627063"/>
          </a:xfrm>
          <a:prstGeom prst="mathMultiply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4625" y="3181350"/>
            <a:ext cx="5969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4625" y="4176713"/>
            <a:ext cx="5969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5363" y="3173413"/>
            <a:ext cx="5969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2406650"/>
            <a:ext cx="5969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Степенью   </a:t>
            </a: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а</a:t>
            </a:r>
            <a:r>
              <a:rPr lang="en-US" sz="4000" b="1" i="1" baseline="30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n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      </a:t>
            </a: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называется произведение n одинаковых множителей, каждым из которых является число а.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365125" indent="-255588" eaLnBrk="1" hangingPunct="1">
              <a:buFont typeface="Wingdings" pitchFamily="2" charset="2"/>
              <a:buNone/>
            </a:pPr>
            <a:r>
              <a:rPr lang="en-US" altLang="ru-RU" sz="40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          </a:t>
            </a:r>
            <a:r>
              <a:rPr lang="ru-RU" altLang="ru-RU" sz="4000" b="1" i="1" dirty="0">
                <a:solidFill>
                  <a:srgbClr val="C0504D">
                    <a:lumMod val="50000"/>
                  </a:srgbClr>
                </a:solidFill>
                <a:cs typeface="Times New Roman" pitchFamily="18" charset="0"/>
              </a:rPr>
              <a:t>- степень</a:t>
            </a:r>
            <a:endParaRPr lang="ru-RU" altLang="ru-RU" sz="4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65125" indent="-255588" eaLnBrk="1" hangingPunct="1">
              <a:buFont typeface="Wingdings" pitchFamily="2" charset="2"/>
              <a:buNone/>
            </a:pPr>
            <a:endParaRPr lang="en-US" altLang="ru-RU" sz="4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65125" indent="-255588" eaLnBrk="1" hangingPunct="1">
              <a:buFont typeface="Wingdings" pitchFamily="2" charset="2"/>
              <a:buNone/>
            </a:pPr>
            <a:r>
              <a:rPr lang="ru-RU" altLang="ru-RU" sz="4000" b="1" dirty="0">
                <a:solidFill>
                  <a:schemeClr val="accent2">
                    <a:lumMod val="50000"/>
                  </a:schemeClr>
                </a:solidFill>
              </a:rPr>
              <a:t>                                    </a:t>
            </a:r>
          </a:p>
          <a:p>
            <a:pPr marL="365125" indent="-255588" eaLnBrk="1" hangingPunct="1">
              <a:buFont typeface="Wingdings" pitchFamily="2" charset="2"/>
              <a:buNone/>
            </a:pPr>
            <a:r>
              <a:rPr lang="ru-RU" altLang="ru-RU" sz="4000" b="1" dirty="0">
                <a:solidFill>
                  <a:schemeClr val="accent2">
                    <a:lumMod val="50000"/>
                  </a:schemeClr>
                </a:solidFill>
              </a:rPr>
              <a:t>                                     Стр.74 учебник</a:t>
            </a:r>
          </a:p>
          <a:p>
            <a:pPr marL="365125" indent="-255588" eaLnBrk="1" hangingPunct="1">
              <a:buFont typeface="Wingdings" pitchFamily="2" charset="2"/>
              <a:buNone/>
            </a:pPr>
            <a:endParaRPr lang="ru-RU" altLang="ru-RU" sz="4000" b="1" i="1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  <a:p>
            <a:pPr marL="365125" indent="-255588" eaLnBrk="1" hangingPunct="1">
              <a:buFont typeface="Wingdings" pitchFamily="2" charset="2"/>
              <a:buNone/>
            </a:pPr>
            <a:endParaRPr lang="ru-RU" altLang="ru-RU" sz="4000" b="1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129222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0330"/>
            <a:ext cx="828091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07" y="3888830"/>
            <a:ext cx="4301610" cy="232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64011"/>
            <a:ext cx="5946775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2662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{1,2,3,4,…}</a:t>
            </a:r>
            <a:endParaRPr lang="ru-RU" sz="5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Степенью числа </a:t>
            </a:r>
            <a:r>
              <a:rPr lang="ru-RU" sz="6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а</a:t>
            </a:r>
            <a:r>
              <a:rPr lang="ru-RU" sz="6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с показателем 1 называют само это число:</a:t>
            </a:r>
            <a:r>
              <a:rPr lang="en-US" sz="6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ru-RU" sz="6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a</a:t>
            </a:r>
            <a:r>
              <a:rPr lang="ru-RU" sz="6000" b="1" i="1" baseline="30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1</a:t>
            </a:r>
            <a:r>
              <a:rPr lang="ru-RU" sz="6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=a .</a:t>
            </a:r>
            <a:r>
              <a:rPr lang="ru-RU" sz="6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1335087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3214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                                   3 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b="1" dirty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(-С)·(-С)·(-С)·(-С)·(-С)·(-С)</a:t>
                </a:r>
              </a:p>
              <a:p>
                <a:pPr marL="0" indent="0">
                  <a:buNone/>
                </a:pPr>
                <a:r>
                  <a:rPr lang="ru-RU" b="1" dirty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</a:t>
                </a: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</a:t>
                </a:r>
                <a:r>
                  <a:rPr lang="ru-RU" sz="4800" b="1" dirty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Сравните:</a:t>
                </a:r>
              </a:p>
              <a:p>
                <a:pPr marL="0" indent="0">
                  <a:buNone/>
                </a:pPr>
                <a:r>
                  <a:rPr lang="ru-RU" sz="4800" b="1" dirty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</a:t>
                </a:r>
                <a:r>
                  <a:rPr lang="en-US" sz="4800" b="1" dirty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</a:t>
                </a:r>
                <a:r>
                  <a:rPr lang="ru-RU" sz="4800" b="1" dirty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4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С</m:t>
                        </m:r>
                      </m:e>
                      <m:sup>
                        <m:r>
                          <a:rPr lang="ru-RU" sz="4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ru-RU" sz="4800" b="1" dirty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800" b="1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4800" b="1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(−С)</m:t>
                        </m:r>
                      </m:e>
                      <m:sup>
                        <m:r>
                          <a:rPr lang="ru-RU" sz="4800" b="1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4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-1·(C· C· C· C· C· C)</a:t>
                </a:r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</a:t>
                </a: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(-c)· (-c)· (-c)· (-c)· (-c)· (-c)</a:t>
                </a:r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   </a:t>
                </a:r>
                <a:endParaRPr lang="ru-RU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000" t="-2022" r="-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19637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96952"/>
            <a:ext cx="1096963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81128"/>
            <a:ext cx="1096963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>
            <a:hlinkClick r:id="rId5" action="ppaction://hlinksldjump"/>
          </p:cNvPr>
          <p:cNvSpPr/>
          <p:nvPr/>
        </p:nvSpPr>
        <p:spPr>
          <a:xfrm>
            <a:off x="7380312" y="692696"/>
            <a:ext cx="648072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0899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b="1" i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3524</TotalTime>
  <Words>536</Words>
  <Application>Microsoft Office PowerPoint</Application>
  <PresentationFormat>Экран (4:3)</PresentationFormat>
  <Paragraphs>87</Paragraphs>
  <Slides>19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 Math</vt:lpstr>
      <vt:lpstr>Times New Roman</vt:lpstr>
      <vt:lpstr>Wingdings</vt:lpstr>
      <vt:lpstr>Тема Office</vt:lpstr>
      <vt:lpstr> Открытый урок  7 класс</vt:lpstr>
      <vt:lpstr>Рене Декарт (1596-1650) – французский математик</vt:lpstr>
      <vt:lpstr>Какое выражение лишнее:</vt:lpstr>
      <vt:lpstr>(-С)·(-С)·(-С)·(-С)·(-С)·(-С)               </vt:lpstr>
      <vt:lpstr>Презентация PowerPoint</vt:lpstr>
      <vt:lpstr>Презентация PowerPoint</vt:lpstr>
      <vt:lpstr>Презентация PowerPoint</vt:lpstr>
      <vt:lpstr>= {1,2,3,4,…}</vt:lpstr>
      <vt:lpstr>                                    3 в</vt:lpstr>
      <vt:lpstr>Презентация PowerPoint</vt:lpstr>
      <vt:lpstr>Отдохнём</vt:lpstr>
      <vt:lpstr>Возведение в степень -вычисление значения степени. </vt:lpstr>
      <vt:lpstr>Упростите выражение:               </vt:lpstr>
      <vt:lpstr>Древняя Греция. Пифагорейцы.</vt:lpstr>
      <vt:lpstr>Древняя Индия</vt:lpstr>
      <vt:lpstr>〖              а〗^4, с^6 </vt:lpstr>
      <vt:lpstr>Самостоятельная   работа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Терентий Барабаш</cp:lastModifiedBy>
  <cp:revision>221</cp:revision>
  <dcterms:modified xsi:type="dcterms:W3CDTF">2020-10-16T10:03:42Z</dcterms:modified>
</cp:coreProperties>
</file>