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22"/>
  </p:notesMasterIdLst>
  <p:sldIdLst>
    <p:sldId id="270" r:id="rId2"/>
    <p:sldId id="271" r:id="rId3"/>
    <p:sldId id="272" r:id="rId4"/>
    <p:sldId id="274" r:id="rId5"/>
    <p:sldId id="275" r:id="rId6"/>
    <p:sldId id="276" r:id="rId7"/>
    <p:sldId id="277" r:id="rId8"/>
    <p:sldId id="278" r:id="rId9"/>
    <p:sldId id="279" r:id="rId10"/>
    <p:sldId id="257" r:id="rId11"/>
    <p:sldId id="280" r:id="rId12"/>
    <p:sldId id="265" r:id="rId13"/>
    <p:sldId id="264" r:id="rId14"/>
    <p:sldId id="281" r:id="rId15"/>
    <p:sldId id="258" r:id="rId16"/>
    <p:sldId id="259" r:id="rId17"/>
    <p:sldId id="282" r:id="rId18"/>
    <p:sldId id="283" r:id="rId19"/>
    <p:sldId id="284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3300"/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513DA-619B-422B-ADF5-2520D7838F32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CF30F-A8E8-48D4-A705-C63C1DEB4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135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94CE0-5DC7-481A-8F72-543839C42CAC}" type="slidenum">
              <a:rPr lang="ru-RU"/>
              <a:pPr/>
              <a:t>10</a:t>
            </a:fld>
            <a:endParaRPr 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7BFF8F-82A8-4233-952F-62A123C30F90}" type="slidenum">
              <a:rPr lang="ru-RU"/>
              <a:pPr/>
              <a:t>15</a:t>
            </a:fld>
            <a:endParaRPr lang="ru-RU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E95A8E-181D-4E97-B111-12B79ACE11E4}" type="slidenum">
              <a:rPr lang="ru-RU"/>
              <a:pPr/>
              <a:t>16</a:t>
            </a:fld>
            <a:endParaRPr lang="ru-RU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6C70-26BD-42AE-B483-F2752B1E698F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87C1-E465-4CFC-9ABB-2BCAEAC44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6C70-26BD-42AE-B483-F2752B1E698F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87C1-E465-4CFC-9ABB-2BCAEAC44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6C70-26BD-42AE-B483-F2752B1E698F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87C1-E465-4CFC-9ABB-2BCAEAC44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9833D0B-2467-4D1D-9C6D-7AA62599501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3057820143"/>
      </p:ext>
    </p:extLst>
  </p:cSld>
  <p:clrMapOvr>
    <a:masterClrMapping/>
  </p:clrMapOvr>
  <p:transition spd="med">
    <p:pull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C6082C6-AD86-4853-9611-A2A2E5CE0D5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3252738469"/>
      </p:ext>
    </p:extLst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6C70-26BD-42AE-B483-F2752B1E698F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87C1-E465-4CFC-9ABB-2BCAEAC44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6C70-26BD-42AE-B483-F2752B1E698F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87C1-E465-4CFC-9ABB-2BCAEAC44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6C70-26BD-42AE-B483-F2752B1E698F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87C1-E465-4CFC-9ABB-2BCAEAC44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6C70-26BD-42AE-B483-F2752B1E698F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87C1-E465-4CFC-9ABB-2BCAEAC44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6C70-26BD-42AE-B483-F2752B1E698F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87C1-E465-4CFC-9ABB-2BCAEAC44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6C70-26BD-42AE-B483-F2752B1E698F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87C1-E465-4CFC-9ABB-2BCAEAC44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6C70-26BD-42AE-B483-F2752B1E698F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87C1-E465-4CFC-9ABB-2BCAEAC44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6C70-26BD-42AE-B483-F2752B1E698F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87C1-E465-4CFC-9ABB-2BCAEAC44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66C70-26BD-42AE-B483-F2752B1E698F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C87C1-E465-4CFC-9ABB-2BCAEAC44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Заполните пропущенные слова</a:t>
            </a:r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Углы при основании …. треугольника  равны.</a:t>
            </a:r>
          </a:p>
          <a:p>
            <a:r>
              <a:rPr lang="ru-RU" dirty="0" smtClean="0"/>
              <a:t>В равнобедренном треугольнике биссектриса проведенная к основанию, является….</a:t>
            </a:r>
          </a:p>
          <a:p>
            <a:r>
              <a:rPr lang="ru-RU" dirty="0" smtClean="0"/>
              <a:t>Медианы треугольника … в одной точке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авнобедренный треугольник 23"/>
          <p:cNvSpPr/>
          <p:nvPr/>
        </p:nvSpPr>
        <p:spPr>
          <a:xfrm>
            <a:off x="5508104" y="2708920"/>
            <a:ext cx="2644880" cy="1944216"/>
          </a:xfrm>
          <a:prstGeom prst="triangle">
            <a:avLst>
              <a:gd name="adj" fmla="val 2229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8239" y="188640"/>
            <a:ext cx="8229600" cy="1283841"/>
          </a:xfrm>
        </p:spPr>
        <p:txBody>
          <a:bodyPr>
            <a:normAutofit fontScale="90000"/>
          </a:bodyPr>
          <a:lstStyle/>
          <a:p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400" u="sng" dirty="0" smtClean="0"/>
              <a:t>Теорема </a:t>
            </a:r>
            <a:r>
              <a:rPr lang="ru-RU" sz="2400" u="sng" dirty="0"/>
              <a:t>о сумме углов </a:t>
            </a:r>
            <a:r>
              <a:rPr lang="ru-RU" sz="2400" u="sng" dirty="0" smtClean="0"/>
              <a:t>треугольника:</a:t>
            </a:r>
            <a:br>
              <a:rPr lang="ru-RU" sz="2400" u="sng" dirty="0" smtClean="0"/>
            </a:b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 Сумма углов треугольника равна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  <a:r>
              <a:rPr lang="ru-RU" sz="2400" dirty="0" smtClean="0">
                <a:solidFill>
                  <a:srgbClr val="002060"/>
                </a:solidFill>
                <a:sym typeface="Symbol" pitchFamily="18" charset="2"/>
              </a:rPr>
              <a:t/>
            </a:r>
            <a:br>
              <a:rPr lang="ru-RU" sz="2400" dirty="0" smtClean="0">
                <a:solidFill>
                  <a:srgbClr val="002060"/>
                </a:solidFill>
                <a:sym typeface="Symbol" pitchFamily="18" charset="2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0932" y="2570683"/>
            <a:ext cx="6346825" cy="4314701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Дано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 АВС</a:t>
            </a:r>
          </a:p>
          <a:p>
            <a:pPr algn="l">
              <a:buFont typeface="Wingdings" pitchFamily="2" charset="2"/>
              <a:buNone/>
            </a:pPr>
            <a:r>
              <a:rPr lang="ru-RU" sz="2800" u="sng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Доказать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А + В + С = 180</a:t>
            </a:r>
          </a:p>
          <a:p>
            <a:pPr algn="l">
              <a:buFont typeface="Wingdings" pitchFamily="2" charset="2"/>
              <a:buNone/>
            </a:pPr>
            <a:r>
              <a:rPr lang="ru-RU" sz="2800" u="sng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Доказательство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  <a:endParaRPr lang="ru-RU" sz="2800" u="sng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5003800" y="2708275"/>
            <a:ext cx="3313113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8101013" y="232410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 i="1"/>
              <a:t>а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724128" y="4221088"/>
            <a:ext cx="311150" cy="36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/>
              <a:t>1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444208" y="2708920"/>
            <a:ext cx="2880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/>
              <a:t>2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7452320" y="429309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/>
              <a:t>3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012160" y="29249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/>
              <a:t>5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5652120" y="270892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/>
              <a:t>4</a:t>
            </a:r>
          </a:p>
        </p:txBody>
      </p:sp>
      <p:sp>
        <p:nvSpPr>
          <p:cNvPr id="8210" name="Arc 18"/>
          <p:cNvSpPr>
            <a:spLocks/>
          </p:cNvSpPr>
          <p:nvPr/>
        </p:nvSpPr>
        <p:spPr bwMode="auto">
          <a:xfrm rot="576609">
            <a:off x="5486879" y="4523272"/>
            <a:ext cx="222250" cy="627063"/>
          </a:xfrm>
          <a:custGeom>
            <a:avLst/>
            <a:gdLst>
              <a:gd name="G0" fmla="+- 1139 0 0"/>
              <a:gd name="G1" fmla="+- 21600 0 0"/>
              <a:gd name="G2" fmla="+- 21600 0 0"/>
              <a:gd name="T0" fmla="*/ 0 w 13910"/>
              <a:gd name="T1" fmla="*/ 30 h 21600"/>
              <a:gd name="T2" fmla="*/ 13910 w 13910"/>
              <a:gd name="T3" fmla="*/ 4180 h 21600"/>
              <a:gd name="T4" fmla="*/ 1139 w 1391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10" h="21600" fill="none" extrusionOk="0">
                <a:moveTo>
                  <a:pt x="0" y="30"/>
                </a:moveTo>
                <a:cubicBezTo>
                  <a:pt x="379" y="10"/>
                  <a:pt x="759" y="-1"/>
                  <a:pt x="1139" y="0"/>
                </a:cubicBezTo>
                <a:cubicBezTo>
                  <a:pt x="5732" y="0"/>
                  <a:pt x="10205" y="1464"/>
                  <a:pt x="13910" y="4179"/>
                </a:cubicBezTo>
              </a:path>
              <a:path w="13910" h="21600" stroke="0" extrusionOk="0">
                <a:moveTo>
                  <a:pt x="0" y="30"/>
                </a:moveTo>
                <a:cubicBezTo>
                  <a:pt x="379" y="10"/>
                  <a:pt x="759" y="-1"/>
                  <a:pt x="1139" y="0"/>
                </a:cubicBezTo>
                <a:cubicBezTo>
                  <a:pt x="5732" y="0"/>
                  <a:pt x="10205" y="1464"/>
                  <a:pt x="13910" y="4179"/>
                </a:cubicBezTo>
                <a:lnTo>
                  <a:pt x="1139" y="21600"/>
                </a:lnTo>
                <a:close/>
              </a:path>
            </a:pathLst>
          </a:custGeom>
          <a:noFill/>
          <a:ln w="34925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1" name="Arc 19"/>
          <p:cNvSpPr>
            <a:spLocks/>
          </p:cNvSpPr>
          <p:nvPr/>
        </p:nvSpPr>
        <p:spPr bwMode="auto">
          <a:xfrm rot="10668304">
            <a:off x="5871747" y="2714381"/>
            <a:ext cx="288925" cy="193675"/>
          </a:xfrm>
          <a:custGeom>
            <a:avLst/>
            <a:gdLst>
              <a:gd name="G0" fmla="+- 0 0 0"/>
              <a:gd name="G1" fmla="+- 19968 0 0"/>
              <a:gd name="G2" fmla="+- 21600 0 0"/>
              <a:gd name="T0" fmla="*/ 8236 w 21600"/>
              <a:gd name="T1" fmla="*/ 0 h 19968"/>
              <a:gd name="T2" fmla="*/ 21600 w 21600"/>
              <a:gd name="T3" fmla="*/ 19968 h 19968"/>
              <a:gd name="T4" fmla="*/ 0 w 21600"/>
              <a:gd name="T5" fmla="*/ 19968 h 19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9968" fill="none" extrusionOk="0">
                <a:moveTo>
                  <a:pt x="8236" y="-1"/>
                </a:moveTo>
                <a:cubicBezTo>
                  <a:pt x="16323" y="3335"/>
                  <a:pt x="21600" y="11219"/>
                  <a:pt x="21600" y="19968"/>
                </a:cubicBezTo>
              </a:path>
              <a:path w="21600" h="19968" stroke="0" extrusionOk="0">
                <a:moveTo>
                  <a:pt x="8236" y="-1"/>
                </a:moveTo>
                <a:cubicBezTo>
                  <a:pt x="16323" y="3335"/>
                  <a:pt x="21600" y="11219"/>
                  <a:pt x="21600" y="19968"/>
                </a:cubicBezTo>
                <a:lnTo>
                  <a:pt x="0" y="19968"/>
                </a:lnTo>
                <a:close/>
              </a:path>
            </a:pathLst>
          </a:custGeom>
          <a:noFill/>
          <a:ln w="31750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214" name="Group 22"/>
          <p:cNvGrpSpPr>
            <a:grpSpLocks/>
          </p:cNvGrpSpPr>
          <p:nvPr/>
        </p:nvGrpSpPr>
        <p:grpSpPr bwMode="auto">
          <a:xfrm>
            <a:off x="7812360" y="4365104"/>
            <a:ext cx="1028700" cy="207963"/>
            <a:chOff x="4784" y="2566"/>
            <a:chExt cx="648" cy="131"/>
          </a:xfrm>
        </p:grpSpPr>
        <p:sp>
          <p:nvSpPr>
            <p:cNvPr id="8212" name="Arc 20"/>
            <p:cNvSpPr>
              <a:spLocks/>
            </p:cNvSpPr>
            <p:nvPr/>
          </p:nvSpPr>
          <p:spPr bwMode="auto">
            <a:xfrm rot="15612649">
              <a:off x="5069" y="2334"/>
              <a:ext cx="112" cy="61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7603"/>
                <a:gd name="T1" fmla="*/ 0 h 21600"/>
                <a:gd name="T2" fmla="*/ 7603 w 7603"/>
                <a:gd name="T3" fmla="*/ 1382 h 21600"/>
                <a:gd name="T4" fmla="*/ 0 w 760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03" h="21600" fill="none" extrusionOk="0">
                  <a:moveTo>
                    <a:pt x="-1" y="0"/>
                  </a:moveTo>
                  <a:cubicBezTo>
                    <a:pt x="2596" y="0"/>
                    <a:pt x="5172" y="468"/>
                    <a:pt x="7602" y="1382"/>
                  </a:cubicBezTo>
                </a:path>
                <a:path w="7603" h="21600" stroke="0" extrusionOk="0">
                  <a:moveTo>
                    <a:pt x="-1" y="0"/>
                  </a:moveTo>
                  <a:cubicBezTo>
                    <a:pt x="2596" y="0"/>
                    <a:pt x="5172" y="468"/>
                    <a:pt x="7602" y="138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3" name="Arc 21"/>
            <p:cNvSpPr>
              <a:spLocks/>
            </p:cNvSpPr>
            <p:nvPr/>
          </p:nvSpPr>
          <p:spPr bwMode="auto">
            <a:xfrm rot="15612649">
              <a:off x="5027" y="2323"/>
              <a:ext cx="128" cy="61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8706"/>
                <a:gd name="T1" fmla="*/ 0 h 21600"/>
                <a:gd name="T2" fmla="*/ 8706 w 8706"/>
                <a:gd name="T3" fmla="*/ 1832 h 21600"/>
                <a:gd name="T4" fmla="*/ 0 w 870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06" h="21600" fill="none" extrusionOk="0">
                  <a:moveTo>
                    <a:pt x="-1" y="0"/>
                  </a:moveTo>
                  <a:cubicBezTo>
                    <a:pt x="2997" y="0"/>
                    <a:pt x="5962" y="623"/>
                    <a:pt x="8705" y="1832"/>
                  </a:cubicBezTo>
                </a:path>
                <a:path w="8706" h="21600" stroke="0" extrusionOk="0">
                  <a:moveTo>
                    <a:pt x="-1" y="0"/>
                  </a:moveTo>
                  <a:cubicBezTo>
                    <a:pt x="2997" y="0"/>
                    <a:pt x="5962" y="623"/>
                    <a:pt x="8705" y="183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218" name="Group 26"/>
          <p:cNvGrpSpPr>
            <a:grpSpLocks/>
          </p:cNvGrpSpPr>
          <p:nvPr/>
        </p:nvGrpSpPr>
        <p:grpSpPr bwMode="auto">
          <a:xfrm>
            <a:off x="5652120" y="2708920"/>
            <a:ext cx="900112" cy="260350"/>
            <a:chOff x="3715" y="1686"/>
            <a:chExt cx="567" cy="164"/>
          </a:xfrm>
        </p:grpSpPr>
        <p:sp>
          <p:nvSpPr>
            <p:cNvPr id="8216" name="Arc 24"/>
            <p:cNvSpPr>
              <a:spLocks/>
            </p:cNvSpPr>
            <p:nvPr/>
          </p:nvSpPr>
          <p:spPr bwMode="auto">
            <a:xfrm rot="5400000">
              <a:off x="3943" y="1510"/>
              <a:ext cx="142" cy="537"/>
            </a:xfrm>
            <a:custGeom>
              <a:avLst/>
              <a:gdLst>
                <a:gd name="G0" fmla="+- 0 0 0"/>
                <a:gd name="G1" fmla="+- 21599 0 0"/>
                <a:gd name="G2" fmla="+- 21600 0 0"/>
                <a:gd name="T0" fmla="*/ 178 w 12567"/>
                <a:gd name="T1" fmla="*/ 0 h 21599"/>
                <a:gd name="T2" fmla="*/ 12567 w 12567"/>
                <a:gd name="T3" fmla="*/ 4031 h 21599"/>
                <a:gd name="T4" fmla="*/ 0 w 12567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67" h="21599" fill="none" extrusionOk="0">
                  <a:moveTo>
                    <a:pt x="178" y="-1"/>
                  </a:moveTo>
                  <a:cubicBezTo>
                    <a:pt x="4624" y="36"/>
                    <a:pt x="8950" y="1444"/>
                    <a:pt x="12566" y="4031"/>
                  </a:cubicBezTo>
                </a:path>
                <a:path w="12567" h="21599" stroke="0" extrusionOk="0">
                  <a:moveTo>
                    <a:pt x="178" y="-1"/>
                  </a:moveTo>
                  <a:cubicBezTo>
                    <a:pt x="4624" y="36"/>
                    <a:pt x="8950" y="1444"/>
                    <a:pt x="12566" y="4031"/>
                  </a:cubicBezTo>
                  <a:lnTo>
                    <a:pt x="0" y="21599"/>
                  </a:lnTo>
                  <a:close/>
                </a:path>
              </a:pathLst>
            </a:custGeom>
            <a:noFill/>
            <a:ln w="3175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7" name="Arc 25"/>
            <p:cNvSpPr>
              <a:spLocks/>
            </p:cNvSpPr>
            <p:nvPr/>
          </p:nvSpPr>
          <p:spPr bwMode="auto">
            <a:xfrm rot="5400000">
              <a:off x="3913" y="1488"/>
              <a:ext cx="137" cy="533"/>
            </a:xfrm>
            <a:custGeom>
              <a:avLst/>
              <a:gdLst>
                <a:gd name="G0" fmla="+- 0 0 0"/>
                <a:gd name="G1" fmla="+- 21426 0 0"/>
                <a:gd name="G2" fmla="+- 21600 0 0"/>
                <a:gd name="T0" fmla="*/ 2736 w 12142"/>
                <a:gd name="T1" fmla="*/ 0 h 21426"/>
                <a:gd name="T2" fmla="*/ 12142 w 12142"/>
                <a:gd name="T3" fmla="*/ 3561 h 21426"/>
                <a:gd name="T4" fmla="*/ 0 w 12142"/>
                <a:gd name="T5" fmla="*/ 21426 h 2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42" h="21426" fill="none" extrusionOk="0">
                  <a:moveTo>
                    <a:pt x="2736" y="-1"/>
                  </a:moveTo>
                  <a:cubicBezTo>
                    <a:pt x="6107" y="430"/>
                    <a:pt x="9330" y="1650"/>
                    <a:pt x="12141" y="3561"/>
                  </a:cubicBezTo>
                </a:path>
                <a:path w="12142" h="21426" stroke="0" extrusionOk="0">
                  <a:moveTo>
                    <a:pt x="2736" y="-1"/>
                  </a:moveTo>
                  <a:cubicBezTo>
                    <a:pt x="6107" y="430"/>
                    <a:pt x="9330" y="1650"/>
                    <a:pt x="12141" y="3561"/>
                  </a:cubicBezTo>
                  <a:lnTo>
                    <a:pt x="0" y="21426"/>
                  </a:lnTo>
                  <a:close/>
                </a:path>
              </a:pathLst>
            </a:custGeom>
            <a:noFill/>
            <a:ln w="3175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2566724755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8" grpId="0" animBg="1"/>
      <p:bldP spid="8202" grpId="0"/>
      <p:bldP spid="8205" grpId="0"/>
      <p:bldP spid="8206" grpId="0"/>
      <p:bldP spid="8207" grpId="0"/>
      <p:bldP spid="8208" grpId="0"/>
      <p:bldP spid="8209" grpId="0"/>
      <p:bldP spid="8210" grpId="0" animBg="1"/>
      <p:bldP spid="8210" grpId="1" animBg="1"/>
      <p:bldP spid="8211" grpId="0" animBg="1"/>
      <p:bldP spid="82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Найдите неизвестные углы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1592405">
            <a:off x="889872" y="2419051"/>
            <a:ext cx="5891387" cy="3748735"/>
          </a:xfrm>
          <a:prstGeom prst="triangle">
            <a:avLst>
              <a:gd name="adj" fmla="val 1776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3688" y="1916832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43°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3140968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81°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5517232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?</a:t>
            </a:r>
            <a:endParaRPr lang="ru-RU" sz="3200" b="1" dirty="0"/>
          </a:p>
        </p:txBody>
      </p:sp>
      <p:cxnSp>
        <p:nvCxnSpPr>
          <p:cNvPr id="9" name="Прямая соединительная линия 8"/>
          <p:cNvCxnSpPr>
            <a:stCxn id="4" idx="3"/>
          </p:cNvCxnSpPr>
          <p:nvPr/>
        </p:nvCxnSpPr>
        <p:spPr>
          <a:xfrm>
            <a:off x="6112598" y="2902487"/>
            <a:ext cx="2563858" cy="5985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76256" y="3284984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?</a:t>
            </a:r>
            <a:endParaRPr lang="ru-RU" sz="3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>
            <a:off x="2915816" y="1556792"/>
            <a:ext cx="4032448" cy="2592288"/>
          </a:xfrm>
          <a:prstGeom prst="triangle">
            <a:avLst>
              <a:gd name="adj" fmla="val 84554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stCxn id="3" idx="3"/>
          </p:cNvCxnSpPr>
          <p:nvPr/>
        </p:nvCxnSpPr>
        <p:spPr>
          <a:xfrm>
            <a:off x="6325412" y="4149080"/>
            <a:ext cx="22790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6732240" y="3789040"/>
            <a:ext cx="1244724" cy="288032"/>
            <a:chOff x="4784" y="2566"/>
            <a:chExt cx="648" cy="131"/>
          </a:xfrm>
        </p:grpSpPr>
        <p:sp>
          <p:nvSpPr>
            <p:cNvPr id="8" name="Arc 20"/>
            <p:cNvSpPr>
              <a:spLocks/>
            </p:cNvSpPr>
            <p:nvPr/>
          </p:nvSpPr>
          <p:spPr bwMode="auto">
            <a:xfrm rot="15612649">
              <a:off x="5069" y="2334"/>
              <a:ext cx="112" cy="61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7603"/>
                <a:gd name="T1" fmla="*/ 0 h 21600"/>
                <a:gd name="T2" fmla="*/ 7603 w 7603"/>
                <a:gd name="T3" fmla="*/ 1382 h 21600"/>
                <a:gd name="T4" fmla="*/ 0 w 760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03" h="21600" fill="none" extrusionOk="0">
                  <a:moveTo>
                    <a:pt x="-1" y="0"/>
                  </a:moveTo>
                  <a:cubicBezTo>
                    <a:pt x="2596" y="0"/>
                    <a:pt x="5172" y="468"/>
                    <a:pt x="7602" y="1382"/>
                  </a:cubicBezTo>
                </a:path>
                <a:path w="7603" h="21600" stroke="0" extrusionOk="0">
                  <a:moveTo>
                    <a:pt x="-1" y="0"/>
                  </a:moveTo>
                  <a:cubicBezTo>
                    <a:pt x="2596" y="0"/>
                    <a:pt x="5172" y="468"/>
                    <a:pt x="7602" y="138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rc 21"/>
            <p:cNvSpPr>
              <a:spLocks/>
            </p:cNvSpPr>
            <p:nvPr/>
          </p:nvSpPr>
          <p:spPr bwMode="auto">
            <a:xfrm rot="15612649">
              <a:off x="5027" y="2323"/>
              <a:ext cx="128" cy="61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8706"/>
                <a:gd name="T1" fmla="*/ 0 h 21600"/>
                <a:gd name="T2" fmla="*/ 8706 w 8706"/>
                <a:gd name="T3" fmla="*/ 1832 h 21600"/>
                <a:gd name="T4" fmla="*/ 0 w 870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06" h="21600" fill="none" extrusionOk="0">
                  <a:moveTo>
                    <a:pt x="-1" y="0"/>
                  </a:moveTo>
                  <a:cubicBezTo>
                    <a:pt x="2997" y="0"/>
                    <a:pt x="5962" y="623"/>
                    <a:pt x="8705" y="1832"/>
                  </a:cubicBezTo>
                </a:path>
                <a:path w="8706" h="21600" stroke="0" extrusionOk="0">
                  <a:moveTo>
                    <a:pt x="-1" y="0"/>
                  </a:moveTo>
                  <a:cubicBezTo>
                    <a:pt x="2997" y="0"/>
                    <a:pt x="5962" y="623"/>
                    <a:pt x="8705" y="183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" name="Arc 18"/>
          <p:cNvSpPr>
            <a:spLocks/>
          </p:cNvSpPr>
          <p:nvPr/>
        </p:nvSpPr>
        <p:spPr bwMode="auto">
          <a:xfrm rot="1589000">
            <a:off x="6722086" y="3877831"/>
            <a:ext cx="668412" cy="596532"/>
          </a:xfrm>
          <a:custGeom>
            <a:avLst/>
            <a:gdLst>
              <a:gd name="G0" fmla="+- 1139 0 0"/>
              <a:gd name="G1" fmla="+- 21600 0 0"/>
              <a:gd name="G2" fmla="+- 21600 0 0"/>
              <a:gd name="T0" fmla="*/ 0 w 13910"/>
              <a:gd name="T1" fmla="*/ 30 h 21600"/>
              <a:gd name="T2" fmla="*/ 13910 w 13910"/>
              <a:gd name="T3" fmla="*/ 4180 h 21600"/>
              <a:gd name="T4" fmla="*/ 1139 w 1391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10" h="21600" fill="none" extrusionOk="0">
                <a:moveTo>
                  <a:pt x="0" y="30"/>
                </a:moveTo>
                <a:cubicBezTo>
                  <a:pt x="379" y="10"/>
                  <a:pt x="759" y="-1"/>
                  <a:pt x="1139" y="0"/>
                </a:cubicBezTo>
                <a:cubicBezTo>
                  <a:pt x="5732" y="0"/>
                  <a:pt x="10205" y="1464"/>
                  <a:pt x="13910" y="4179"/>
                </a:cubicBezTo>
              </a:path>
              <a:path w="13910" h="21600" stroke="0" extrusionOk="0">
                <a:moveTo>
                  <a:pt x="0" y="30"/>
                </a:moveTo>
                <a:cubicBezTo>
                  <a:pt x="379" y="10"/>
                  <a:pt x="759" y="-1"/>
                  <a:pt x="1139" y="0"/>
                </a:cubicBezTo>
                <a:cubicBezTo>
                  <a:pt x="5732" y="0"/>
                  <a:pt x="10205" y="1464"/>
                  <a:pt x="13910" y="4179"/>
                </a:cubicBezTo>
                <a:lnTo>
                  <a:pt x="1139" y="21600"/>
                </a:lnTo>
                <a:close/>
              </a:path>
            </a:pathLst>
          </a:custGeom>
          <a:noFill/>
          <a:ln w="34925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347864" y="3717032"/>
            <a:ext cx="311150" cy="36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/>
              <a:t>1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084168" y="1844824"/>
            <a:ext cx="311150" cy="36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372200" y="3645024"/>
            <a:ext cx="311150" cy="36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164288" y="3501008"/>
            <a:ext cx="311150" cy="36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75656" y="620688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Внешний угол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9632" y="4797152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Внешний угол треугольника равен сумме двух углов не смежных с ним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337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физкультминутки  у вас на столах у каждого лежит фрагмент треугольника с указанием величины угла. Ваша задача применив изученную теорему, найти не хватающие углы и построить свой треугольник.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57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6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4"/>
            <a:ext cx="8229600" cy="88237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grpSp>
        <p:nvGrpSpPr>
          <p:cNvPr id="11284" name="Group 20"/>
          <p:cNvGrpSpPr>
            <a:grpSpLocks/>
          </p:cNvGrpSpPr>
          <p:nvPr/>
        </p:nvGrpSpPr>
        <p:grpSpPr bwMode="auto">
          <a:xfrm>
            <a:off x="289719" y="1416651"/>
            <a:ext cx="2622551" cy="2188405"/>
            <a:chOff x="204" y="799"/>
            <a:chExt cx="1652" cy="1323"/>
          </a:xfrm>
        </p:grpSpPr>
        <p:sp>
          <p:nvSpPr>
            <p:cNvPr id="11277" name="AutoShape 13"/>
            <p:cNvSpPr>
              <a:spLocks noChangeArrowheads="1"/>
            </p:cNvSpPr>
            <p:nvPr/>
          </p:nvSpPr>
          <p:spPr bwMode="auto">
            <a:xfrm>
              <a:off x="431" y="1117"/>
              <a:ext cx="1164" cy="817"/>
            </a:xfrm>
            <a:prstGeom prst="triangle">
              <a:avLst>
                <a:gd name="adj" fmla="val 8603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78" name="Text Box 14"/>
            <p:cNvSpPr txBox="1">
              <a:spLocks noChangeArrowheads="1"/>
            </p:cNvSpPr>
            <p:nvPr/>
          </p:nvSpPr>
          <p:spPr bwMode="auto">
            <a:xfrm>
              <a:off x="204" y="1843"/>
              <a:ext cx="257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11279" name="Text Box 15"/>
            <p:cNvSpPr txBox="1">
              <a:spLocks noChangeArrowheads="1"/>
            </p:cNvSpPr>
            <p:nvPr/>
          </p:nvSpPr>
          <p:spPr bwMode="auto">
            <a:xfrm>
              <a:off x="1429" y="799"/>
              <a:ext cx="246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  <p:sp>
          <p:nvSpPr>
            <p:cNvPr id="11280" name="Text Box 16"/>
            <p:cNvSpPr txBox="1">
              <a:spLocks noChangeArrowheads="1"/>
            </p:cNvSpPr>
            <p:nvPr/>
          </p:nvSpPr>
          <p:spPr bwMode="auto">
            <a:xfrm>
              <a:off x="1610" y="1797"/>
              <a:ext cx="246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>
                  <a:latin typeface="Times New Roman" pitchFamily="18" charset="0"/>
                  <a:cs typeface="Times New Roman" pitchFamily="18" charset="0"/>
                </a:rPr>
                <a:t>С</a:t>
              </a:r>
            </a:p>
          </p:txBody>
        </p:sp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612" y="1707"/>
              <a:ext cx="388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30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</a:t>
              </a:r>
            </a:p>
          </p:txBody>
        </p:sp>
        <p:sp>
          <p:nvSpPr>
            <p:cNvPr id="11282" name="Text Box 18"/>
            <p:cNvSpPr txBox="1">
              <a:spLocks noChangeArrowheads="1"/>
            </p:cNvSpPr>
            <p:nvPr/>
          </p:nvSpPr>
          <p:spPr bwMode="auto">
            <a:xfrm>
              <a:off x="1247" y="1706"/>
              <a:ext cx="436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80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 </a:t>
              </a:r>
            </a:p>
          </p:txBody>
        </p:sp>
      </p:grp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770256" y="3380095"/>
            <a:ext cx="16754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Найти: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В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56394" y="3888829"/>
            <a:ext cx="2392363" cy="2281238"/>
            <a:chOff x="323850" y="3500438"/>
            <a:chExt cx="2392363" cy="2281238"/>
          </a:xfrm>
        </p:grpSpPr>
        <p:grpSp>
          <p:nvGrpSpPr>
            <p:cNvPr id="11300" name="Group 36"/>
            <p:cNvGrpSpPr>
              <a:grpSpLocks/>
            </p:cNvGrpSpPr>
            <p:nvPr/>
          </p:nvGrpSpPr>
          <p:grpSpPr bwMode="auto">
            <a:xfrm>
              <a:off x="323850" y="3500438"/>
              <a:ext cx="2392363" cy="2281238"/>
              <a:chOff x="3094" y="799"/>
              <a:chExt cx="1507" cy="1437"/>
            </a:xfrm>
          </p:grpSpPr>
          <p:sp>
            <p:nvSpPr>
              <p:cNvPr id="11286" name="AutoShape 22"/>
              <p:cNvSpPr>
                <a:spLocks noChangeArrowheads="1"/>
              </p:cNvSpPr>
              <p:nvPr/>
            </p:nvSpPr>
            <p:spPr bwMode="auto">
              <a:xfrm>
                <a:off x="3424" y="1117"/>
                <a:ext cx="893" cy="893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87" name="Text Box 23"/>
              <p:cNvSpPr txBox="1">
                <a:spLocks noChangeArrowheads="1"/>
              </p:cNvSpPr>
              <p:nvPr/>
            </p:nvSpPr>
            <p:spPr bwMode="auto">
              <a:xfrm>
                <a:off x="3094" y="1945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К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88" name="Text Box 24"/>
              <p:cNvSpPr txBox="1">
                <a:spLocks noChangeArrowheads="1"/>
              </p:cNvSpPr>
              <p:nvPr/>
            </p:nvSpPr>
            <p:spPr bwMode="auto">
              <a:xfrm>
                <a:off x="3833" y="799"/>
                <a:ext cx="28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М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89" name="Text Box 25"/>
              <p:cNvSpPr txBox="1">
                <a:spLocks noChangeArrowheads="1"/>
              </p:cNvSpPr>
              <p:nvPr/>
            </p:nvSpPr>
            <p:spPr bwMode="auto">
              <a:xfrm>
                <a:off x="4377" y="1887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Р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" name="Группа 1"/>
            <p:cNvGrpSpPr/>
            <p:nvPr/>
          </p:nvGrpSpPr>
          <p:grpSpPr>
            <a:xfrm>
              <a:off x="992188" y="4581128"/>
              <a:ext cx="1079500" cy="936625"/>
              <a:chOff x="992188" y="4652963"/>
              <a:chExt cx="1079500" cy="936625"/>
            </a:xfrm>
          </p:grpSpPr>
          <p:grpSp>
            <p:nvGrpSpPr>
              <p:cNvPr id="11303" name="Group 39"/>
              <p:cNvGrpSpPr>
                <a:grpSpLocks/>
              </p:cNvGrpSpPr>
              <p:nvPr/>
            </p:nvGrpSpPr>
            <p:grpSpPr bwMode="auto">
              <a:xfrm>
                <a:off x="1497013" y="5300663"/>
                <a:ext cx="71437" cy="288925"/>
                <a:chOff x="3833" y="1933"/>
                <a:chExt cx="45" cy="182"/>
              </a:xfrm>
            </p:grpSpPr>
            <p:sp>
              <p:nvSpPr>
                <p:cNvPr id="11294" name="Line 30"/>
                <p:cNvSpPr>
                  <a:spLocks noChangeShapeType="1"/>
                </p:cNvSpPr>
                <p:nvPr/>
              </p:nvSpPr>
              <p:spPr bwMode="auto">
                <a:xfrm rot="-5400000">
                  <a:off x="3742" y="2024"/>
                  <a:ext cx="182" cy="0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295" name="Line 31"/>
                <p:cNvSpPr>
                  <a:spLocks noChangeShapeType="1"/>
                </p:cNvSpPr>
                <p:nvPr/>
              </p:nvSpPr>
              <p:spPr bwMode="auto">
                <a:xfrm rot="-5400000">
                  <a:off x="3787" y="2024"/>
                  <a:ext cx="182" cy="0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1301" name="Group 37"/>
              <p:cNvGrpSpPr>
                <a:grpSpLocks/>
              </p:cNvGrpSpPr>
              <p:nvPr/>
            </p:nvGrpSpPr>
            <p:grpSpPr bwMode="auto">
              <a:xfrm>
                <a:off x="992188" y="4652963"/>
                <a:ext cx="287337" cy="287337"/>
                <a:chOff x="3515" y="1525"/>
                <a:chExt cx="181" cy="181"/>
              </a:xfrm>
            </p:grpSpPr>
            <p:sp>
              <p:nvSpPr>
                <p:cNvPr id="11296" name="Line 32"/>
                <p:cNvSpPr>
                  <a:spLocks noChangeShapeType="1"/>
                </p:cNvSpPr>
                <p:nvPr/>
              </p:nvSpPr>
              <p:spPr bwMode="auto">
                <a:xfrm>
                  <a:off x="3515" y="1570"/>
                  <a:ext cx="136" cy="136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297" name="Line 33"/>
                <p:cNvSpPr>
                  <a:spLocks noChangeShapeType="1"/>
                </p:cNvSpPr>
                <p:nvPr/>
              </p:nvSpPr>
              <p:spPr bwMode="auto">
                <a:xfrm>
                  <a:off x="3560" y="1525"/>
                  <a:ext cx="136" cy="136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1302" name="Group 38"/>
              <p:cNvGrpSpPr>
                <a:grpSpLocks/>
              </p:cNvGrpSpPr>
              <p:nvPr/>
            </p:nvGrpSpPr>
            <p:grpSpPr bwMode="auto">
              <a:xfrm>
                <a:off x="1784350" y="4652963"/>
                <a:ext cx="287338" cy="287337"/>
                <a:chOff x="4014" y="1525"/>
                <a:chExt cx="181" cy="181"/>
              </a:xfrm>
            </p:grpSpPr>
            <p:sp>
              <p:nvSpPr>
                <p:cNvPr id="11298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4059" y="1570"/>
                  <a:ext cx="136" cy="136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299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4014" y="1525"/>
                  <a:ext cx="136" cy="136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145314" y="6170067"/>
            <a:ext cx="28573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Найти: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К, М, Р</a:t>
            </a:r>
            <a:endParaRPr lang="ru-RU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306" name="Line 42"/>
          <p:cNvSpPr>
            <a:spLocks noChangeShapeType="1"/>
          </p:cNvSpPr>
          <p:nvPr/>
        </p:nvSpPr>
        <p:spPr bwMode="auto">
          <a:xfrm>
            <a:off x="3203848" y="1671091"/>
            <a:ext cx="0" cy="4897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312" name="Group 48"/>
          <p:cNvGrpSpPr>
            <a:grpSpLocks/>
          </p:cNvGrpSpPr>
          <p:nvPr/>
        </p:nvGrpSpPr>
        <p:grpSpPr bwMode="auto">
          <a:xfrm>
            <a:off x="6351588" y="1908398"/>
            <a:ext cx="2378075" cy="1830388"/>
            <a:chOff x="4001" y="754"/>
            <a:chExt cx="1498" cy="1153"/>
          </a:xfrm>
        </p:grpSpPr>
        <p:sp>
          <p:nvSpPr>
            <p:cNvPr id="11305" name="AutoShape 41"/>
            <p:cNvSpPr>
              <a:spLocks noChangeArrowheads="1"/>
            </p:cNvSpPr>
            <p:nvPr/>
          </p:nvSpPr>
          <p:spPr bwMode="auto">
            <a:xfrm rot="-5400000">
              <a:off x="4377" y="845"/>
              <a:ext cx="666" cy="938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07" name="Text Box 43"/>
            <p:cNvSpPr txBox="1">
              <a:spLocks noChangeArrowheads="1"/>
            </p:cNvSpPr>
            <p:nvPr/>
          </p:nvSpPr>
          <p:spPr bwMode="auto">
            <a:xfrm>
              <a:off x="4001" y="1220"/>
              <a:ext cx="2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08" name="Text Box 44"/>
            <p:cNvSpPr txBox="1">
              <a:spLocks noChangeArrowheads="1"/>
            </p:cNvSpPr>
            <p:nvPr/>
          </p:nvSpPr>
          <p:spPr bwMode="auto">
            <a:xfrm>
              <a:off x="5193" y="754"/>
              <a:ext cx="2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09" name="Text Box 45"/>
            <p:cNvSpPr txBox="1">
              <a:spLocks noChangeArrowheads="1"/>
            </p:cNvSpPr>
            <p:nvPr/>
          </p:nvSpPr>
          <p:spPr bwMode="auto">
            <a:xfrm>
              <a:off x="5239" y="1616"/>
              <a:ext cx="2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10" name="Text Box 46"/>
          <p:cNvSpPr txBox="1">
            <a:spLocks noChangeArrowheads="1"/>
          </p:cNvSpPr>
          <p:nvPr/>
        </p:nvSpPr>
        <p:spPr bwMode="auto">
          <a:xfrm>
            <a:off x="3416941" y="1469832"/>
            <a:ext cx="245451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Дано: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АВС</a:t>
            </a:r>
            <a:endParaRPr lang="ru-RU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АВ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ВС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 typeface="Symbol" pitchFamily="18" charset="2"/>
              <a:buChar char="Ð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АВС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70</a:t>
            </a:r>
          </a:p>
          <a:p>
            <a:pPr>
              <a:buFont typeface="Symbol" pitchFamily="18" charset="2"/>
              <a:buNone/>
            </a:pPr>
            <a:r>
              <a:rPr lang="ru-RU" sz="2400" u="sng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Найти :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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А,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С</a:t>
            </a:r>
            <a:endParaRPr lang="ru-RU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838" y="1693485"/>
            <a:ext cx="127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Задача 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493" y="4119809"/>
            <a:ext cx="127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Задача 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43235" y="1482478"/>
            <a:ext cx="127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Задача 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8591000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/>
      <p:bldP spid="11304" grpId="0"/>
      <p:bldP spid="113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836712"/>
            <a:ext cx="4114800" cy="701040"/>
          </a:xfrm>
        </p:spPr>
        <p:txBody>
          <a:bodyPr>
            <a:normAutofit/>
          </a:bodyPr>
          <a:lstStyle/>
          <a:p>
            <a:r>
              <a:rPr lang="ru-RU" sz="2400"/>
              <a:t>Задачи</a:t>
            </a:r>
          </a:p>
        </p:txBody>
      </p:sp>
      <p:grpSp>
        <p:nvGrpSpPr>
          <p:cNvPr id="15406" name="Group 46"/>
          <p:cNvGrpSpPr>
            <a:grpSpLocks/>
          </p:cNvGrpSpPr>
          <p:nvPr/>
        </p:nvGrpSpPr>
        <p:grpSpPr bwMode="auto">
          <a:xfrm>
            <a:off x="289080" y="2323574"/>
            <a:ext cx="3719834" cy="2699827"/>
            <a:chOff x="385" y="754"/>
            <a:chExt cx="2162" cy="1425"/>
          </a:xfrm>
        </p:grpSpPr>
        <p:grpSp>
          <p:nvGrpSpPr>
            <p:cNvPr id="15373" name="Group 13"/>
            <p:cNvGrpSpPr>
              <a:grpSpLocks/>
            </p:cNvGrpSpPr>
            <p:nvPr/>
          </p:nvGrpSpPr>
          <p:grpSpPr bwMode="auto">
            <a:xfrm>
              <a:off x="385" y="754"/>
              <a:ext cx="2162" cy="1425"/>
              <a:chOff x="476" y="1525"/>
              <a:chExt cx="2162" cy="1425"/>
            </a:xfrm>
          </p:grpSpPr>
          <p:grpSp>
            <p:nvGrpSpPr>
              <p:cNvPr id="15368" name="Group 8"/>
              <p:cNvGrpSpPr>
                <a:grpSpLocks/>
              </p:cNvGrpSpPr>
              <p:nvPr/>
            </p:nvGrpSpPr>
            <p:grpSpPr bwMode="auto">
              <a:xfrm>
                <a:off x="612" y="1842"/>
                <a:ext cx="1905" cy="772"/>
                <a:chOff x="612" y="1842"/>
                <a:chExt cx="1905" cy="772"/>
              </a:xfrm>
            </p:grpSpPr>
            <p:sp>
              <p:nvSpPr>
                <p:cNvPr id="15365" name="Line 5"/>
                <p:cNvSpPr>
                  <a:spLocks noChangeShapeType="1"/>
                </p:cNvSpPr>
                <p:nvPr/>
              </p:nvSpPr>
              <p:spPr bwMode="auto">
                <a:xfrm>
                  <a:off x="612" y="2614"/>
                  <a:ext cx="190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366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612" y="1843"/>
                  <a:ext cx="771" cy="77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367" name="Line 7"/>
                <p:cNvSpPr>
                  <a:spLocks noChangeShapeType="1"/>
                </p:cNvSpPr>
                <p:nvPr/>
              </p:nvSpPr>
              <p:spPr bwMode="auto">
                <a:xfrm>
                  <a:off x="1383" y="1842"/>
                  <a:ext cx="446" cy="7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369" name="Text Box 9"/>
              <p:cNvSpPr txBox="1">
                <a:spLocks noChangeArrowheads="1"/>
              </p:cNvSpPr>
              <p:nvPr/>
            </p:nvSpPr>
            <p:spPr bwMode="auto">
              <a:xfrm>
                <a:off x="476" y="2659"/>
                <a:ext cx="25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2400">
                    <a:latin typeface="Times New Roman" pitchFamily="18" charset="0"/>
                    <a:cs typeface="Times New Roman" pitchFamily="18" charset="0"/>
                  </a:rPr>
                  <a:t>А</a:t>
                </a:r>
              </a:p>
            </p:txBody>
          </p:sp>
          <p:sp>
            <p:nvSpPr>
              <p:cNvPr id="15370" name="Text Box 10"/>
              <p:cNvSpPr txBox="1">
                <a:spLocks noChangeArrowheads="1"/>
              </p:cNvSpPr>
              <p:nvPr/>
            </p:nvSpPr>
            <p:spPr bwMode="auto">
              <a:xfrm>
                <a:off x="1338" y="1525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2400">
                    <a:latin typeface="Times New Roman" pitchFamily="18" charset="0"/>
                    <a:cs typeface="Times New Roman" pitchFamily="18" charset="0"/>
                  </a:rPr>
                  <a:t>В</a:t>
                </a:r>
              </a:p>
            </p:txBody>
          </p:sp>
          <p:sp>
            <p:nvSpPr>
              <p:cNvPr id="15371" name="Text Box 11"/>
              <p:cNvSpPr txBox="1">
                <a:spLocks noChangeArrowheads="1"/>
              </p:cNvSpPr>
              <p:nvPr/>
            </p:nvSpPr>
            <p:spPr bwMode="auto">
              <a:xfrm>
                <a:off x="1701" y="2659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2400">
                    <a:latin typeface="Times New Roman" pitchFamily="18" charset="0"/>
                    <a:cs typeface="Times New Roman" pitchFamily="18" charset="0"/>
                  </a:rPr>
                  <a:t>С</a:t>
                </a:r>
              </a:p>
            </p:txBody>
          </p:sp>
          <p:sp>
            <p:nvSpPr>
              <p:cNvPr id="15372" name="Text Box 12"/>
              <p:cNvSpPr txBox="1">
                <a:spLocks noChangeArrowheads="1"/>
              </p:cNvSpPr>
              <p:nvPr/>
            </p:nvSpPr>
            <p:spPr bwMode="auto">
              <a:xfrm>
                <a:off x="2381" y="2659"/>
                <a:ext cx="25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374" name="Text Box 14"/>
            <p:cNvSpPr txBox="1">
              <a:spLocks noChangeArrowheads="1"/>
            </p:cNvSpPr>
            <p:nvPr/>
          </p:nvSpPr>
          <p:spPr bwMode="auto">
            <a:xfrm>
              <a:off x="1701" y="1616"/>
              <a:ext cx="441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</a:t>
              </a:r>
            </a:p>
          </p:txBody>
        </p:sp>
        <p:sp>
          <p:nvSpPr>
            <p:cNvPr id="15375" name="Text Box 15"/>
            <p:cNvSpPr txBox="1">
              <a:spLocks noChangeArrowheads="1"/>
            </p:cNvSpPr>
            <p:nvPr/>
          </p:nvSpPr>
          <p:spPr bwMode="auto">
            <a:xfrm>
              <a:off x="657" y="1616"/>
              <a:ext cx="358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</a:t>
              </a:r>
            </a:p>
          </p:txBody>
        </p:sp>
      </p:grp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625632" y="5157192"/>
            <a:ext cx="3046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Найти: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АВС, ВСА</a:t>
            </a:r>
          </a:p>
        </p:txBody>
      </p:sp>
      <p:grpSp>
        <p:nvGrpSpPr>
          <p:cNvPr id="15408" name="Group 48"/>
          <p:cNvGrpSpPr>
            <a:grpSpLocks/>
          </p:cNvGrpSpPr>
          <p:nvPr/>
        </p:nvGrpSpPr>
        <p:grpSpPr bwMode="auto">
          <a:xfrm>
            <a:off x="4788024" y="2323575"/>
            <a:ext cx="3735245" cy="2636789"/>
            <a:chOff x="3412" y="754"/>
            <a:chExt cx="1857" cy="1321"/>
          </a:xfrm>
        </p:grpSpPr>
        <p:sp>
          <p:nvSpPr>
            <p:cNvPr id="15382" name="Text Box 22"/>
            <p:cNvSpPr txBox="1">
              <a:spLocks noChangeArrowheads="1"/>
            </p:cNvSpPr>
            <p:nvPr/>
          </p:nvSpPr>
          <p:spPr bwMode="auto">
            <a:xfrm>
              <a:off x="3412" y="1855"/>
              <a:ext cx="194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3" name="Text Box 23"/>
            <p:cNvSpPr txBox="1">
              <a:spLocks noChangeArrowheads="1"/>
            </p:cNvSpPr>
            <p:nvPr/>
          </p:nvSpPr>
          <p:spPr bwMode="auto">
            <a:xfrm>
              <a:off x="4059" y="1842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>
                  <a:latin typeface="Times New Roman" pitchFamily="18" charset="0"/>
                  <a:cs typeface="Times New Roman" pitchFamily="18" charset="0"/>
                </a:rPr>
                <a:t>Р</a:t>
              </a:r>
            </a:p>
          </p:txBody>
        </p:sp>
        <p:sp>
          <p:nvSpPr>
            <p:cNvPr id="15384" name="Text Box 24"/>
            <p:cNvSpPr txBox="1">
              <a:spLocks noChangeArrowheads="1"/>
            </p:cNvSpPr>
            <p:nvPr/>
          </p:nvSpPr>
          <p:spPr bwMode="auto">
            <a:xfrm>
              <a:off x="5057" y="1842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>
                  <a:latin typeface="Times New Roman" pitchFamily="18" charset="0"/>
                  <a:cs typeface="Times New Roman" pitchFamily="18" charset="0"/>
                </a:rPr>
                <a:t>Е</a:t>
              </a:r>
            </a:p>
          </p:txBody>
        </p:sp>
        <p:sp>
          <p:nvSpPr>
            <p:cNvPr id="15385" name="Text Box 25"/>
            <p:cNvSpPr txBox="1">
              <a:spLocks noChangeArrowheads="1"/>
            </p:cNvSpPr>
            <p:nvPr/>
          </p:nvSpPr>
          <p:spPr bwMode="auto">
            <a:xfrm>
              <a:off x="4332" y="754"/>
              <a:ext cx="168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6" name="Line 26"/>
            <p:cNvSpPr>
              <a:spLocks noChangeShapeType="1"/>
            </p:cNvSpPr>
            <p:nvPr/>
          </p:nvSpPr>
          <p:spPr bwMode="auto">
            <a:xfrm flipH="1">
              <a:off x="4649" y="1298"/>
              <a:ext cx="9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7" name="Line 27"/>
            <p:cNvSpPr>
              <a:spLocks noChangeShapeType="1"/>
            </p:cNvSpPr>
            <p:nvPr/>
          </p:nvSpPr>
          <p:spPr bwMode="auto">
            <a:xfrm>
              <a:off x="4604" y="1706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407" name="Group 47"/>
            <p:cNvGrpSpPr>
              <a:grpSpLocks/>
            </p:cNvGrpSpPr>
            <p:nvPr/>
          </p:nvGrpSpPr>
          <p:grpSpPr bwMode="auto">
            <a:xfrm>
              <a:off x="3470" y="1026"/>
              <a:ext cx="1678" cy="771"/>
              <a:chOff x="3470" y="1026"/>
              <a:chExt cx="1678" cy="771"/>
            </a:xfrm>
          </p:grpSpPr>
          <p:grpSp>
            <p:nvGrpSpPr>
              <p:cNvPr id="15381" name="Group 21"/>
              <p:cNvGrpSpPr>
                <a:grpSpLocks/>
              </p:cNvGrpSpPr>
              <p:nvPr/>
            </p:nvGrpSpPr>
            <p:grpSpPr bwMode="auto">
              <a:xfrm flipH="1">
                <a:off x="3470" y="1026"/>
                <a:ext cx="1678" cy="771"/>
                <a:chOff x="3470" y="1026"/>
                <a:chExt cx="1678" cy="771"/>
              </a:xfrm>
            </p:grpSpPr>
            <p:sp>
              <p:nvSpPr>
                <p:cNvPr id="15377" name="Line 17"/>
                <p:cNvSpPr>
                  <a:spLocks noChangeShapeType="1"/>
                </p:cNvSpPr>
                <p:nvPr/>
              </p:nvSpPr>
              <p:spPr bwMode="auto">
                <a:xfrm>
                  <a:off x="3470" y="1797"/>
                  <a:ext cx="167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37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470" y="1026"/>
                  <a:ext cx="771" cy="77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380" name="Line 20"/>
                <p:cNvSpPr>
                  <a:spLocks noChangeShapeType="1"/>
                </p:cNvSpPr>
                <p:nvPr/>
              </p:nvSpPr>
              <p:spPr bwMode="auto">
                <a:xfrm>
                  <a:off x="4241" y="1026"/>
                  <a:ext cx="272" cy="77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388" name="Text Box 28"/>
              <p:cNvSpPr txBox="1">
                <a:spLocks noChangeArrowheads="1"/>
              </p:cNvSpPr>
              <p:nvPr/>
            </p:nvSpPr>
            <p:spPr bwMode="auto">
              <a:xfrm>
                <a:off x="3742" y="1570"/>
                <a:ext cx="253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97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</a:t>
                </a:r>
                <a:endParaRPr lang="ru-RU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</p:grp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5647248" y="5157192"/>
            <a:ext cx="26286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Найти: углы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РКЕ</a:t>
            </a:r>
            <a:endParaRPr lang="ru-RU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1643" y="1706104"/>
            <a:ext cx="127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Задача 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44842" y="1699794"/>
            <a:ext cx="127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Задача 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30460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/>
      <p:bldP spid="153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Самостоятельная работа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Вариант 1</a:t>
            </a:r>
          </a:p>
          <a:p>
            <a:pPr marL="87313" lvl="0" indent="-87313">
              <a:buNone/>
            </a:pPr>
            <a:r>
              <a:rPr lang="ru-RU" dirty="0" smtClean="0"/>
              <a:t>    1. В треугольнике СDЕ       </a:t>
            </a:r>
          </a:p>
          <a:p>
            <a:pPr marL="87313" lvl="0" indent="-87313">
              <a:buNone/>
            </a:pPr>
            <a:r>
              <a:rPr lang="ru-RU" dirty="0" smtClean="0"/>
              <a:t>       Е= 32</a:t>
            </a:r>
            <a:r>
              <a:rPr lang="ru-RU" baseline="30000" dirty="0" smtClean="0"/>
              <a:t>0</a:t>
            </a:r>
            <a:r>
              <a:rPr lang="ru-RU" dirty="0" smtClean="0"/>
              <a:t>,     D на 20</a:t>
            </a:r>
            <a:r>
              <a:rPr lang="ru-RU" baseline="30000" dirty="0" smtClean="0"/>
              <a:t>0</a:t>
            </a:r>
            <a:r>
              <a:rPr lang="ru-RU" dirty="0" smtClean="0"/>
              <a:t>  больше  угла Е. Найдите неизвестный  угол треугольника.</a:t>
            </a:r>
          </a:p>
          <a:p>
            <a:pPr marL="87313" lvl="0" indent="-87313">
              <a:buNone/>
            </a:pPr>
            <a:r>
              <a:rPr lang="ru-RU" dirty="0" smtClean="0"/>
              <a:t> 2. В равнобедренном треугольнике АВС с основанием АС     А  92</a:t>
            </a:r>
            <a:r>
              <a:rPr lang="ru-RU" baseline="30000" dirty="0" smtClean="0"/>
              <a:t>0</a:t>
            </a:r>
            <a:r>
              <a:rPr lang="ru-RU" dirty="0" smtClean="0"/>
              <a:t>. Найдите остальные углы треугольника.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Вариант 2</a:t>
            </a:r>
          </a:p>
          <a:p>
            <a:pPr marL="87313" indent="-87313">
              <a:buAutoNum type="arabicPeriod"/>
            </a:pPr>
            <a:r>
              <a:rPr lang="ru-RU" dirty="0" smtClean="0"/>
              <a:t>В треугольнике АВС     А= 47</a:t>
            </a:r>
            <a:r>
              <a:rPr lang="ru-RU" baseline="30000" dirty="0" smtClean="0"/>
              <a:t>0</a:t>
            </a:r>
            <a:r>
              <a:rPr lang="ru-RU" dirty="0" smtClean="0"/>
              <a:t>,     В </a:t>
            </a:r>
            <a:r>
              <a:rPr lang="ru-RU" dirty="0" err="1" smtClean="0"/>
              <a:t>в</a:t>
            </a:r>
            <a:r>
              <a:rPr lang="ru-RU" dirty="0" smtClean="0"/>
              <a:t> 2 раза больше  угла  А. Найдите неизвестный  угол треугольника</a:t>
            </a:r>
          </a:p>
          <a:p>
            <a:pPr marL="0" lvl="0" indent="0">
              <a:buNone/>
            </a:pPr>
            <a:r>
              <a:rPr lang="ru-RU" dirty="0" smtClean="0"/>
              <a:t>2. В прямоугольном треугольнике  АВС с прямым углом С ,    А=97</a:t>
            </a:r>
            <a:r>
              <a:rPr lang="ru-RU" baseline="30000" dirty="0" smtClean="0"/>
              <a:t>0</a:t>
            </a:r>
            <a:r>
              <a:rPr lang="ru-RU" dirty="0" smtClean="0"/>
              <a:t>. Найдите угол В треугольника АВС.</a:t>
            </a:r>
          </a:p>
          <a:p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492896"/>
            <a:ext cx="216024" cy="367241"/>
          </a:xfrm>
          <a:prstGeom prst="rect">
            <a:avLst/>
          </a:prstGeom>
          <a:noFill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2492896"/>
            <a:ext cx="216024" cy="367241"/>
          </a:xfrm>
          <a:prstGeom prst="rect">
            <a:avLst/>
          </a:prstGeom>
          <a:noFill/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4725144"/>
            <a:ext cx="216024" cy="367241"/>
          </a:xfrm>
          <a:prstGeom prst="rect">
            <a:avLst/>
          </a:prstGeom>
          <a:noFill/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2060848"/>
            <a:ext cx="216024" cy="367241"/>
          </a:xfrm>
          <a:prstGeom prst="rect">
            <a:avLst/>
          </a:prstGeom>
          <a:noFill/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2420888"/>
            <a:ext cx="216024" cy="367241"/>
          </a:xfrm>
          <a:prstGeom prst="rect">
            <a:avLst/>
          </a:prstGeom>
          <a:noFill/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4653136"/>
            <a:ext cx="288032" cy="345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Взаимопроверка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1 вариант</a:t>
            </a:r>
          </a:p>
          <a:p>
            <a:pPr marL="514350" indent="-514350">
              <a:buAutoNum type="arabicPeriod"/>
            </a:pPr>
            <a:r>
              <a:rPr lang="ru-RU" dirty="0" smtClean="0"/>
              <a:t>96°</a:t>
            </a:r>
          </a:p>
          <a:p>
            <a:pPr marL="514350" indent="-514350">
              <a:buAutoNum type="arabicPeriod"/>
            </a:pPr>
            <a:r>
              <a:rPr lang="ru-RU" dirty="0" smtClean="0"/>
              <a:t> В равнобедренном треугольнике углы при основании  равны, а следовательно  угол С также равен 92</a:t>
            </a:r>
            <a:r>
              <a:rPr lang="ru-RU" baseline="30000" dirty="0" smtClean="0"/>
              <a:t>0.  </a:t>
            </a:r>
            <a:r>
              <a:rPr lang="ru-RU" dirty="0" smtClean="0"/>
              <a:t>  Так как сумма углов в треугольнике равен 180</a:t>
            </a:r>
            <a:r>
              <a:rPr lang="ru-RU" baseline="30000" dirty="0" smtClean="0"/>
              <a:t>0, </a:t>
            </a:r>
            <a:r>
              <a:rPr lang="ru-RU" dirty="0" smtClean="0"/>
              <a:t> а в данном случае сумма двух углов превышает 180</a:t>
            </a:r>
            <a:r>
              <a:rPr lang="ru-RU" baseline="30000" dirty="0" smtClean="0"/>
              <a:t>0 </a:t>
            </a:r>
            <a:r>
              <a:rPr lang="ru-RU" dirty="0" smtClean="0"/>
              <a:t>  , такой треугольник не существует.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2 вариант</a:t>
            </a:r>
          </a:p>
          <a:p>
            <a:pPr marL="514350" indent="-514350">
              <a:buAutoNum type="arabicPeriod"/>
            </a:pPr>
            <a:r>
              <a:rPr lang="ru-RU" dirty="0" smtClean="0"/>
              <a:t>39°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/>
              <a:t> В прямоугольном треугольнике один угол прямой, а следовательно  равен 90</a:t>
            </a:r>
            <a:r>
              <a:rPr lang="ru-RU" baseline="30000" dirty="0" smtClean="0"/>
              <a:t>0.  </a:t>
            </a:r>
            <a:r>
              <a:rPr lang="ru-RU" dirty="0" smtClean="0"/>
              <a:t>  Так как сумма углов в треугольнике равен 180</a:t>
            </a:r>
            <a:r>
              <a:rPr lang="ru-RU" baseline="30000" dirty="0" smtClean="0"/>
              <a:t>0, </a:t>
            </a:r>
            <a:r>
              <a:rPr lang="ru-RU" dirty="0" smtClean="0"/>
              <a:t> а в данном случае сумма двух углов превышает 180</a:t>
            </a:r>
            <a:r>
              <a:rPr lang="ru-RU" baseline="30000" dirty="0" smtClean="0"/>
              <a:t>0 </a:t>
            </a:r>
            <a:r>
              <a:rPr lang="ru-RU" dirty="0" smtClean="0"/>
              <a:t>  , такой треугольник не существует.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Критерии оценки самостоятельной работы.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 задание </a:t>
            </a:r>
          </a:p>
          <a:p>
            <a:pPr>
              <a:buNone/>
            </a:pPr>
            <a:r>
              <a:rPr lang="ru-RU" dirty="0" smtClean="0"/>
              <a:t> правильное решение и оформление-2 балла,</a:t>
            </a:r>
          </a:p>
          <a:p>
            <a:pPr>
              <a:buNone/>
            </a:pPr>
            <a:r>
              <a:rPr lang="ru-RU" dirty="0" smtClean="0"/>
              <a:t>без оформления получен правильный ответ -1 балл.</a:t>
            </a:r>
          </a:p>
          <a:p>
            <a:pPr>
              <a:buNone/>
            </a:pPr>
            <a:r>
              <a:rPr lang="ru-RU" dirty="0" smtClean="0"/>
              <a:t>     2 задание- ответ обоснован- 2 балла,</a:t>
            </a:r>
          </a:p>
          <a:p>
            <a:pPr>
              <a:buNone/>
            </a:pPr>
            <a:r>
              <a:rPr lang="ru-RU" dirty="0" smtClean="0"/>
              <a:t>                          ответ не обоснован-1 балл 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Оценка «5»   -4 балла;</a:t>
            </a:r>
          </a:p>
          <a:p>
            <a:pPr>
              <a:buNone/>
            </a:pPr>
            <a:r>
              <a:rPr lang="ru-RU" dirty="0" smtClean="0"/>
              <a:t>Оценка «4»   -3 балла;</a:t>
            </a:r>
          </a:p>
          <a:p>
            <a:pPr>
              <a:buNone/>
            </a:pPr>
            <a:r>
              <a:rPr lang="ru-RU" dirty="0" smtClean="0"/>
              <a:t>Оценка «3»   -1-2 балла;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Исправьте ошибки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Если две стороны и угол между ними одного треугольника соответственно равны двум сторонам другого треугольника, то такие треугольники равны.</a:t>
            </a:r>
          </a:p>
          <a:p>
            <a:r>
              <a:rPr lang="ru-RU" dirty="0" smtClean="0"/>
              <a:t>Если сторона и два прилежащих к ней угла соответственно равны двум углам  другого треугольника, то такие треугольники равны.</a:t>
            </a:r>
          </a:p>
          <a:p>
            <a:r>
              <a:rPr lang="ru-RU" dirty="0" smtClean="0"/>
              <a:t>Если три стороны одного треугольника соответственно  равны трем сторонам другого треугольника , то такие треугольники равны.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Притча: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Шёл мудрец, а навстречу ему 3 человека, которые везли под горячим солнцем тележки с камнями для строительства. Мудрец остановился и задал каждому по вопросу. У первого спросил «Что ты делал целый день? И тот с ухмылкой ответил, что целый день возил тяжелые камни. У второго мудрец спросил «А что ты делал целый день?» и тот ответил «А я выполнял свою работу». А третий улыбнулся, его лицо засветилось радостью и удовольствием «А я принимал участие в строительстве храма»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Треугольники повсюду встречаются в нашей жизни: в костюмах, в бытовых приборах, а также в архитектуре.</a:t>
            </a:r>
            <a:br>
              <a:rPr lang="ru-RU" sz="2400" dirty="0" smtClean="0"/>
            </a:br>
            <a:r>
              <a:rPr lang="ru-RU" sz="2400" dirty="0" smtClean="0"/>
              <a:t>Треугольник </a:t>
            </a:r>
            <a:r>
              <a:rPr lang="ru-RU" sz="2400" dirty="0" err="1" smtClean="0"/>
              <a:t>Пенроуза</a:t>
            </a:r>
            <a:r>
              <a:rPr lang="ru-RU" sz="2400" dirty="0" smtClean="0"/>
              <a:t> — одна из основных невозможных фигур(</a:t>
            </a:r>
            <a:r>
              <a:rPr lang="ru-RU" sz="2400" dirty="0" err="1" smtClean="0"/>
              <a:t>трибар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995936" y="1700808"/>
            <a:ext cx="504056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   Был открыт в 1934 году шведским художником Оскаром </a:t>
            </a:r>
            <a:r>
              <a:rPr lang="ru-RU" sz="2000" dirty="0" err="1" smtClean="0"/>
              <a:t>Реутерсвардом</a:t>
            </a:r>
            <a:r>
              <a:rPr lang="ru-RU" sz="2000" dirty="0" smtClean="0"/>
              <a:t>, который изобразил его в виде набора кубиков. В 1980 году этот вариант невозможного треугольника был напечатан на шведских почтовых марках.</a:t>
            </a:r>
          </a:p>
          <a:p>
            <a:pPr marL="0" indent="0">
              <a:buNone/>
            </a:pPr>
            <a:r>
              <a:rPr lang="ru-RU" sz="2000" dirty="0" smtClean="0"/>
              <a:t>     Широкую известность эта фигура обрела после опубликования статьи о невозможных фигурах в Британском журнале психологии английским математиком Роджером </a:t>
            </a:r>
            <a:r>
              <a:rPr lang="ru-RU" sz="2000" dirty="0" err="1" smtClean="0"/>
              <a:t>Пенроузом</a:t>
            </a:r>
            <a:r>
              <a:rPr lang="ru-RU" sz="2000" dirty="0" smtClean="0"/>
              <a:t> в 1958 году. В этой статье невозможный треугольник был изображен в наиболее общей форме — в виде трёх балок, соединённых друг с другом под прямыми углами</a:t>
            </a:r>
            <a:r>
              <a:rPr lang="ru-RU" sz="3300" dirty="0" smtClean="0"/>
              <a:t>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038600" cy="344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Треугольник Паскаля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mtClean="0"/>
              <a:t>  </a:t>
            </a:r>
            <a:r>
              <a:rPr lang="ru-RU" smtClean="0"/>
              <a:t>    Самой </a:t>
            </a:r>
            <a:r>
              <a:rPr lang="ru-RU" dirty="0" smtClean="0"/>
              <a:t>известной математической работой Блеза Паскаля является трактат об "арифметическом треугольнике", образованном биномиальными коэффициентами (треугольник Паскаля), который имеет применение в теории вероятностей и обладает удивительными и занимательными свойствами.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Треугольник Паскаля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688" y="1600200"/>
            <a:ext cx="73426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Треугольник </a:t>
            </a:r>
            <a:r>
              <a:rPr lang="ru-RU" dirty="0" err="1" smtClean="0"/>
              <a:t>Рёло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– это область пересечения трех окружностей, построенных из вершин правильного треугольника. Они имеют радиус, равный стороне этого же треугольника. Он относится к разряду простых фигур (как круг), обладающих постоянной шириной. То есть если к нему провести две параллельные опорные прямые, то независимо от выбранного направления, расстояние между ними будет неизменным, в любой точке независимо от их длины.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7401"/>
            <a:ext cx="6912768" cy="65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90688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3789040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</a:rPr>
              <a:t>Выполняя перегибания треугольника, как показано на рисунке, убедитесь, что сумма углов треугольника равна…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5400" dirty="0" smtClean="0">
                <a:solidFill>
                  <a:srgbClr val="002060"/>
                </a:solidFill>
                <a:latin typeface="Monotype Corsiva" pitchFamily="66" charset="0"/>
              </a:rPr>
              <a:t>Сумма углов треугольника равна </a:t>
            </a:r>
            <a:r>
              <a:rPr lang="ru-RU" sz="54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180</a:t>
            </a:r>
            <a:r>
              <a:rPr lang="ru-RU" sz="54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  <a:sym typeface="Symbol" pitchFamily="18" charset="2"/>
              </a:rPr>
              <a:t></a:t>
            </a:r>
            <a:r>
              <a:rPr lang="ru-RU" sz="5400" dirty="0" smtClean="0">
                <a:solidFill>
                  <a:srgbClr val="002060"/>
                </a:solidFill>
                <a:sym typeface="Symbol" pitchFamily="18" charset="2"/>
              </a:rPr>
              <a:t/>
            </a:r>
            <a:br>
              <a:rPr lang="ru-RU" sz="5400" dirty="0" smtClean="0">
                <a:solidFill>
                  <a:srgbClr val="002060"/>
                </a:solidFill>
                <a:sym typeface="Symbol" pitchFamily="18" charset="2"/>
              </a:rPr>
            </a:br>
            <a:endParaRPr lang="ru-RU" sz="5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729</Words>
  <Application>Microsoft Office PowerPoint</Application>
  <PresentationFormat>Экран (4:3)</PresentationFormat>
  <Paragraphs>109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Заполните пропущенные слова</vt:lpstr>
      <vt:lpstr>Исправьте ошибки</vt:lpstr>
      <vt:lpstr>Треугольники повсюду встречаются в нашей жизни: в костюмах, в бытовых приборах, а также в архитектуре. Треугольник Пенроуза — одна из основных невозможных фигур(трибар)</vt:lpstr>
      <vt:lpstr>Треугольник Паскаля</vt:lpstr>
      <vt:lpstr>Треугольник Паскаля</vt:lpstr>
      <vt:lpstr>Треугольник Рёло </vt:lpstr>
      <vt:lpstr>Слайд 7</vt:lpstr>
      <vt:lpstr>Слайд 8</vt:lpstr>
      <vt:lpstr>ТЕОРЕМА</vt:lpstr>
      <vt:lpstr> Теорема о сумме углов треугольника:   Сумма углов треугольника равна 180 </vt:lpstr>
      <vt:lpstr>Найдите неизвестные углы</vt:lpstr>
      <vt:lpstr>Слайд 12</vt:lpstr>
      <vt:lpstr>Физкультминутка</vt:lpstr>
      <vt:lpstr>Слайд 14</vt:lpstr>
      <vt:lpstr>Задачи</vt:lpstr>
      <vt:lpstr>Задачи</vt:lpstr>
      <vt:lpstr>Самостоятельная работа</vt:lpstr>
      <vt:lpstr>Взаимопроверка</vt:lpstr>
      <vt:lpstr>Критерии оценки самостоятельной работы.</vt:lpstr>
      <vt:lpstr>Рефлексия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ТИА</dc:creator>
  <cp:lastModifiedBy>User</cp:lastModifiedBy>
  <cp:revision>40</cp:revision>
  <dcterms:created xsi:type="dcterms:W3CDTF">2013-02-13T13:17:10Z</dcterms:created>
  <dcterms:modified xsi:type="dcterms:W3CDTF">2019-02-12T08:05:38Z</dcterms:modified>
</cp:coreProperties>
</file>