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1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9144000" cy="5143500" type="screen16x9"/>
  <p:notesSz cx="6858000" cy="9144000"/>
  <p:embeddedFontLst>
    <p:embeddedFont>
      <p:font typeface="Roboto" panose="020B0604020202020204" charset="0"/>
      <p:regular r:id="rId17"/>
      <p:bold r:id="rId18"/>
      <p:italic r:id="rId19"/>
      <p:boldItalic r:id="rId2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3" d="100"/>
          <a:sy n="73" d="100"/>
        </p:scale>
        <p:origin x="-764" y="-6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15176370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7fa0d53ae4_0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" name="Google Shape;123;g7fa0d53ae4_0_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7fa16a6447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" name="Google Shape;131;g7fa16a6447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733e114a8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" name="Google Shape;138;g733e114a8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733e114a84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Google Shape;144;g733e114a84_0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7fa0d53b09_2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" name="Google Shape;157;g7fa0d53b09_2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g7318fed92d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Google Shape;60;g7318fed92d_0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7318fed92d_0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Google Shape;67;g7318fed92d_0_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7318fed92d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" name="Google Shape;74;g7318fed92d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g7318fed92d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Google Shape;84;g7318fed92d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7fa16a6447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" name="Google Shape;91;g7fa16a6447_0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7fa0d53ae4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7fa0d53ae4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7fa0d53ae4_0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Google Shape;107;g7fa0d53ae4_0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7fa0d53ae4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" name="Google Shape;115;g7fa0d53ae4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E5CD"/>
        </a:solid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title"/>
          </p:nvPr>
        </p:nvSpPr>
        <p:spPr>
          <a:xfrm>
            <a:off x="80775" y="49750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3600">
                <a:solidFill>
                  <a:srgbClr val="FF0000"/>
                </a:solidFill>
              </a:rPr>
              <a:t>Движение - жизнь!</a:t>
            </a:r>
            <a:endParaRPr sz="3600">
              <a:solidFill>
                <a:srgbClr val="FF0000"/>
              </a:solidFill>
            </a:endParaRPr>
          </a:p>
        </p:txBody>
      </p:sp>
      <p:sp>
        <p:nvSpPr>
          <p:cNvPr id="55" name="Google Shape;55;p13"/>
          <p:cNvSpPr txBox="1">
            <a:spLocks noGrp="1"/>
          </p:cNvSpPr>
          <p:nvPr>
            <p:ph type="body" idx="1"/>
          </p:nvPr>
        </p:nvSpPr>
        <p:spPr>
          <a:xfrm>
            <a:off x="377900" y="1941925"/>
            <a:ext cx="4377300" cy="166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ru" sz="1800">
                <a:solidFill>
                  <a:srgbClr val="0000FF"/>
                </a:solidFill>
              </a:rPr>
              <a:t>Тренировка - лучшее </a:t>
            </a:r>
            <a:r>
              <a:rPr lang="ru" sz="1800" smtClean="0">
                <a:solidFill>
                  <a:srgbClr val="0000FF"/>
                </a:solidFill>
              </a:rPr>
              <a:t>место, </a:t>
            </a:r>
            <a:r>
              <a:rPr lang="ru" sz="1800">
                <a:solidFill>
                  <a:srgbClr val="0000FF"/>
                </a:solidFill>
              </a:rPr>
              <a:t>чтобы привести мысли в порядок</a:t>
            </a:r>
            <a:endParaRPr sz="1800" dirty="0">
              <a:solidFill>
                <a:srgbClr val="0000FF"/>
              </a:solidFill>
            </a:endParaRPr>
          </a:p>
        </p:txBody>
      </p:sp>
      <p:pic>
        <p:nvPicPr>
          <p:cNvPr id="56" name="Google Shape;56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55195" y="1607077"/>
            <a:ext cx="3654105" cy="2338600"/>
          </a:xfrm>
          <a:prstGeom prst="rect">
            <a:avLst/>
          </a:prstGeom>
          <a:noFill/>
          <a:ln>
            <a:noFill/>
          </a:ln>
        </p:spPr>
      </p:pic>
      <p:sp>
        <p:nvSpPr>
          <p:cNvPr id="57" name="Google Shape;57;p13"/>
          <p:cNvSpPr txBox="1"/>
          <p:nvPr/>
        </p:nvSpPr>
        <p:spPr>
          <a:xfrm>
            <a:off x="4712000" y="4141100"/>
            <a:ext cx="4377300" cy="10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rgbClr val="0000FF"/>
                </a:solidFill>
              </a:rPr>
              <a:t>учитель физической культуры </a:t>
            </a:r>
            <a:endParaRPr>
              <a:solidFill>
                <a:srgbClr val="0000F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rgbClr val="0000FF"/>
                </a:solidFill>
              </a:rPr>
              <a:t>МБОУ лицея № 22 города Белово </a:t>
            </a:r>
            <a:endParaRPr>
              <a:solidFill>
                <a:srgbClr val="0000F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rgbClr val="0000FF"/>
                </a:solidFill>
              </a:rPr>
              <a:t>В.Ю.Горчакова</a:t>
            </a:r>
            <a:endParaRPr>
              <a:solidFill>
                <a:srgbClr val="0000FF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E5CD"/>
        </a:solidFill>
        <a:effectLst/>
      </p:bgPr>
    </p:bg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22"/>
          <p:cNvSpPr txBox="1">
            <a:spLocks noGrp="1"/>
          </p:cNvSpPr>
          <p:nvPr>
            <p:ph type="title"/>
          </p:nvPr>
        </p:nvSpPr>
        <p:spPr>
          <a:xfrm>
            <a:off x="311700" y="230925"/>
            <a:ext cx="8520600" cy="78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3600">
                <a:solidFill>
                  <a:srgbClr val="FF0000"/>
                </a:solidFill>
              </a:rPr>
              <a:t>Боковая планка</a:t>
            </a:r>
            <a:endParaRPr sz="3600">
              <a:solidFill>
                <a:srgbClr val="FF0000"/>
              </a:solidFill>
            </a:endParaRPr>
          </a:p>
        </p:txBody>
      </p:sp>
      <p:sp>
        <p:nvSpPr>
          <p:cNvPr id="126" name="Google Shape;126;p22"/>
          <p:cNvSpPr txBox="1">
            <a:spLocks noGrp="1"/>
          </p:cNvSpPr>
          <p:nvPr>
            <p:ph type="body" idx="1"/>
          </p:nvPr>
        </p:nvSpPr>
        <p:spPr>
          <a:xfrm>
            <a:off x="178450" y="1017825"/>
            <a:ext cx="5553000" cy="338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rgbClr val="0000FF"/>
                </a:solidFill>
              </a:rPr>
              <a:t>Упражнение  для мышц живота,плечевого корсета , бёдер и ягодиц</a:t>
            </a:r>
            <a:endParaRPr>
              <a:solidFill>
                <a:srgbClr val="0000FF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ru">
                <a:solidFill>
                  <a:srgbClr val="0000FF"/>
                </a:solidFill>
              </a:rPr>
              <a:t>Лягте на бок, упритесь предплечьем в пол, локоть стоит ровно под плечевым суставом</a:t>
            </a:r>
            <a:endParaRPr>
              <a:solidFill>
                <a:srgbClr val="0000FF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ru">
                <a:solidFill>
                  <a:srgbClr val="0000FF"/>
                </a:solidFill>
              </a:rPr>
              <a:t>Напрягите живот и подтяните тело, свободная рука либо вдоль тела, либо поднята вертикально вверх</a:t>
            </a:r>
            <a:endParaRPr>
              <a:solidFill>
                <a:srgbClr val="0000FF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ru">
                <a:solidFill>
                  <a:srgbClr val="0000FF"/>
                </a:solidFill>
              </a:rPr>
              <a:t>Поднимите бёдра вверх, опираясь в пол предплечьями и кончиками ног, основная нагрузка приходится на мышечный корсет</a:t>
            </a:r>
            <a:endParaRPr>
              <a:solidFill>
                <a:srgbClr val="0000FF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ru">
                <a:solidFill>
                  <a:srgbClr val="0000FF"/>
                </a:solidFill>
              </a:rPr>
              <a:t>Удерживайте позицию 20 секунд, затем повторите на другую сторону</a:t>
            </a:r>
            <a:endParaRPr>
              <a:solidFill>
                <a:srgbClr val="0000FF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sz="180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sz="180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sz="180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sz="1200">
              <a:solidFill>
                <a:srgbClr val="091723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sz="1200">
              <a:solidFill>
                <a:srgbClr val="091723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sz="1200">
              <a:solidFill>
                <a:srgbClr val="091723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  <p:sp>
        <p:nvSpPr>
          <p:cNvPr id="127" name="Google Shape;127;p22"/>
          <p:cNvSpPr txBox="1"/>
          <p:nvPr/>
        </p:nvSpPr>
        <p:spPr>
          <a:xfrm>
            <a:off x="6917475" y="3543375"/>
            <a:ext cx="6046200" cy="70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28" name="Google Shape;128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25800" y="1922451"/>
            <a:ext cx="2943526" cy="1962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E5CD"/>
        </a:solidFill>
        <a:effectLst/>
      </p:bgPr>
    </p:bg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23"/>
          <p:cNvSpPr txBox="1">
            <a:spLocks noGrp="1"/>
          </p:cNvSpPr>
          <p:nvPr>
            <p:ph type="title"/>
          </p:nvPr>
        </p:nvSpPr>
        <p:spPr>
          <a:xfrm>
            <a:off x="311700" y="304400"/>
            <a:ext cx="8520600" cy="78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3600">
                <a:solidFill>
                  <a:srgbClr val="FF0000"/>
                </a:solidFill>
              </a:rPr>
              <a:t>Отжимания</a:t>
            </a:r>
            <a:endParaRPr sz="3600">
              <a:solidFill>
                <a:srgbClr val="FF0000"/>
              </a:solidFill>
            </a:endParaRPr>
          </a:p>
        </p:txBody>
      </p:sp>
      <p:sp>
        <p:nvSpPr>
          <p:cNvPr id="134" name="Google Shape;134;p23"/>
          <p:cNvSpPr txBox="1">
            <a:spLocks noGrp="1"/>
          </p:cNvSpPr>
          <p:nvPr>
            <p:ph type="body" idx="1"/>
          </p:nvPr>
        </p:nvSpPr>
        <p:spPr>
          <a:xfrm>
            <a:off x="94475" y="1152475"/>
            <a:ext cx="5196000" cy="359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rgbClr val="0000FF"/>
                </a:solidFill>
              </a:rPr>
              <a:t>Во время отжиманий основная нагрузка приходится на  мышцы груди, плечевого пояса а также  мышцы пресса и ягодичные мышцы</a:t>
            </a:r>
            <a:endParaRPr>
              <a:solidFill>
                <a:srgbClr val="0000FF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ru">
                <a:solidFill>
                  <a:srgbClr val="0000FF"/>
                </a:solidFill>
              </a:rPr>
              <a:t>Примите положение лёжа,  с опорой  на колени и прямые руки. Спина, ягодицы и бёдра образуют прямую линию</a:t>
            </a:r>
            <a:endParaRPr>
              <a:solidFill>
                <a:srgbClr val="0000FF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ru">
                <a:solidFill>
                  <a:srgbClr val="0000FF"/>
                </a:solidFill>
              </a:rPr>
              <a:t>Сгибая руки постарайтесь коснуться грудью пола, не прогибаясь в пояснице</a:t>
            </a:r>
            <a:endParaRPr>
              <a:solidFill>
                <a:srgbClr val="0000FF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ru">
                <a:solidFill>
                  <a:srgbClr val="0000FF"/>
                </a:solidFill>
              </a:rPr>
              <a:t>Вернитесь в и.п</a:t>
            </a:r>
            <a:endParaRPr>
              <a:solidFill>
                <a:srgbClr val="0000FF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ru">
                <a:solidFill>
                  <a:srgbClr val="0000FF"/>
                </a:solidFill>
              </a:rPr>
              <a:t>Выполняйте упражнение 15-20 раз</a:t>
            </a:r>
            <a:endParaRPr>
              <a:solidFill>
                <a:srgbClr val="0000FF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ru"/>
              <a:t> </a:t>
            </a:r>
            <a:endParaRPr/>
          </a:p>
        </p:txBody>
      </p:sp>
      <p:pic>
        <p:nvPicPr>
          <p:cNvPr id="135" name="Google Shape;135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90475" y="1614325"/>
            <a:ext cx="3791024" cy="2527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E5CD"/>
        </a:solidFill>
        <a:effectLst/>
      </p:bgPr>
    </p:bg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24"/>
          <p:cNvSpPr txBox="1">
            <a:spLocks noGrp="1"/>
          </p:cNvSpPr>
          <p:nvPr>
            <p:ph type="ctrTitle"/>
          </p:nvPr>
        </p:nvSpPr>
        <p:spPr>
          <a:xfrm>
            <a:off x="311700" y="493350"/>
            <a:ext cx="8520600" cy="45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3600">
                <a:solidFill>
                  <a:srgbClr val="FF0000"/>
                </a:solidFill>
              </a:rPr>
              <a:t>Упражнения на расслабление</a:t>
            </a:r>
            <a:endParaRPr sz="3600">
              <a:solidFill>
                <a:srgbClr val="FF0000"/>
              </a:solidFill>
            </a:endParaRPr>
          </a:p>
        </p:txBody>
      </p:sp>
      <p:sp>
        <p:nvSpPr>
          <p:cNvPr id="141" name="Google Shape;141;p24"/>
          <p:cNvSpPr txBox="1">
            <a:spLocks noGrp="1"/>
          </p:cNvSpPr>
          <p:nvPr>
            <p:ph type="subTitle" idx="1"/>
          </p:nvPr>
        </p:nvSpPr>
        <p:spPr>
          <a:xfrm>
            <a:off x="311700" y="1381000"/>
            <a:ext cx="8520600" cy="262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>
                <a:solidFill>
                  <a:srgbClr val="0000FF"/>
                </a:solidFill>
              </a:rPr>
              <a:t>По окончании тренировки нужно помочь организму перейти в спокойный привычный темп, дать остыть и расслабиться.</a:t>
            </a:r>
            <a:endParaRPr sz="1800">
              <a:solidFill>
                <a:srgbClr val="0000F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F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>
                <a:solidFill>
                  <a:srgbClr val="0000FF"/>
                </a:solidFill>
              </a:rPr>
              <a:t>Растяжка является важным этапом выхода организма из тренировочного процесса, выполнять её нужно плавно, не допуская появления болевых ощущений в мышцах и суставах, а расслабляя их по максимуму.</a:t>
            </a:r>
            <a:endParaRPr sz="1800">
              <a:solidFill>
                <a:srgbClr val="0000F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F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>
                <a:solidFill>
                  <a:srgbClr val="0000FF"/>
                </a:solidFill>
              </a:rPr>
              <a:t>Благодаря несложным упражнениям, мышцы вытягиваются и принимают свою привычную форму, ускоряется обмен веществ, расслабляется нервная система</a:t>
            </a:r>
            <a:endParaRPr sz="1800">
              <a:solidFill>
                <a:srgbClr val="0000F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F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>
                <a:solidFill>
                  <a:srgbClr val="0000FF"/>
                </a:solidFill>
              </a:rPr>
              <a:t>Уделите упражнениям на расслабление 10 минут и вы почувствуете небывалую лёгкость!</a:t>
            </a:r>
            <a:endParaRPr sz="1800">
              <a:solidFill>
                <a:srgbClr val="0000F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F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F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F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F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rgbClr val="0000FF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E5CD"/>
        </a:solidFill>
        <a:effectLst/>
      </p:bgPr>
    </p:bg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25"/>
          <p:cNvSpPr txBox="1">
            <a:spLocks noGrp="1"/>
          </p:cNvSpPr>
          <p:nvPr>
            <p:ph type="ctrTitle"/>
          </p:nvPr>
        </p:nvSpPr>
        <p:spPr>
          <a:xfrm>
            <a:off x="311700" y="299825"/>
            <a:ext cx="8520600" cy="734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3600">
                <a:solidFill>
                  <a:srgbClr val="FF0000"/>
                </a:solidFill>
              </a:rPr>
              <a:t>Упражнения на расслабление</a:t>
            </a:r>
            <a:endParaRPr sz="3600">
              <a:solidFill>
                <a:srgbClr val="FF0000"/>
              </a:solidFill>
            </a:endParaRPr>
          </a:p>
        </p:txBody>
      </p:sp>
      <p:sp>
        <p:nvSpPr>
          <p:cNvPr id="147" name="Google Shape;147;p25"/>
          <p:cNvSpPr txBox="1">
            <a:spLocks noGrp="1"/>
          </p:cNvSpPr>
          <p:nvPr>
            <p:ph type="subTitle" idx="1"/>
          </p:nvPr>
        </p:nvSpPr>
        <p:spPr>
          <a:xfrm>
            <a:off x="311700" y="1381000"/>
            <a:ext cx="8520600" cy="262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F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F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F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F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rgbClr val="0000FF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48" name="Google Shape;148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430350" y="1334713"/>
            <a:ext cx="1872250" cy="1004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476071" y="1160586"/>
            <a:ext cx="1571078" cy="1469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p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304632" y="3208291"/>
            <a:ext cx="2281868" cy="1595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p2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46075" y="3131492"/>
            <a:ext cx="2204750" cy="14698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Google Shape;152;p2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627750" y="3208298"/>
            <a:ext cx="2105924" cy="1316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p2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243774" y="1334725"/>
            <a:ext cx="2403574" cy="14130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Google Shape;154;p25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288576" y="1404529"/>
            <a:ext cx="1571075" cy="9819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E5CD"/>
        </a:solidFill>
        <a:effectLst/>
      </p:bgPr>
    </p:bg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26"/>
          <p:cNvSpPr txBox="1">
            <a:spLocks noGrp="1"/>
          </p:cNvSpPr>
          <p:nvPr>
            <p:ph type="title"/>
          </p:nvPr>
        </p:nvSpPr>
        <p:spPr>
          <a:xfrm>
            <a:off x="248725" y="51850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3600">
                <a:solidFill>
                  <a:srgbClr val="FF0000"/>
                </a:solidFill>
              </a:rPr>
              <a:t>Движение - жизнь!</a:t>
            </a:r>
            <a:endParaRPr sz="3600">
              <a:solidFill>
                <a:srgbClr val="FF0000"/>
              </a:solidFill>
            </a:endParaRPr>
          </a:p>
        </p:txBody>
      </p:sp>
      <p:sp>
        <p:nvSpPr>
          <p:cNvPr id="160" name="Google Shape;160;p26"/>
          <p:cNvSpPr txBox="1">
            <a:spLocks noGrp="1"/>
          </p:cNvSpPr>
          <p:nvPr>
            <p:ph type="body" idx="1"/>
          </p:nvPr>
        </p:nvSpPr>
        <p:spPr>
          <a:xfrm>
            <a:off x="419900" y="1941925"/>
            <a:ext cx="4377300" cy="166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ru" sz="1800">
                <a:solidFill>
                  <a:srgbClr val="0000FF"/>
                </a:solidFill>
              </a:rPr>
              <a:t>Тренировка - лучшее место , чтобы привести мысли в порядок</a:t>
            </a:r>
            <a:endParaRPr sz="1800">
              <a:solidFill>
                <a:srgbClr val="0000FF"/>
              </a:solidFill>
            </a:endParaRPr>
          </a:p>
        </p:txBody>
      </p:sp>
      <p:pic>
        <p:nvPicPr>
          <p:cNvPr id="161" name="Google Shape;161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73595" y="1344652"/>
            <a:ext cx="3654105" cy="2338600"/>
          </a:xfrm>
          <a:prstGeom prst="rect">
            <a:avLst/>
          </a:prstGeom>
          <a:noFill/>
          <a:ln>
            <a:noFill/>
          </a:ln>
        </p:spPr>
      </p:pic>
      <p:sp>
        <p:nvSpPr>
          <p:cNvPr id="162" name="Google Shape;162;p26"/>
          <p:cNvSpPr txBox="1"/>
          <p:nvPr/>
        </p:nvSpPr>
        <p:spPr>
          <a:xfrm>
            <a:off x="4712000" y="4141100"/>
            <a:ext cx="4377300" cy="10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rgbClr val="0000FF"/>
                </a:solidFill>
              </a:rPr>
              <a:t>учитель физической культуры </a:t>
            </a:r>
            <a:endParaRPr>
              <a:solidFill>
                <a:srgbClr val="0000F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rgbClr val="0000FF"/>
                </a:solidFill>
              </a:rPr>
              <a:t>МБОУ лицея № 22 города Белово </a:t>
            </a:r>
            <a:endParaRPr>
              <a:solidFill>
                <a:srgbClr val="0000F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rgbClr val="0000FF"/>
                </a:solidFill>
              </a:rPr>
              <a:t>В.Ю.Горчакова</a:t>
            </a:r>
            <a:endParaRPr>
              <a:solidFill>
                <a:srgbClr val="0000FF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E5CD"/>
        </a:solidFill>
        <a:effectLst/>
      </p:bgPr>
    </p:bg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3600">
                <a:solidFill>
                  <a:srgbClr val="FF0000"/>
                </a:solidFill>
              </a:rPr>
              <a:t>Фитнес поможет</a:t>
            </a:r>
            <a:endParaRPr sz="3600">
              <a:solidFill>
                <a:srgbClr val="FF0000"/>
              </a:solidFill>
            </a:endParaRPr>
          </a:p>
        </p:txBody>
      </p:sp>
      <p:sp>
        <p:nvSpPr>
          <p:cNvPr id="63" name="Google Shape;63;p1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-</a:t>
            </a:r>
            <a:r>
              <a:rPr lang="ru">
                <a:solidFill>
                  <a:srgbClr val="0000FF"/>
                </a:solidFill>
              </a:rPr>
              <a:t> </a:t>
            </a:r>
            <a:r>
              <a:rPr lang="ru" sz="1800">
                <a:solidFill>
                  <a:srgbClr val="0000FF"/>
                </a:solidFill>
              </a:rPr>
              <a:t>укрепить сердечно - сосудистую систему</a:t>
            </a:r>
            <a:endParaRPr sz="1800">
              <a:solidFill>
                <a:srgbClr val="0000FF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ru" sz="1800">
                <a:solidFill>
                  <a:srgbClr val="0000FF"/>
                </a:solidFill>
              </a:rPr>
              <a:t>- повысить  гибкость тела</a:t>
            </a:r>
            <a:endParaRPr sz="1800">
              <a:solidFill>
                <a:srgbClr val="0000FF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ru" sz="1800">
                <a:solidFill>
                  <a:srgbClr val="0000FF"/>
                </a:solidFill>
              </a:rPr>
              <a:t>- придать тонус и выносливость мышцам</a:t>
            </a:r>
            <a:endParaRPr sz="1800">
              <a:solidFill>
                <a:srgbClr val="0000FF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ru" sz="1800">
                <a:solidFill>
                  <a:srgbClr val="0000FF"/>
                </a:solidFill>
              </a:rPr>
              <a:t>- повысить координацию тела</a:t>
            </a:r>
            <a:endParaRPr sz="1800">
              <a:solidFill>
                <a:srgbClr val="0000FF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ru" sz="1800">
                <a:solidFill>
                  <a:srgbClr val="0000FF"/>
                </a:solidFill>
              </a:rPr>
              <a:t>- сделать фигуру более красивой</a:t>
            </a:r>
            <a:endParaRPr sz="1800">
              <a:solidFill>
                <a:srgbClr val="0000FF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sz="1800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sz="1800"/>
          </a:p>
        </p:txBody>
      </p:sp>
      <p:pic>
        <p:nvPicPr>
          <p:cNvPr id="64" name="Google Shape;64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13125" y="1514675"/>
            <a:ext cx="3846074" cy="2564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E5CD"/>
        </a:solidFill>
        <a:effectLst/>
      </p:bgPr>
    </p:bg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5"/>
          <p:cNvSpPr txBox="1">
            <a:spLocks noGrp="1"/>
          </p:cNvSpPr>
          <p:nvPr>
            <p:ph type="ctrTitle"/>
          </p:nvPr>
        </p:nvSpPr>
        <p:spPr>
          <a:xfrm>
            <a:off x="311700" y="527025"/>
            <a:ext cx="8520600" cy="71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3600">
                <a:solidFill>
                  <a:srgbClr val="FF0000"/>
                </a:solidFill>
              </a:rPr>
              <a:t>Перед началом занятий</a:t>
            </a:r>
            <a:endParaRPr sz="3600">
              <a:solidFill>
                <a:srgbClr val="FF0000"/>
              </a:solidFill>
            </a:endParaRPr>
          </a:p>
        </p:txBody>
      </p:sp>
      <p:sp>
        <p:nvSpPr>
          <p:cNvPr id="70" name="Google Shape;70;p15"/>
          <p:cNvSpPr txBox="1">
            <a:spLocks noGrp="1"/>
          </p:cNvSpPr>
          <p:nvPr>
            <p:ph type="subTitle" idx="1"/>
          </p:nvPr>
        </p:nvSpPr>
        <p:spPr>
          <a:xfrm>
            <a:off x="311700" y="1643425"/>
            <a:ext cx="8520600" cy="277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>
                <a:solidFill>
                  <a:srgbClr val="0000FF"/>
                </a:solidFill>
              </a:rPr>
              <a:t>Наденьте удобную одежду и спортивную обувь;</a:t>
            </a:r>
            <a:endParaRPr sz="1800">
              <a:solidFill>
                <a:srgbClr val="0000FF"/>
              </a:solidFill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>
                <a:solidFill>
                  <a:srgbClr val="0000FF"/>
                </a:solidFill>
              </a:rPr>
              <a:t>Обязательно выполните разминку!</a:t>
            </a:r>
            <a:endParaRPr sz="1800">
              <a:solidFill>
                <a:srgbClr val="0000FF"/>
              </a:solidFill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FF"/>
              </a:solidFill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>
                <a:solidFill>
                  <a:srgbClr val="0000FF"/>
                </a:solidFill>
              </a:rPr>
              <a:t>С помощью разминки вы готовите ваше организм, </a:t>
            </a:r>
            <a:endParaRPr sz="1800">
              <a:solidFill>
                <a:srgbClr val="0000FF"/>
              </a:solidFill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>
                <a:solidFill>
                  <a:srgbClr val="0000FF"/>
                </a:solidFill>
              </a:rPr>
              <a:t>как физически, так и психологически, </a:t>
            </a:r>
            <a:endParaRPr sz="1800">
              <a:solidFill>
                <a:srgbClr val="0000FF"/>
              </a:solidFill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>
                <a:solidFill>
                  <a:srgbClr val="0000FF"/>
                </a:solidFill>
              </a:rPr>
              <a:t>к последующим усилиям</a:t>
            </a:r>
            <a:endParaRPr sz="1800">
              <a:solidFill>
                <a:srgbClr val="0000FF"/>
              </a:solidFill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pic>
        <p:nvPicPr>
          <p:cNvPr id="71" name="Google Shape;7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27975" y="1643425"/>
            <a:ext cx="1631450" cy="2447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E5CD"/>
        </a:solidFill>
        <a:effectLst/>
      </p:bgPr>
    </p:bg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6"/>
          <p:cNvSpPr txBox="1">
            <a:spLocks noGrp="1"/>
          </p:cNvSpPr>
          <p:nvPr>
            <p:ph type="ctrTitle"/>
          </p:nvPr>
        </p:nvSpPr>
        <p:spPr>
          <a:xfrm>
            <a:off x="311700" y="334550"/>
            <a:ext cx="8520600" cy="102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3600">
                <a:solidFill>
                  <a:srgbClr val="FF0000"/>
                </a:solidFill>
              </a:rPr>
              <a:t>Разминка</a:t>
            </a:r>
            <a:endParaRPr sz="3600">
              <a:solidFill>
                <a:srgbClr val="FF0000"/>
              </a:solidFill>
            </a:endParaRPr>
          </a:p>
        </p:txBody>
      </p:sp>
      <p:sp>
        <p:nvSpPr>
          <p:cNvPr id="77" name="Google Shape;77;p16"/>
          <p:cNvSpPr txBox="1">
            <a:spLocks noGrp="1"/>
          </p:cNvSpPr>
          <p:nvPr>
            <p:ph type="subTitle" idx="1"/>
          </p:nvPr>
        </p:nvSpPr>
        <p:spPr>
          <a:xfrm>
            <a:off x="377575" y="1362350"/>
            <a:ext cx="8520600" cy="162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>
                <a:solidFill>
                  <a:srgbClr val="0000FF"/>
                </a:solidFill>
              </a:rPr>
              <a:t>В разминку нужно включить упражнения для разогрева всех групп мышц, затем добавить немного  прыжковых и беговых упражнений на месте;</a:t>
            </a:r>
            <a:endParaRPr sz="1800">
              <a:solidFill>
                <a:srgbClr val="0000FF"/>
              </a:solidFill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>
                <a:solidFill>
                  <a:srgbClr val="0000FF"/>
                </a:solidFill>
              </a:rPr>
              <a:t>Время для разминки - 5-7 минут</a:t>
            </a:r>
            <a:endParaRPr sz="1800">
              <a:solidFill>
                <a:srgbClr val="0000FF"/>
              </a:solidFill>
            </a:endParaRPr>
          </a:p>
        </p:txBody>
      </p:sp>
      <p:pic>
        <p:nvPicPr>
          <p:cNvPr id="78" name="Google Shape;78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44001" y="3120802"/>
            <a:ext cx="2184548" cy="1516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9" name="Google Shape;79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1700" y="2858375"/>
            <a:ext cx="1863075" cy="1164411"/>
          </a:xfrm>
          <a:prstGeom prst="rect">
            <a:avLst/>
          </a:prstGeom>
          <a:noFill/>
          <a:ln>
            <a:noFill/>
          </a:ln>
        </p:spPr>
      </p:pic>
      <p:pic>
        <p:nvPicPr>
          <p:cNvPr id="80" name="Google Shape;80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290900" y="3120798"/>
            <a:ext cx="1943749" cy="1943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1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350775" y="2571738"/>
            <a:ext cx="1863076" cy="12426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E5CD"/>
        </a:solidFill>
        <a:effectLst/>
      </p:bgPr>
    </p:bg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7"/>
          <p:cNvSpPr txBox="1">
            <a:spLocks noGrp="1"/>
          </p:cNvSpPr>
          <p:nvPr>
            <p:ph type="title"/>
          </p:nvPr>
        </p:nvSpPr>
        <p:spPr>
          <a:xfrm>
            <a:off x="311700" y="230925"/>
            <a:ext cx="8520600" cy="78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3600">
                <a:solidFill>
                  <a:srgbClr val="FF0000"/>
                </a:solidFill>
              </a:rPr>
              <a:t>Начинаем тренировку</a:t>
            </a:r>
            <a:endParaRPr sz="3600">
              <a:solidFill>
                <a:srgbClr val="FF0000"/>
              </a:solidFill>
            </a:endParaRPr>
          </a:p>
        </p:txBody>
      </p:sp>
      <p:pic>
        <p:nvPicPr>
          <p:cNvPr id="87" name="Google Shape;87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12575" y="1017825"/>
            <a:ext cx="3050000" cy="3475450"/>
          </a:xfrm>
          <a:prstGeom prst="rect">
            <a:avLst/>
          </a:prstGeom>
          <a:noFill/>
          <a:ln>
            <a:noFill/>
          </a:ln>
        </p:spPr>
      </p:pic>
      <p:sp>
        <p:nvSpPr>
          <p:cNvPr id="88" name="Google Shape;88;p1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>
                <a:solidFill>
                  <a:srgbClr val="0000FF"/>
                </a:solidFill>
              </a:rPr>
              <a:t>Перед вами комплекс упражнений</a:t>
            </a:r>
            <a:endParaRPr sz="1800">
              <a:solidFill>
                <a:srgbClr val="0000FF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ru" sz="1800">
                <a:solidFill>
                  <a:srgbClr val="0000FF"/>
                </a:solidFill>
              </a:rPr>
              <a:t>На следующих слайдах будут упражнения с подробным описанием техники выполнения</a:t>
            </a:r>
            <a:endParaRPr sz="1800">
              <a:solidFill>
                <a:srgbClr val="0000FF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ru" sz="1800">
                <a:solidFill>
                  <a:srgbClr val="0000FF"/>
                </a:solidFill>
              </a:rPr>
              <a:t>В зависимости от вашей физической подготовки можно выполнять от двух до пяти   кругов упражнений</a:t>
            </a:r>
            <a:endParaRPr sz="1800">
              <a:solidFill>
                <a:srgbClr val="0000FF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E5CD"/>
        </a:solidFill>
        <a:effectLst/>
      </p:bgPr>
    </p:bg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8"/>
          <p:cNvSpPr txBox="1">
            <a:spLocks noGrp="1"/>
          </p:cNvSpPr>
          <p:nvPr>
            <p:ph type="title"/>
          </p:nvPr>
        </p:nvSpPr>
        <p:spPr>
          <a:xfrm>
            <a:off x="311700" y="230925"/>
            <a:ext cx="8520600" cy="78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3600">
                <a:solidFill>
                  <a:srgbClr val="FF0000"/>
                </a:solidFill>
              </a:rPr>
              <a:t>Приседания</a:t>
            </a:r>
            <a:endParaRPr sz="3600">
              <a:solidFill>
                <a:srgbClr val="FF0000"/>
              </a:solidFill>
            </a:endParaRPr>
          </a:p>
        </p:txBody>
      </p:sp>
      <p:sp>
        <p:nvSpPr>
          <p:cNvPr id="94" name="Google Shape;94;p18"/>
          <p:cNvSpPr txBox="1">
            <a:spLocks noGrp="1"/>
          </p:cNvSpPr>
          <p:nvPr>
            <p:ph type="body" idx="1"/>
          </p:nvPr>
        </p:nvSpPr>
        <p:spPr>
          <a:xfrm>
            <a:off x="311700" y="1017825"/>
            <a:ext cx="4422300" cy="385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>
                <a:solidFill>
                  <a:srgbClr val="0000FF"/>
                </a:solidFill>
              </a:rPr>
              <a:t>Х</a:t>
            </a:r>
            <a:r>
              <a:rPr lang="ru">
                <a:solidFill>
                  <a:srgbClr val="0000FF"/>
                </a:solidFill>
              </a:rPr>
              <a:t>отите укрепить суставы, улучшить работу сердца, подтянуть ягодицы и бёдра? Приседайте!</a:t>
            </a:r>
            <a:endParaRPr>
              <a:solidFill>
                <a:srgbClr val="0000FF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ru">
                <a:solidFill>
                  <a:srgbClr val="0000FF"/>
                </a:solidFill>
              </a:rPr>
              <a:t>Разместите ноги на ширине плеч или немного шире</a:t>
            </a:r>
            <a:endParaRPr>
              <a:solidFill>
                <a:srgbClr val="0000FF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ru">
                <a:solidFill>
                  <a:srgbClr val="0000FF"/>
                </a:solidFill>
              </a:rPr>
              <a:t>Приседая отводите таз назад, как будто хотите сесть на стул</a:t>
            </a:r>
            <a:endParaRPr>
              <a:solidFill>
                <a:srgbClr val="0000FF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ru">
                <a:solidFill>
                  <a:srgbClr val="0000FF"/>
                </a:solidFill>
              </a:rPr>
              <a:t>Опуститесь как можно ниже, держа спину прямо</a:t>
            </a:r>
            <a:endParaRPr>
              <a:solidFill>
                <a:srgbClr val="0000FF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ru">
                <a:solidFill>
                  <a:srgbClr val="0000FF"/>
                </a:solidFill>
              </a:rPr>
              <a:t>Вернитесь в и.п напрягая мышцы ног и ягодиц </a:t>
            </a:r>
            <a:endParaRPr>
              <a:solidFill>
                <a:srgbClr val="0000FF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ru">
                <a:solidFill>
                  <a:srgbClr val="0000FF"/>
                </a:solidFill>
              </a:rPr>
              <a:t>Выполняйте упражнение  15-20 раз за один подход</a:t>
            </a:r>
            <a:endParaRPr>
              <a:solidFill>
                <a:srgbClr val="0000FF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sz="180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sz="1200">
              <a:solidFill>
                <a:srgbClr val="091723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sz="1200">
              <a:solidFill>
                <a:srgbClr val="091723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sz="1200">
              <a:solidFill>
                <a:srgbClr val="091723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95" name="Google Shape;95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71650" y="1079250"/>
            <a:ext cx="2885825" cy="3345875"/>
          </a:xfrm>
          <a:prstGeom prst="rect">
            <a:avLst/>
          </a:prstGeom>
          <a:noFill/>
          <a:ln>
            <a:noFill/>
          </a:ln>
        </p:spPr>
      </p:pic>
      <p:sp>
        <p:nvSpPr>
          <p:cNvPr id="96" name="Google Shape;96;p18"/>
          <p:cNvSpPr txBox="1"/>
          <p:nvPr/>
        </p:nvSpPr>
        <p:spPr>
          <a:xfrm>
            <a:off x="6917475" y="3543375"/>
            <a:ext cx="6046200" cy="70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E5CD"/>
        </a:solidFill>
        <a:effectLst/>
      </p:bgPr>
    </p:bg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9"/>
          <p:cNvSpPr txBox="1">
            <a:spLocks noGrp="1"/>
          </p:cNvSpPr>
          <p:nvPr>
            <p:ph type="title"/>
          </p:nvPr>
        </p:nvSpPr>
        <p:spPr>
          <a:xfrm>
            <a:off x="311700" y="230925"/>
            <a:ext cx="8520600" cy="78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3600">
                <a:solidFill>
                  <a:srgbClr val="FF0000"/>
                </a:solidFill>
              </a:rPr>
              <a:t>Выпады</a:t>
            </a:r>
            <a:endParaRPr sz="3600">
              <a:solidFill>
                <a:srgbClr val="FF0000"/>
              </a:solidFill>
            </a:endParaRPr>
          </a:p>
        </p:txBody>
      </p:sp>
      <p:sp>
        <p:nvSpPr>
          <p:cNvPr id="102" name="Google Shape;102;p19"/>
          <p:cNvSpPr txBox="1">
            <a:spLocks noGrp="1"/>
          </p:cNvSpPr>
          <p:nvPr>
            <p:ph type="body" idx="1"/>
          </p:nvPr>
        </p:nvSpPr>
        <p:spPr>
          <a:xfrm>
            <a:off x="311700" y="1017825"/>
            <a:ext cx="4894800" cy="385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rgbClr val="0000FF"/>
                </a:solidFill>
              </a:rPr>
              <a:t>Одно из самых популярных упражнений для тренировки бёдер и ног</a:t>
            </a:r>
            <a:endParaRPr>
              <a:solidFill>
                <a:srgbClr val="0000FF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ru">
                <a:solidFill>
                  <a:srgbClr val="0000FF"/>
                </a:solidFill>
              </a:rPr>
              <a:t>И.п. - ступни на ширину бедра, корпус не наклоняйте</a:t>
            </a:r>
            <a:endParaRPr>
              <a:solidFill>
                <a:srgbClr val="0000FF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ru">
                <a:solidFill>
                  <a:srgbClr val="0000FF"/>
                </a:solidFill>
              </a:rPr>
              <a:t>Сделайте шаг вперёд, другая нога на носок, согните её и плавно присядьте</a:t>
            </a:r>
            <a:endParaRPr>
              <a:solidFill>
                <a:srgbClr val="0000FF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ru">
                <a:solidFill>
                  <a:srgbClr val="0000FF"/>
                </a:solidFill>
              </a:rPr>
              <a:t>Нагрузка должна приходиться на впереди стоящую ногу</a:t>
            </a:r>
            <a:endParaRPr>
              <a:solidFill>
                <a:srgbClr val="0000FF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ru">
                <a:solidFill>
                  <a:srgbClr val="0000FF"/>
                </a:solidFill>
              </a:rPr>
              <a:t>Вернитесь в и.п.</a:t>
            </a:r>
            <a:endParaRPr>
              <a:solidFill>
                <a:srgbClr val="0000FF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ru">
                <a:solidFill>
                  <a:srgbClr val="0000FF"/>
                </a:solidFill>
              </a:rPr>
              <a:t>То же выполните другой ногой</a:t>
            </a:r>
            <a:endParaRPr>
              <a:solidFill>
                <a:srgbClr val="0000FF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>
                <a:solidFill>
                  <a:srgbClr val="0000FF"/>
                </a:solidFill>
              </a:rPr>
              <a:t>Выполняйте упражнение 15-20 раз за один подход</a:t>
            </a:r>
            <a:endParaRPr>
              <a:solidFill>
                <a:srgbClr val="0000FF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sz="180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sz="180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sz="180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sz="1200">
              <a:solidFill>
                <a:srgbClr val="091723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sz="1200">
              <a:solidFill>
                <a:srgbClr val="091723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sz="1200">
              <a:solidFill>
                <a:srgbClr val="091723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  <p:sp>
        <p:nvSpPr>
          <p:cNvPr id="103" name="Google Shape;103;p19"/>
          <p:cNvSpPr txBox="1"/>
          <p:nvPr/>
        </p:nvSpPr>
        <p:spPr>
          <a:xfrm>
            <a:off x="6917475" y="3543375"/>
            <a:ext cx="6046200" cy="70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4" name="Google Shape;104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5757773" y="1073813"/>
            <a:ext cx="2881202" cy="32898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E5CD"/>
        </a:solidFill>
        <a:effectLst/>
      </p:bgPr>
    </p:bg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20"/>
          <p:cNvSpPr txBox="1">
            <a:spLocks noGrp="1"/>
          </p:cNvSpPr>
          <p:nvPr>
            <p:ph type="title"/>
          </p:nvPr>
        </p:nvSpPr>
        <p:spPr>
          <a:xfrm>
            <a:off x="311700" y="230925"/>
            <a:ext cx="8520600" cy="78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3600">
                <a:solidFill>
                  <a:srgbClr val="FF0000"/>
                </a:solidFill>
              </a:rPr>
              <a:t>Альпинист</a:t>
            </a:r>
            <a:endParaRPr sz="3600">
              <a:solidFill>
                <a:srgbClr val="FF0000"/>
              </a:solidFill>
            </a:endParaRPr>
          </a:p>
        </p:txBody>
      </p:sp>
      <p:sp>
        <p:nvSpPr>
          <p:cNvPr id="110" name="Google Shape;110;p20"/>
          <p:cNvSpPr txBox="1">
            <a:spLocks noGrp="1"/>
          </p:cNvSpPr>
          <p:nvPr>
            <p:ph type="body" idx="1"/>
          </p:nvPr>
        </p:nvSpPr>
        <p:spPr>
          <a:xfrm>
            <a:off x="178450" y="1017825"/>
            <a:ext cx="5563200" cy="385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rgbClr val="0000FF"/>
                </a:solidFill>
              </a:rPr>
              <a:t>Упражнение “Альпинист, считается одним из лучших для укрепления пресса</a:t>
            </a:r>
            <a:endParaRPr>
              <a:solidFill>
                <a:srgbClr val="0000FF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ru">
                <a:solidFill>
                  <a:srgbClr val="0000FF"/>
                </a:solidFill>
              </a:rPr>
              <a:t>Примите упор лёжа на прямых руках, спину удерживайте прямо, иначе мышцы живота не будут задействованы так как нужно</a:t>
            </a:r>
            <a:endParaRPr>
              <a:solidFill>
                <a:srgbClr val="0000FF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ru">
                <a:solidFill>
                  <a:srgbClr val="0000FF"/>
                </a:solidFill>
              </a:rPr>
              <a:t>Вес тела должен быть распределён равномерно по всему телу</a:t>
            </a:r>
            <a:endParaRPr>
              <a:solidFill>
                <a:srgbClr val="0000FF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ru">
                <a:solidFill>
                  <a:srgbClr val="0000FF"/>
                </a:solidFill>
              </a:rPr>
              <a:t>Сделайте глубокий вдох, напрягите мышцы пресса и подтяните правое колено к груди</a:t>
            </a:r>
            <a:endParaRPr>
              <a:solidFill>
                <a:srgbClr val="0000FF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ru">
                <a:solidFill>
                  <a:srgbClr val="0000FF"/>
                </a:solidFill>
              </a:rPr>
              <a:t>Затем неспешно вернитесь в и.п не расслабляя мышцы живота. То же повторите другой ногой</a:t>
            </a:r>
            <a:endParaRPr>
              <a:solidFill>
                <a:srgbClr val="0000FF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ru">
                <a:solidFill>
                  <a:srgbClr val="0000FF"/>
                </a:solidFill>
              </a:rPr>
              <a:t>Выполняйте упражнение в течение 40 секунд</a:t>
            </a:r>
            <a:endParaRPr>
              <a:solidFill>
                <a:srgbClr val="0000FF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ru"/>
              <a:t>  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sz="180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sz="180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sz="180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sz="1200">
              <a:solidFill>
                <a:srgbClr val="091723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sz="1200">
              <a:solidFill>
                <a:srgbClr val="091723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sz="1200">
              <a:solidFill>
                <a:srgbClr val="091723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  <p:sp>
        <p:nvSpPr>
          <p:cNvPr id="111" name="Google Shape;111;p20"/>
          <p:cNvSpPr txBox="1"/>
          <p:nvPr/>
        </p:nvSpPr>
        <p:spPr>
          <a:xfrm>
            <a:off x="6917475" y="3543375"/>
            <a:ext cx="6046200" cy="70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12" name="Google Shape;112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99650" y="1739184"/>
            <a:ext cx="3444350" cy="206659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E5CD"/>
        </a:solidFill>
        <a:effectLst/>
      </p:bgPr>
    </p:bg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21"/>
          <p:cNvSpPr txBox="1">
            <a:spLocks noGrp="1"/>
          </p:cNvSpPr>
          <p:nvPr>
            <p:ph type="title"/>
          </p:nvPr>
        </p:nvSpPr>
        <p:spPr>
          <a:xfrm>
            <a:off x="311700" y="230925"/>
            <a:ext cx="8520600" cy="78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3600">
                <a:solidFill>
                  <a:srgbClr val="FF0000"/>
                </a:solidFill>
              </a:rPr>
              <a:t>Скручивания</a:t>
            </a:r>
            <a:endParaRPr sz="3600">
              <a:solidFill>
                <a:srgbClr val="FF0000"/>
              </a:solidFill>
            </a:endParaRPr>
          </a:p>
        </p:txBody>
      </p:sp>
      <p:sp>
        <p:nvSpPr>
          <p:cNvPr id="118" name="Google Shape;118;p21"/>
          <p:cNvSpPr txBox="1">
            <a:spLocks noGrp="1"/>
          </p:cNvSpPr>
          <p:nvPr>
            <p:ph type="body" idx="1"/>
          </p:nvPr>
        </p:nvSpPr>
        <p:spPr>
          <a:xfrm>
            <a:off x="311700" y="1017825"/>
            <a:ext cx="4894800" cy="385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rgbClr val="0000FF"/>
                </a:solidFill>
              </a:rPr>
              <a:t>Скручивания являются упражнением№ 1 для мышц пресса</a:t>
            </a:r>
            <a:endParaRPr>
              <a:solidFill>
                <a:srgbClr val="0000FF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ru">
                <a:solidFill>
                  <a:srgbClr val="0000FF"/>
                </a:solidFill>
              </a:rPr>
              <a:t>И.п. - лечь, ноги согнуть в коленях, руки за голову</a:t>
            </a:r>
            <a:endParaRPr>
              <a:solidFill>
                <a:srgbClr val="0000FF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ru">
                <a:solidFill>
                  <a:srgbClr val="0000FF"/>
                </a:solidFill>
              </a:rPr>
              <a:t>На выдохе - поднять верхнюю часть корпуса, не меняя положения поясницы и ягодиц</a:t>
            </a:r>
            <a:endParaRPr>
              <a:solidFill>
                <a:srgbClr val="0000FF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ru">
                <a:solidFill>
                  <a:srgbClr val="0000FF"/>
                </a:solidFill>
              </a:rPr>
              <a:t>Опускаемся вниз на вдохе</a:t>
            </a:r>
            <a:endParaRPr>
              <a:solidFill>
                <a:srgbClr val="0000FF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ru">
                <a:solidFill>
                  <a:srgbClr val="0000FF"/>
                </a:solidFill>
              </a:rPr>
              <a:t>Не обязательно опускаться полностью на пол, лучше остановиться приблизительно в 10 см от него, когда мышцы пресса будут наиболее растянуты</a:t>
            </a:r>
            <a:endParaRPr>
              <a:solidFill>
                <a:srgbClr val="0000FF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ru">
                <a:solidFill>
                  <a:srgbClr val="0000FF"/>
                </a:solidFill>
              </a:rPr>
              <a:t> Выполняйте упражнение 15-20 раз за один подход</a:t>
            </a:r>
            <a:endParaRPr>
              <a:solidFill>
                <a:srgbClr val="0000FF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sz="180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sz="180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sz="180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sz="1200">
              <a:solidFill>
                <a:srgbClr val="091723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sz="1200">
              <a:solidFill>
                <a:srgbClr val="091723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sz="1200">
              <a:solidFill>
                <a:srgbClr val="091723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  <p:sp>
        <p:nvSpPr>
          <p:cNvPr id="119" name="Google Shape;119;p21"/>
          <p:cNvSpPr txBox="1"/>
          <p:nvPr/>
        </p:nvSpPr>
        <p:spPr>
          <a:xfrm>
            <a:off x="6917475" y="3543375"/>
            <a:ext cx="6046200" cy="70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20" name="Google Shape;120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11375" y="1527125"/>
            <a:ext cx="2841045" cy="2220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642</Words>
  <Application>Microsoft Office PowerPoint</Application>
  <PresentationFormat>Экран (16:9)</PresentationFormat>
  <Paragraphs>125</Paragraphs>
  <Slides>14</Slides>
  <Notes>14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7" baseType="lpstr">
      <vt:lpstr>Arial</vt:lpstr>
      <vt:lpstr>Roboto</vt:lpstr>
      <vt:lpstr>Simple Light</vt:lpstr>
      <vt:lpstr>Движение - жизнь!</vt:lpstr>
      <vt:lpstr>Фитнес поможет</vt:lpstr>
      <vt:lpstr>Перед началом занятий</vt:lpstr>
      <vt:lpstr>Разминка</vt:lpstr>
      <vt:lpstr>Начинаем тренировку</vt:lpstr>
      <vt:lpstr>Приседания</vt:lpstr>
      <vt:lpstr>Выпады</vt:lpstr>
      <vt:lpstr>Альпинист</vt:lpstr>
      <vt:lpstr>Скручивания</vt:lpstr>
      <vt:lpstr>Боковая планка</vt:lpstr>
      <vt:lpstr>Отжимания</vt:lpstr>
      <vt:lpstr>Упражнения на расслабление</vt:lpstr>
      <vt:lpstr>Упражнения на расслабление</vt:lpstr>
      <vt:lpstr>Движение - жизнь!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Движение - жизнь!</dc:title>
  <cp:lastModifiedBy>Надежда</cp:lastModifiedBy>
  <cp:revision>1</cp:revision>
  <dcterms:modified xsi:type="dcterms:W3CDTF">2020-08-09T10:21:40Z</dcterms:modified>
</cp:coreProperties>
</file>