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8" r:id="rId4"/>
    <p:sldId id="261" r:id="rId5"/>
    <p:sldId id="264" r:id="rId6"/>
    <p:sldId id="265" r:id="rId7"/>
    <p:sldId id="262" r:id="rId8"/>
    <p:sldId id="266" r:id="rId9"/>
    <p:sldId id="269" r:id="rId10"/>
    <p:sldId id="267" r:id="rId11"/>
    <p:sldId id="270" r:id="rId12"/>
    <p:sldId id="28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4" r:id="rId22"/>
    <p:sldId id="282" r:id="rId23"/>
    <p:sldId id="283" r:id="rId24"/>
    <p:sldId id="285" r:id="rId25"/>
    <p:sldId id="286" r:id="rId26"/>
    <p:sldId id="288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86;&#1083;&#1100;&#1079;&#1086;&#1074;&#1072;&#1090;&#1077;&#1083;&#1100;\DesktopAdmin\&#1056;&#1072;&#1073;&#1086;&#1090;&#1072;%20&#1072;&#1088;&#1090;&#1080;&#1082;&#1091;&#1083;&#1103;&#1094;&#1080;&#1086;&#1085;&#1085;&#1086;&#1075;&#1086;%20&#1072;&#1087;&#1087;&#1072;&#1088;&#1072;&#1090;&#1072;%20&#1074;%20&#1076;&#1077;&#1081;&#1089;&#1090;&#1074;&#1080;&#1080;.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836712"/>
            <a:ext cx="4433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Мастер-класс: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285" y="2060848"/>
            <a:ext cx="66004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Работа с артикуляционными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профилями.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5085184"/>
            <a:ext cx="393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Учитель ГОБУ  «СКШИ №9 г. Иркутска»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Москалева Ольга Александровна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" y="0"/>
            <a:ext cx="91405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124744"/>
            <a:ext cx="4967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Какие бывают звуки речи?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060848"/>
            <a:ext cx="557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Гласные и согласные звуки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501008"/>
            <a:ext cx="622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Гласные звуки – нет воздушных преград, звук чистый.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293096"/>
            <a:ext cx="7833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Согласные звуки – воздушная струя, встречая преграду (зубы, губы)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создаёт шум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08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1124745"/>
          <a:ext cx="6984777" cy="4896543"/>
        </p:xfrm>
        <a:graphic>
          <a:graphicData uri="http://schemas.openxmlformats.org/drawingml/2006/table">
            <a:tbl>
              <a:tblPr/>
              <a:tblGrid>
                <a:gridCol w="2546533"/>
                <a:gridCol w="1600678"/>
                <a:gridCol w="1527920"/>
                <a:gridCol w="1309646"/>
              </a:tblGrid>
              <a:tr h="576063">
                <a:tc rowSpan="2">
                  <a:txBody>
                    <a:bodyPr/>
                    <a:lstStyle/>
                    <a:p>
                      <a:r>
                        <a:rPr lang="ru-RU" b="1" baseline="0" dirty="0" smtClean="0"/>
                        <a:t>             </a:t>
                      </a:r>
                      <a:r>
                        <a:rPr lang="ru-RU" b="1" dirty="0" smtClean="0"/>
                        <a:t>Место </a:t>
                      </a:r>
                      <a:r>
                        <a:rPr lang="ru-RU" b="1" dirty="0" smtClean="0"/>
                        <a:t>подъёма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Степень </a:t>
                      </a:r>
                      <a:r>
                        <a:rPr lang="ru-RU" b="1" dirty="0" smtClean="0"/>
                        <a:t>подъёма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Ряд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передний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средний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задний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54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Подъём        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верхний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        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средний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        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нижний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404664"/>
            <a:ext cx="2731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Гласные звуки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08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9632" y="980728"/>
          <a:ext cx="7056784" cy="5256584"/>
        </p:xfrm>
        <a:graphic>
          <a:graphicData uri="http://schemas.openxmlformats.org/drawingml/2006/table">
            <a:tbl>
              <a:tblPr/>
              <a:tblGrid>
                <a:gridCol w="2232248"/>
                <a:gridCol w="1656184"/>
                <a:gridCol w="1584176"/>
                <a:gridCol w="1584176"/>
              </a:tblGrid>
              <a:tr h="591533">
                <a:tc rowSpan="2">
                  <a:txBody>
                    <a:bodyPr/>
                    <a:lstStyle/>
                    <a:p>
                      <a:r>
                        <a:rPr lang="ru-RU" b="1" baseline="0" dirty="0" smtClean="0"/>
                        <a:t>         </a:t>
                      </a:r>
                      <a:r>
                        <a:rPr lang="ru-RU" b="1" dirty="0" smtClean="0"/>
                        <a:t>Место</a:t>
                      </a:r>
                      <a:r>
                        <a:rPr lang="ru-RU" b="1" baseline="0" dirty="0" smtClean="0"/>
                        <a:t> подъёма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                                 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Степень</a:t>
                      </a:r>
                    </a:p>
                    <a:p>
                      <a:r>
                        <a:rPr lang="ru-RU" b="1" dirty="0" smtClean="0"/>
                        <a:t> </a:t>
                      </a:r>
                      <a:r>
                        <a:rPr lang="ru-RU" b="1" dirty="0" smtClean="0"/>
                        <a:t>подъёма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Ряд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передний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средний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задний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55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Подъём        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верхний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        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средний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         </a:t>
                      </a:r>
                      <a:r>
                        <a:rPr lang="ru-RU" b="1" dirty="0" smtClean="0"/>
                        <a:t>   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нижний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404664"/>
            <a:ext cx="2731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Гласные звуки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D:\Пользователь\DesktopAdmin\профили цвет\гласные\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1080120" cy="1039506"/>
          </a:xfrm>
          <a:prstGeom prst="rect">
            <a:avLst/>
          </a:prstGeom>
          <a:noFill/>
        </p:spPr>
      </p:pic>
      <p:pic>
        <p:nvPicPr>
          <p:cNvPr id="7" name="Picture 6" descr="D:\Пользователь\DesktopAdmin\профили цвет\гласные\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674" y="2276872"/>
            <a:ext cx="1042358" cy="1008112"/>
          </a:xfrm>
          <a:prstGeom prst="rect">
            <a:avLst/>
          </a:prstGeom>
          <a:noFill/>
        </p:spPr>
      </p:pic>
      <p:pic>
        <p:nvPicPr>
          <p:cNvPr id="8" name="Picture 5" descr="D:\Пользователь\DesktopAdmin\профили цвет\гласные\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276872"/>
            <a:ext cx="976187" cy="936104"/>
          </a:xfrm>
          <a:prstGeom prst="rect">
            <a:avLst/>
          </a:prstGeom>
          <a:noFill/>
        </p:spPr>
      </p:pic>
      <p:pic>
        <p:nvPicPr>
          <p:cNvPr id="9" name="Picture 7" descr="D:\Пользователь\DesktopAdmin\профили цвет\гласные\Э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501008"/>
            <a:ext cx="1134663" cy="1080120"/>
          </a:xfrm>
          <a:prstGeom prst="rect">
            <a:avLst/>
          </a:prstGeom>
          <a:noFill/>
        </p:spPr>
      </p:pic>
      <p:pic>
        <p:nvPicPr>
          <p:cNvPr id="10" name="Picture 4" descr="D:\Пользователь\DesktopAdmin\профили цвет\гласные\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573016"/>
            <a:ext cx="1044246" cy="1008112"/>
          </a:xfrm>
          <a:prstGeom prst="rect">
            <a:avLst/>
          </a:prstGeom>
          <a:noFill/>
        </p:spPr>
      </p:pic>
      <p:pic>
        <p:nvPicPr>
          <p:cNvPr id="11" name="Picture 2" descr="D:\Пользователь\DesktopAdmin\профили цвет\гласные\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4941169"/>
            <a:ext cx="1008112" cy="95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548680"/>
            <a:ext cx="390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Согласные звуки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340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звонкие   - глухие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340768"/>
            <a:ext cx="3300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твердые - мягкие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060848"/>
            <a:ext cx="622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профиле твердые звуки – синий цвет, а мягкие – зелёный.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6125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профили звуков  П, Б, М</a:t>
            </a:r>
            <a:endParaRPr lang="ru-RU" sz="3200" b="1" dirty="0"/>
          </a:p>
        </p:txBody>
      </p:sp>
      <p:pic>
        <p:nvPicPr>
          <p:cNvPr id="2050" name="Picture 2" descr="D:\Пользователь\DesktopAdmin\профили цвет\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2165181" cy="2076276"/>
          </a:xfrm>
          <a:prstGeom prst="rect">
            <a:avLst/>
          </a:prstGeom>
          <a:noFill/>
        </p:spPr>
      </p:pic>
      <p:pic>
        <p:nvPicPr>
          <p:cNvPr id="2051" name="Picture 3" descr="D:\Пользователь\DesktopAdmin\профили цвет\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2160240" cy="2079626"/>
          </a:xfrm>
          <a:prstGeom prst="rect">
            <a:avLst/>
          </a:prstGeom>
          <a:noFill/>
        </p:spPr>
      </p:pic>
      <p:pic>
        <p:nvPicPr>
          <p:cNvPr id="2052" name="Picture 4" descr="D:\Пользователь\DesktopAdmin\профили цвет\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00808"/>
            <a:ext cx="2264879" cy="21705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47864" y="4797152"/>
            <a:ext cx="3212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Чем похожи?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Какие различия?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6109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профили звуков  Т, Д, Н.</a:t>
            </a:r>
            <a:endParaRPr lang="ru-RU" sz="3200" b="1" dirty="0"/>
          </a:p>
        </p:txBody>
      </p:sp>
      <p:pic>
        <p:nvPicPr>
          <p:cNvPr id="3074" name="Picture 2" descr="D:\Пользователь\DesktopAdmin\профили цвет\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2410683" cy="2304256"/>
          </a:xfrm>
          <a:prstGeom prst="rect">
            <a:avLst/>
          </a:prstGeom>
          <a:noFill/>
        </p:spPr>
      </p:pic>
      <p:pic>
        <p:nvPicPr>
          <p:cNvPr id="3075" name="Picture 3" descr="D:\Пользователь\DesktopAdmin\профили цвет\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56792"/>
            <a:ext cx="2322159" cy="2232248"/>
          </a:xfrm>
          <a:prstGeom prst="rect">
            <a:avLst/>
          </a:prstGeom>
          <a:noFill/>
        </p:spPr>
      </p:pic>
      <p:pic>
        <p:nvPicPr>
          <p:cNvPr id="3076" name="Picture 4" descr="D:\Пользователь\DesktopAdmin\профили цвет\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6374" y="1556792"/>
            <a:ext cx="2321944" cy="2232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47864" y="4797152"/>
            <a:ext cx="3212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Чем похожи?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Какие различия?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764704"/>
            <a:ext cx="5993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профили звуков  К, Г, Х.</a:t>
            </a:r>
            <a:endParaRPr lang="ru-RU" sz="3200" b="1" dirty="0"/>
          </a:p>
        </p:txBody>
      </p:sp>
      <p:pic>
        <p:nvPicPr>
          <p:cNvPr id="2" name="Picture 2" descr="D:\Пользователь\DesktopAdmin\профили цвет\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2185454" cy="2087389"/>
          </a:xfrm>
          <a:prstGeom prst="rect">
            <a:avLst/>
          </a:prstGeom>
          <a:noFill/>
        </p:spPr>
      </p:pic>
      <p:pic>
        <p:nvPicPr>
          <p:cNvPr id="4099" name="Picture 3" descr="D:\Пользователь\DesktopAdmin\профили цвет\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2036128" cy="1957310"/>
          </a:xfrm>
          <a:prstGeom prst="rect">
            <a:avLst/>
          </a:prstGeom>
          <a:noFill/>
        </p:spPr>
      </p:pic>
      <p:pic>
        <p:nvPicPr>
          <p:cNvPr id="4100" name="Picture 4" descr="D:\Пользователь\DesktopAdmin\профили цвет\х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84784"/>
            <a:ext cx="2026327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4797152"/>
            <a:ext cx="3212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Чем похожи?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Какие различия?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4149080"/>
            <a:ext cx="291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Язычно-задненёбные звуки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569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профили звуков  В, Ф.</a:t>
            </a:r>
            <a:endParaRPr lang="ru-RU" sz="3200" b="1" dirty="0"/>
          </a:p>
        </p:txBody>
      </p:sp>
      <p:pic>
        <p:nvPicPr>
          <p:cNvPr id="5122" name="Picture 2" descr="D:\Пользователь\DesktopAdmin\профили цвет\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2386980" cy="2287522"/>
          </a:xfrm>
          <a:prstGeom prst="rect">
            <a:avLst/>
          </a:prstGeom>
          <a:noFill/>
        </p:spPr>
      </p:pic>
      <p:pic>
        <p:nvPicPr>
          <p:cNvPr id="5123" name="Picture 3" descr="D:\Пользователь\DesktopAdmin\профили цвет\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44824"/>
            <a:ext cx="2440589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4797152"/>
            <a:ext cx="3212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Чем похожи?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Какие различия?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5606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профили звуков  З, С.</a:t>
            </a:r>
            <a:endParaRPr lang="ru-RU" sz="3200" b="1" dirty="0"/>
          </a:p>
        </p:txBody>
      </p:sp>
      <p:pic>
        <p:nvPicPr>
          <p:cNvPr id="7170" name="Picture 2" descr="D:\Пользователь\DesktopAdmin\профили цвет\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2664296" cy="2547558"/>
          </a:xfrm>
          <a:prstGeom prst="rect">
            <a:avLst/>
          </a:prstGeom>
          <a:noFill/>
        </p:spPr>
      </p:pic>
      <p:pic>
        <p:nvPicPr>
          <p:cNvPr id="7171" name="Picture 3" descr="D:\Пользователь\DesktopAdmin\профили цвет\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516" y="1556792"/>
            <a:ext cx="2623844" cy="25202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4725144"/>
            <a:ext cx="3212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Чем похожи?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Какие различия?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590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профили звуков  Ж, Ш.</a:t>
            </a:r>
            <a:endParaRPr lang="ru-RU" sz="3200" b="1" dirty="0"/>
          </a:p>
        </p:txBody>
      </p:sp>
      <p:pic>
        <p:nvPicPr>
          <p:cNvPr id="8194" name="Picture 2" descr="D:\Пользователь\DesktopAdmin\профили цвет\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957" y="1484784"/>
            <a:ext cx="2375494" cy="2304256"/>
          </a:xfrm>
          <a:prstGeom prst="rect">
            <a:avLst/>
          </a:prstGeom>
          <a:noFill/>
        </p:spPr>
      </p:pic>
      <p:pic>
        <p:nvPicPr>
          <p:cNvPr id="8195" name="Picture 3" descr="D:\Пользователь\DesktopAdmin\профили цвет\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2258907" cy="21661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4725144"/>
            <a:ext cx="3212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Чем похожи?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Какие различия?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149080"/>
            <a:ext cx="317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Язычно-передненёбные звуки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" y="0"/>
            <a:ext cx="91405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8880"/>
            <a:ext cx="445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Содержание мастер-класса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996952"/>
            <a:ext cx="55014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Теория . Артикуляционный аппарат и звуки речи.</a:t>
            </a:r>
          </a:p>
          <a:p>
            <a:pPr marL="342900" indent="-34290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а)гласные звуки и их профили.  </a:t>
            </a:r>
          </a:p>
          <a:p>
            <a:pPr marL="342900" indent="-34290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б) согласные звуки и их профили.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2. Практическая часть.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а) нахождение  профилей гласных звуков.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б) нахождение профилей  согласных звуков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деление их на группы.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в)чтение слов, составленных из профилей.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г)составление слов из профилей.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08720"/>
            <a:ext cx="7708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Цель.</a:t>
            </a:r>
            <a:r>
              <a:rPr lang="ru-RU" dirty="0" smtClean="0"/>
              <a:t>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Расширение и углубление  знаний  об артикуляционных профилях,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умение работать  с профилями  в  составлении  и чтении слов.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5850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профили звуков  Щ, Й.</a:t>
            </a:r>
            <a:endParaRPr lang="ru-RU" sz="3200" b="1" dirty="0"/>
          </a:p>
        </p:txBody>
      </p:sp>
      <p:pic>
        <p:nvPicPr>
          <p:cNvPr id="9218" name="Picture 2" descr="D:\Пользователь\DesktopAdmin\профили цвет\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2690016" cy="2592288"/>
          </a:xfrm>
          <a:prstGeom prst="rect">
            <a:avLst/>
          </a:prstGeom>
          <a:noFill/>
        </p:spPr>
      </p:pic>
      <p:pic>
        <p:nvPicPr>
          <p:cNvPr id="9219" name="Picture 3" descr="D:\Пользователь\DesktopAdmin\профили цвет\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257971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5706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профили звуков  Ц,Ч .</a:t>
            </a:r>
            <a:endParaRPr lang="ru-RU" sz="3200" b="1" dirty="0"/>
          </a:p>
        </p:txBody>
      </p:sp>
      <p:pic>
        <p:nvPicPr>
          <p:cNvPr id="10242" name="Picture 2" descr="D:\Пользователь\DesktopAdmin\профили цвет\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2767574" cy="2664296"/>
          </a:xfrm>
          <a:prstGeom prst="rect">
            <a:avLst/>
          </a:prstGeom>
          <a:noFill/>
        </p:spPr>
      </p:pic>
      <p:pic>
        <p:nvPicPr>
          <p:cNvPr id="10243" name="Picture 3" descr="D:\Пользователь\DesktopAdmin\профили цвет\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283337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5723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профили звуков  Р, Л .</a:t>
            </a:r>
            <a:endParaRPr lang="ru-RU" sz="3200" b="1" dirty="0"/>
          </a:p>
        </p:txBody>
      </p:sp>
      <p:pic>
        <p:nvPicPr>
          <p:cNvPr id="11266" name="Picture 2" descr="D:\Пользователь\DesktopAdmin\профили цвет\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2565434" cy="2458541"/>
          </a:xfrm>
          <a:prstGeom prst="rect">
            <a:avLst/>
          </a:prstGeom>
          <a:noFill/>
        </p:spPr>
      </p:pic>
      <p:pic>
        <p:nvPicPr>
          <p:cNvPr id="11267" name="Picture 3" descr="D:\Пользователь\DesktopAdmin\профили цвет\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2476793" cy="2375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836712"/>
            <a:ext cx="3376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Прочитайте слова</a:t>
            </a:r>
            <a:endParaRPr lang="ru-RU" sz="3200" b="1" dirty="0"/>
          </a:p>
        </p:txBody>
      </p:sp>
      <p:pic>
        <p:nvPicPr>
          <p:cNvPr id="12290" name="Picture 2" descr="D:\Пользователь\DesktopAdmin\профили цвет\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1426735" cy="1368152"/>
          </a:xfrm>
          <a:prstGeom prst="rect">
            <a:avLst/>
          </a:prstGeom>
          <a:noFill/>
        </p:spPr>
      </p:pic>
      <p:pic>
        <p:nvPicPr>
          <p:cNvPr id="5" name="Picture 2" descr="D:\Пользователь\DesktopAdmin\профили цвет\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772816"/>
            <a:ext cx="1357036" cy="1296144"/>
          </a:xfrm>
          <a:prstGeom prst="rect">
            <a:avLst/>
          </a:prstGeom>
          <a:noFill/>
        </p:spPr>
      </p:pic>
      <p:pic>
        <p:nvPicPr>
          <p:cNvPr id="7" name="Picture 4" descr="D:\Пользователь\DesktopAdmin\профили цвет\гласные\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17666"/>
            <a:ext cx="1296144" cy="1251294"/>
          </a:xfrm>
          <a:prstGeom prst="rect">
            <a:avLst/>
          </a:prstGeom>
          <a:noFill/>
        </p:spPr>
      </p:pic>
      <p:pic>
        <p:nvPicPr>
          <p:cNvPr id="8" name="Picture 3" descr="D:\Пользователь\DesktopAdmin\профили цвет\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772816"/>
            <a:ext cx="1368152" cy="1312155"/>
          </a:xfrm>
          <a:prstGeom prst="rect">
            <a:avLst/>
          </a:prstGeom>
          <a:noFill/>
        </p:spPr>
      </p:pic>
      <p:pic>
        <p:nvPicPr>
          <p:cNvPr id="9" name="Picture 2" descr="D:\Пользователь\DesktopAdmin\профили цвет\гласные\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844824"/>
            <a:ext cx="1296144" cy="1232342"/>
          </a:xfrm>
          <a:prstGeom prst="rect">
            <a:avLst/>
          </a:prstGeom>
          <a:noFill/>
        </p:spPr>
      </p:pic>
      <p:pic>
        <p:nvPicPr>
          <p:cNvPr id="12291" name="Picture 3" descr="D:\Пользователь\DesktopAdmin\профили цвет\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933056"/>
            <a:ext cx="1378868" cy="1321415"/>
          </a:xfrm>
          <a:prstGeom prst="rect">
            <a:avLst/>
          </a:prstGeom>
          <a:noFill/>
        </p:spPr>
      </p:pic>
      <p:pic>
        <p:nvPicPr>
          <p:cNvPr id="11" name="Picture 5" descr="D:\Пользователь\DesktopAdmin\профили цвет\гласные\У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933056"/>
            <a:ext cx="1351644" cy="1296144"/>
          </a:xfrm>
          <a:prstGeom prst="rect">
            <a:avLst/>
          </a:prstGeom>
          <a:noFill/>
        </p:spPr>
      </p:pic>
      <p:pic>
        <p:nvPicPr>
          <p:cNvPr id="12" name="Picture 3" descr="D:\Пользователь\DesktopAdmin\профили цвет\ч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3933056"/>
            <a:ext cx="1347233" cy="1301078"/>
          </a:xfrm>
          <a:prstGeom prst="rect">
            <a:avLst/>
          </a:prstGeom>
          <a:noFill/>
        </p:spPr>
      </p:pic>
      <p:pic>
        <p:nvPicPr>
          <p:cNvPr id="13" name="Picture 2" descr="D:\Пользователь\DesktopAdmin\профили цвет\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1357036" cy="1296144"/>
          </a:xfrm>
          <a:prstGeom prst="rect">
            <a:avLst/>
          </a:prstGeom>
          <a:noFill/>
        </p:spPr>
      </p:pic>
      <p:pic>
        <p:nvPicPr>
          <p:cNvPr id="16" name="Picture 2" descr="D:\Пользователь\DesktopAdmin\профили цвет\гласные\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933056"/>
            <a:ext cx="1296144" cy="123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554209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Составьте из профилей слова.</a:t>
            </a: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</a:rPr>
              <a:t>ДОМ</a:t>
            </a:r>
          </a:p>
          <a:p>
            <a:endParaRPr lang="ru-RU" sz="4800" b="1" dirty="0" smtClean="0">
              <a:solidFill>
                <a:srgbClr val="C00000"/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</a:rPr>
              <a:t>КНИГА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pic>
        <p:nvPicPr>
          <p:cNvPr id="1026" name="Picture 2" descr="D:\Пользователь\DesktopAdmin\профили цвет\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1370676" cy="1317605"/>
          </a:xfrm>
          <a:prstGeom prst="rect">
            <a:avLst/>
          </a:prstGeom>
          <a:noFill/>
        </p:spPr>
      </p:pic>
      <p:pic>
        <p:nvPicPr>
          <p:cNvPr id="1027" name="Picture 3" descr="D:\Пользователь\DesktopAdmin\профили цвет\гласные\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052736"/>
            <a:ext cx="1268013" cy="1224136"/>
          </a:xfrm>
          <a:prstGeom prst="rect">
            <a:avLst/>
          </a:prstGeom>
          <a:noFill/>
        </p:spPr>
      </p:pic>
      <p:pic>
        <p:nvPicPr>
          <p:cNvPr id="1028" name="Picture 4" descr="D:\Пользователь\DesktopAdmin\профили цвет\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1052736"/>
            <a:ext cx="1276553" cy="1224136"/>
          </a:xfrm>
          <a:prstGeom prst="rect">
            <a:avLst/>
          </a:prstGeom>
          <a:noFill/>
        </p:spPr>
      </p:pic>
      <p:pic>
        <p:nvPicPr>
          <p:cNvPr id="1029" name="Picture 5" descr="D:\Пользователь\DesktopAdmin\профили цвет\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212976"/>
            <a:ext cx="1206255" cy="1152128"/>
          </a:xfrm>
          <a:prstGeom prst="rect">
            <a:avLst/>
          </a:prstGeom>
          <a:noFill/>
        </p:spPr>
      </p:pic>
      <p:pic>
        <p:nvPicPr>
          <p:cNvPr id="1030" name="Picture 6" descr="D:\Пользователь\DesktopAdmin\профили цвет\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212976"/>
            <a:ext cx="1138962" cy="1094964"/>
          </a:xfrm>
          <a:prstGeom prst="rect">
            <a:avLst/>
          </a:prstGeom>
          <a:noFill/>
        </p:spPr>
      </p:pic>
      <p:pic>
        <p:nvPicPr>
          <p:cNvPr id="1031" name="Picture 7" descr="D:\Пользователь\DesktopAdmin\профили цвет\гласные\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212976"/>
            <a:ext cx="1122320" cy="1080120"/>
          </a:xfrm>
          <a:prstGeom prst="rect">
            <a:avLst/>
          </a:prstGeom>
          <a:noFill/>
        </p:spPr>
      </p:pic>
      <p:pic>
        <p:nvPicPr>
          <p:cNvPr id="1032" name="Picture 8" descr="D:\Пользователь\DesktopAdmin\профили цвет\гласные\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2488" y="3194138"/>
            <a:ext cx="1155856" cy="1098958"/>
          </a:xfrm>
          <a:prstGeom prst="rect">
            <a:avLst/>
          </a:prstGeom>
          <a:noFill/>
        </p:spPr>
      </p:pic>
      <p:pic>
        <p:nvPicPr>
          <p:cNvPr id="1033" name="Picture 9" descr="D:\Пользователь\DesktopAdmin\профили цвет\Г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7172" y="3182779"/>
            <a:ext cx="1155028" cy="111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908720"/>
            <a:ext cx="5754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Дискуссия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Получалось ли у вас  выполнить последние задания?</a:t>
            </a:r>
          </a:p>
          <a:p>
            <a:pPr marL="342900" indent="-342900">
              <a:buAutoNum type="arabicPeriod"/>
            </a:pPr>
            <a:r>
              <a:rPr lang="ru-RU" dirty="0" smtClean="0"/>
              <a:t> Что вы взяли для себя?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340768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 за внимание и активную работу!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501008"/>
            <a:ext cx="75215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Желаю Всем творческих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успехов!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72136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Прочитайте слово, составленное</a:t>
            </a:r>
          </a:p>
          <a:p>
            <a:r>
              <a:rPr lang="ru-RU" sz="3200" b="1" dirty="0" smtClean="0"/>
              <a:t>из артикуляционных профилей звуков.</a:t>
            </a:r>
            <a:endParaRPr lang="ru-RU" sz="3200" b="1" dirty="0"/>
          </a:p>
        </p:txBody>
      </p:sp>
      <p:pic>
        <p:nvPicPr>
          <p:cNvPr id="18433" name="Picture 1" descr="F:\профили цвет\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2334527" cy="2232248"/>
          </a:xfrm>
          <a:prstGeom prst="rect">
            <a:avLst/>
          </a:prstGeom>
          <a:noFill/>
        </p:spPr>
      </p:pic>
      <p:pic>
        <p:nvPicPr>
          <p:cNvPr id="18434" name="Picture 2" descr="F:\профили цвет\гласные\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2361505" cy="2245238"/>
          </a:xfrm>
          <a:prstGeom prst="rect">
            <a:avLst/>
          </a:prstGeom>
          <a:noFill/>
        </p:spPr>
      </p:pic>
      <p:pic>
        <p:nvPicPr>
          <p:cNvPr id="18435" name="Picture 3" descr="F:\профили цвет\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88840"/>
            <a:ext cx="2341081" cy="224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9554" y="2492896"/>
            <a:ext cx="8075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Артикуляция – это работа речевого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аппарата для правильного создания звука. 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78904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Артикуляция нужна для правильного и отчетливого произношения звуков. 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908720"/>
            <a:ext cx="7912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Что такое артикуляция и зачем она нужна?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Работа речевого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аппарата</a:t>
            </a:r>
            <a:endParaRPr lang="ru-RU" dirty="0"/>
          </a:p>
        </p:txBody>
      </p:sp>
      <p:pic>
        <p:nvPicPr>
          <p:cNvPr id="6" name="Работа артикуляционного аппарата в действии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577975"/>
            <a:ext cx="3657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Произношение слов это довольно сложная система,  составными частями которой являются органы дыхания, голосовые связки, полость рта и носа, язык, губы и прочее. Действия этой системы скоординированные между собой без приложения усилий говорящего человека.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268760"/>
            <a:ext cx="6577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Назовите органы произношения,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которым отводится основная роль?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24945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Активные (язык, губы, нижняя челюсть, мягкое нёбо)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 пассивные (зубы, десны, твердое небо).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5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20688"/>
            <a:ext cx="4996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Что такое профиль  звука 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196752"/>
            <a:ext cx="68153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Это артикуляция звука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 графическом изображении.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492896"/>
            <a:ext cx="63850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Когда и где мы используем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артикуляционный профиль звука?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933056"/>
            <a:ext cx="5746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Профили звуков речи используются как  теоретический</a:t>
            </a:r>
          </a:p>
          <a:p>
            <a:pPr algn="ctr"/>
            <a:r>
              <a:rPr lang="ru-RU" dirty="0" smtClean="0"/>
              <a:t>материал, так и в  практической работе с детьми. </a:t>
            </a:r>
          </a:p>
          <a:p>
            <a:pPr algn="ctr"/>
            <a:r>
              <a:rPr lang="ru-RU" dirty="0" smtClean="0"/>
              <a:t>После отработки артикуляционной гимнастики на определённый звук</a:t>
            </a:r>
          </a:p>
          <a:p>
            <a:pPr algn="ctr"/>
            <a:r>
              <a:rPr lang="ru-RU" dirty="0" smtClean="0"/>
              <a:t>даем профиль звука,  при постановке звука, автоматизации и </a:t>
            </a:r>
          </a:p>
          <a:p>
            <a:pPr algn="ctr"/>
            <a:r>
              <a:rPr lang="ru-RU" dirty="0" smtClean="0"/>
              <a:t>дифференциации звуков.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13549/101c9926-f6f3-457a-9443-b2aaea3fa5ce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" y="0"/>
            <a:ext cx="9140508" cy="6858000"/>
          </a:xfrm>
          <a:prstGeom prst="rect">
            <a:avLst/>
          </a:prstGeom>
          <a:noFill/>
        </p:spPr>
      </p:pic>
      <p:pic>
        <p:nvPicPr>
          <p:cNvPr id="17410" name="Picture 2" descr="https://ds02.infourok.ru/uploads/ex/0cc0/00006e67-0fa35189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776863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511</Words>
  <Application>Microsoft Office PowerPoint</Application>
  <PresentationFormat>Экран (4:3)</PresentationFormat>
  <Paragraphs>128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Работа речевого  аппарата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71</cp:revision>
  <dcterms:created xsi:type="dcterms:W3CDTF">2019-11-06T11:28:47Z</dcterms:created>
  <dcterms:modified xsi:type="dcterms:W3CDTF">2019-11-07T12:32:27Z</dcterms:modified>
</cp:coreProperties>
</file>