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C2965-2870-4CB6-B208-8D97E93212D7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18F3D-02CF-4FE0-8D8A-E76B0C9BB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080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Леонид Абрамович </a:t>
            </a:r>
            <a:r>
              <a:rPr lang="ru-RU" dirty="0" err="1" smtClean="0"/>
              <a:t>Венгер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18F3D-02CF-4FE0-8D8A-E76B0C9BB7E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08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34819" y="764704"/>
            <a:ext cx="7331968" cy="53285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Скоро в школу</a:t>
            </a:r>
            <a:endParaRPr lang="ru-RU" dirty="0"/>
          </a:p>
        </p:txBody>
      </p:sp>
      <p:pic>
        <p:nvPicPr>
          <p:cNvPr id="2050" name="Picture 2" descr="https://avatars.mds.yandex.net/get-zen_doc/230574/pub_5aa6953f799d9d32b20c5d2d_5aa6a401256d5c80b2ac34d9/scale_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46" y="1484784"/>
            <a:ext cx="698691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ШКОЛА\РАЗНОЕ\школа\0_12ee94_4fc93c42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834">
            <a:off x="-188799" y="4101433"/>
            <a:ext cx="2592288" cy="226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96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52399" y="764704"/>
            <a:ext cx="7439203" cy="547260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4355" y="2780928"/>
            <a:ext cx="7875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440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34819" y="764704"/>
            <a:ext cx="7331968" cy="53285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34819" y="764704"/>
            <a:ext cx="7331968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«Быть готовым к школе – не значит уметь читать, писать и считать. </a:t>
            </a:r>
          </a:p>
          <a:p>
            <a:pPr algn="ctr"/>
            <a:r>
              <a:rPr lang="ru-RU" sz="3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Быть готовым к школе – значит быть готовым всему этому научиться»</a:t>
            </a:r>
          </a:p>
          <a:p>
            <a:pPr algn="ctr"/>
            <a:endParaRPr lang="ru-RU" sz="36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Доктор психологических наук  </a:t>
            </a:r>
            <a:r>
              <a:rPr lang="ru-RU" sz="20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Л.А</a:t>
            </a:r>
            <a:r>
              <a:rPr lang="ru-RU" sz="2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0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Венгер</a:t>
            </a:r>
            <a:endParaRPr lang="ru-RU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222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69980" y="701552"/>
            <a:ext cx="7632848" cy="53285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96621" y="908720"/>
            <a:ext cx="74083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Готовность к школьному обучению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21509" y="1743610"/>
            <a:ext cx="2393699" cy="576064"/>
          </a:xfrm>
          <a:prstGeom prst="round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Психологическая  готовность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8839" y="1743610"/>
            <a:ext cx="2405067" cy="571413"/>
          </a:xfrm>
          <a:prstGeom prst="round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Физиологическая готовность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83870" y="1743609"/>
            <a:ext cx="2405067" cy="893303"/>
          </a:xfrm>
          <a:prstGeom prst="round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Социальная (личностная) готовность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7" y="2848854"/>
            <a:ext cx="2511592" cy="237626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Определяется уровнем развития основных функциональных систем организма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364000" y="3020764"/>
            <a:ext cx="2514630" cy="237626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Определяется уровнем развития эмоционально-волевой сферы ребенка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967221" y="2752006"/>
            <a:ext cx="2314313" cy="295179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Определяется уровнем развития восприятия, мышления, речевого развития, воображения, мелкой моторики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29" name="Прямая со стрелкой 28"/>
          <p:cNvCxnSpPr>
            <a:stCxn id="3" idx="2"/>
            <a:endCxn id="7" idx="0"/>
          </p:cNvCxnSpPr>
          <p:nvPr/>
        </p:nvCxnSpPr>
        <p:spPr>
          <a:xfrm flipH="1">
            <a:off x="2011373" y="1493495"/>
            <a:ext cx="2589436" cy="2501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2" name="Прямая со стрелкой 3071"/>
          <p:cNvCxnSpPr>
            <a:endCxn id="6" idx="0"/>
          </p:cNvCxnSpPr>
          <p:nvPr/>
        </p:nvCxnSpPr>
        <p:spPr>
          <a:xfrm>
            <a:off x="4638901" y="1493495"/>
            <a:ext cx="2479458" cy="2501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7" name="Прямая со стрелкой 3076"/>
          <p:cNvCxnSpPr>
            <a:stCxn id="3" idx="2"/>
            <a:endCxn id="20" idx="0"/>
          </p:cNvCxnSpPr>
          <p:nvPr/>
        </p:nvCxnSpPr>
        <p:spPr>
          <a:xfrm flipH="1">
            <a:off x="4586404" y="1493495"/>
            <a:ext cx="14405" cy="2501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Прямая со стрелкой 3082"/>
          <p:cNvCxnSpPr>
            <a:stCxn id="7" idx="2"/>
            <a:endCxn id="5" idx="0"/>
          </p:cNvCxnSpPr>
          <p:nvPr/>
        </p:nvCxnSpPr>
        <p:spPr>
          <a:xfrm>
            <a:off x="2011373" y="2315023"/>
            <a:ext cx="0" cy="533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6" name="Прямая со стрелкой 3085"/>
          <p:cNvCxnSpPr>
            <a:stCxn id="20" idx="2"/>
            <a:endCxn id="22" idx="0"/>
          </p:cNvCxnSpPr>
          <p:nvPr/>
        </p:nvCxnSpPr>
        <p:spPr>
          <a:xfrm>
            <a:off x="4586404" y="2636912"/>
            <a:ext cx="34911" cy="383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Прямая со стрелкой 3088"/>
          <p:cNvCxnSpPr>
            <a:stCxn id="6" idx="2"/>
            <a:endCxn id="23" idx="0"/>
          </p:cNvCxnSpPr>
          <p:nvPr/>
        </p:nvCxnSpPr>
        <p:spPr>
          <a:xfrm>
            <a:off x="7118359" y="2319674"/>
            <a:ext cx="6019" cy="432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09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34819" y="764704"/>
            <a:ext cx="7331968" cy="53285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</a:rPr>
              <a:t>Физическое развитие ребенка –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Умение бегать, прыгать через скакалку, крутить обруч, подбрасывать и ловить мяч, отжиматься, принимать участие  в эстафетах, играть в подвижные игры, кататься на лыжах, </a:t>
            </a:r>
            <a:r>
              <a:rPr lang="ru-RU" dirty="0" smtClean="0">
                <a:solidFill>
                  <a:srgbClr val="002060"/>
                </a:solidFill>
              </a:rPr>
              <a:t>велосипеде.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Умение </a:t>
            </a:r>
            <a:r>
              <a:rPr lang="ru-RU" dirty="0">
                <a:solidFill>
                  <a:srgbClr val="002060"/>
                </a:solidFill>
              </a:rPr>
              <a:t>управлять своим телом, хорошо двигаться и ориентироваться в </a:t>
            </a:r>
            <a:r>
              <a:rPr lang="ru-RU" dirty="0" smtClean="0">
                <a:solidFill>
                  <a:srgbClr val="002060"/>
                </a:solidFill>
              </a:rPr>
              <a:t>пространстве.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Умение </a:t>
            </a:r>
            <a:r>
              <a:rPr lang="ru-RU" dirty="0">
                <a:solidFill>
                  <a:srgbClr val="002060"/>
                </a:solidFill>
              </a:rPr>
              <a:t>самостоятельно одеться на урок физкультуры.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Состояние </a:t>
            </a:r>
            <a:r>
              <a:rPr lang="ru-RU" dirty="0">
                <a:solidFill>
                  <a:srgbClr val="002060"/>
                </a:solidFill>
              </a:rPr>
              <a:t>здоровья ребенка перед 1 классом необходимо привести в норму. Необходимо обратить внимание на следующие показатели: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Наличие хронических заболеваний,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Состояние желудочно-кишечного тракта, опорно-двигательного аппарата, зрения, слуха, нервной системы.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Хождение по ночам, ночные страхи, </a:t>
            </a:r>
            <a:r>
              <a:rPr lang="ru-RU" dirty="0" err="1" smtClean="0">
                <a:solidFill>
                  <a:srgbClr val="002060"/>
                </a:solidFill>
              </a:rPr>
              <a:t>энурез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0088" y="797770"/>
            <a:ext cx="61614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Физиологическая готовность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29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34819" y="764704"/>
            <a:ext cx="7331968" cy="53285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Учебная мотивация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Волевые усилия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Позитивное </a:t>
            </a:r>
            <a:r>
              <a:rPr lang="ru-RU" dirty="0">
                <a:solidFill>
                  <a:srgbClr val="002060"/>
                </a:solidFill>
              </a:rPr>
              <a:t>эмоциональное отношение ребенка к школе и эмоциональную зрелость дошкольника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Если </a:t>
            </a:r>
            <a:r>
              <a:rPr lang="ru-RU" dirty="0">
                <a:solidFill>
                  <a:srgbClr val="002060"/>
                </a:solidFill>
              </a:rPr>
              <a:t>соединить эмоциональную, волевую, мотивационную готовности к школе, то мы получаем – внутреннюю позицию школьника.</a:t>
            </a:r>
          </a:p>
          <a:p>
            <a:r>
              <a:rPr lang="ru-RU" dirty="0">
                <a:solidFill>
                  <a:srgbClr val="002060"/>
                </a:solidFill>
              </a:rPr>
              <a:t>Ребенок с несформированной позицией школьника проявляют детскую непосредственность, на уроке отвечает одновременно с другими, не подымает руки, часто перебивает, делится с учителем своими переживаниями и чувствами. Эта незрелость часто приводит к пробелам в знаниях, низкой продуктивности обучения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06210" y="774519"/>
            <a:ext cx="4989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Личностная готовность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73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46520" y="764704"/>
            <a:ext cx="7331968" cy="53285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Развитие мелких мышц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Пространственная </a:t>
            </a:r>
            <a:r>
              <a:rPr lang="ru-RU" dirty="0">
                <a:solidFill>
                  <a:srgbClr val="002060"/>
                </a:solidFill>
              </a:rPr>
              <a:t>организация, координация движений </a:t>
            </a:r>
            <a:r>
              <a:rPr lang="ru-RU" dirty="0" smtClean="0">
                <a:solidFill>
                  <a:srgbClr val="002060"/>
                </a:solidFill>
              </a:rPr>
              <a:t>Координация </a:t>
            </a:r>
            <a:r>
              <a:rPr lang="ru-RU" dirty="0">
                <a:solidFill>
                  <a:srgbClr val="002060"/>
                </a:solidFill>
              </a:rPr>
              <a:t>в системе глаз – рука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Развитие </a:t>
            </a:r>
            <a:r>
              <a:rPr lang="ru-RU" dirty="0">
                <a:solidFill>
                  <a:srgbClr val="002060"/>
                </a:solidFill>
              </a:rPr>
              <a:t>логического мышления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Развитие </a:t>
            </a:r>
            <a:r>
              <a:rPr lang="ru-RU" dirty="0">
                <a:solidFill>
                  <a:srgbClr val="002060"/>
                </a:solidFill>
              </a:rPr>
              <a:t>произвольного внимания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Развитие </a:t>
            </a:r>
            <a:r>
              <a:rPr lang="ru-RU" dirty="0">
                <a:solidFill>
                  <a:srgbClr val="002060"/>
                </a:solidFill>
              </a:rPr>
              <a:t>произвольной памяти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Развитие мыслительной готовности.</a:t>
            </a:r>
            <a:endParaRPr lang="ru-RU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Развитие </a:t>
            </a:r>
            <a:r>
              <a:rPr lang="ru-RU" dirty="0">
                <a:solidFill>
                  <a:srgbClr val="002060"/>
                </a:solidFill>
              </a:rPr>
              <a:t>любознательности и познавательной активности ребенка, умение самостоятельно думать и решать простейшие умственные задачи.</a:t>
            </a:r>
          </a:p>
          <a:p>
            <a:r>
              <a:rPr lang="ru-RU" dirty="0">
                <a:solidFill>
                  <a:srgbClr val="002060"/>
                </a:solidFill>
              </a:rPr>
              <a:t>Психологическая готовность к обучению в школе – это необходимый уровень психического развития ребенка для освоения школьной программы в условиях обучения в коллективе </a:t>
            </a:r>
            <a:r>
              <a:rPr lang="ru-RU" dirty="0" smtClean="0">
                <a:solidFill>
                  <a:srgbClr val="002060"/>
                </a:solidFill>
              </a:rPr>
              <a:t>сверстников.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9578" y="774519"/>
            <a:ext cx="6162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Психологическая готовность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621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27584" y="764704"/>
            <a:ext cx="7439203" cy="547260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4819" y="764704"/>
            <a:ext cx="73319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Сайт школы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869160"/>
            <a:ext cx="73319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Документы: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6671" y="1484784"/>
            <a:ext cx="74506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http://sukkozero-school.krl.eduru.ru/</a:t>
            </a:r>
            <a:endParaRPr lang="ru-RU" sz="3600" b="1" cap="none" spc="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3" t="12884" r="12098" b="2884"/>
          <a:stretch/>
        </p:blipFill>
        <p:spPr bwMode="auto">
          <a:xfrm>
            <a:off x="1403648" y="2276872"/>
            <a:ext cx="6432986" cy="383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508104" y="3717032"/>
            <a:ext cx="720080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38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52399" y="764704"/>
            <a:ext cx="7439203" cy="547260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Заявление (заполняется в школе)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Согласие на обработку персональных данных (заполняется в школе)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Копия свидетельства о рождении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Копия справки о регистрации по месту жительства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Копия страхового пенсионного свидетельства (</a:t>
            </a:r>
            <a:r>
              <a:rPr lang="ru-RU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СНИЛС</a:t>
            </a: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Медицинская справка</a:t>
            </a:r>
            <a:endParaRPr lang="ru-RU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1201" y="836712"/>
            <a:ext cx="73319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Документы: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82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52399" y="764704"/>
            <a:ext cx="7439203" cy="547260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Необходимо формировать положительный образ школы, учителя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пугайте ребенка школой, отметками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рисуйте школьную жизнь и будущие успехи ребенка в радужных тонах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«Не ошибается тот, кто ничего не делает»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Избегайте чрезмерных требований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думайте за ребенка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пропустите первые трудности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Устраивайте праздники.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88115" y="548680"/>
            <a:ext cx="6367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Полезные советы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41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588</TotalTime>
  <Words>430</Words>
  <Application>Microsoft Office PowerPoint</Application>
  <PresentationFormat>Экран (4:3)</PresentationFormat>
  <Paragraphs>59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Скоро в школу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20</cp:revision>
  <dcterms:created xsi:type="dcterms:W3CDTF">2018-12-06T07:44:44Z</dcterms:created>
  <dcterms:modified xsi:type="dcterms:W3CDTF">2018-12-06T19:12:21Z</dcterms:modified>
</cp:coreProperties>
</file>