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0" r:id="rId2"/>
    <p:sldMasterId id="2147483772" r:id="rId3"/>
  </p:sldMasterIdLst>
  <p:sldIdLst>
    <p:sldId id="267" r:id="rId4"/>
    <p:sldId id="259" r:id="rId5"/>
    <p:sldId id="257" r:id="rId6"/>
    <p:sldId id="256" r:id="rId7"/>
    <p:sldId id="260" r:id="rId8"/>
    <p:sldId id="261" r:id="rId9"/>
    <p:sldId id="262" r:id="rId10"/>
    <p:sldId id="264" r:id="rId11"/>
    <p:sldId id="268" r:id="rId12"/>
    <p:sldId id="272" r:id="rId13"/>
    <p:sldId id="270" r:id="rId14"/>
    <p:sldId id="273" r:id="rId15"/>
    <p:sldId id="275" r:id="rId16"/>
    <p:sldId id="274" r:id="rId17"/>
    <p:sldId id="279" r:id="rId18"/>
    <p:sldId id="276" r:id="rId19"/>
    <p:sldId id="278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99FF"/>
    <a:srgbClr val="9900CC"/>
    <a:srgbClr val="003399"/>
    <a:srgbClr val="66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9764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7" y="381000"/>
            <a:ext cx="1857375" cy="5897562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2" y="381000"/>
            <a:ext cx="5800725" cy="5897562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7101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6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5806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3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3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9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51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00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9"/>
            <a:ext cx="24003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2" y="685800"/>
            <a:ext cx="4559300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7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82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9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8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99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42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7" y="381000"/>
            <a:ext cx="1857375" cy="5897562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2" y="381000"/>
            <a:ext cx="5800725" cy="5897562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30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8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71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4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6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1558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73058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8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C292-6933-4C05-9E9A-2FAF9C6C80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2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3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3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0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6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1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11"/>
            <a:ext cx="24003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2" y="685800"/>
            <a:ext cx="4559300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7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1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60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3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037" y="1044183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457200"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83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6172211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0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3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036" y="1044182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457200"/>
              <a:t>6/11/2020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82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6172209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1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8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8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8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2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571872" cy="172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5550917" y="188640"/>
            <a:ext cx="3593085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 </a:t>
            </a:r>
            <a:endParaRPr lang="ru-RU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Тютчев  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яркий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золотого века русской поэзии.</a:t>
            </a: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9" y="332656"/>
            <a:ext cx="540060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571872" cy="172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5550917" y="188640"/>
            <a:ext cx="3593085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 </a:t>
            </a:r>
            <a:endParaRPr lang="ru-RU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Тютчев  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яркий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золотого века русской поэзии.</a:t>
            </a: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9" y="332656"/>
            <a:ext cx="540060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sz="3600" b="1" dirty="0">
                <a:solidFill>
                  <a:srgbClr val="2F5897"/>
                </a:solidFill>
              </a:rPr>
              <a:t>Фёдор Тютчев </a:t>
            </a:r>
            <a:br>
              <a:rPr lang="ru-RU" sz="3600" b="1" dirty="0">
                <a:solidFill>
                  <a:srgbClr val="2F5897"/>
                </a:solidFill>
              </a:rPr>
            </a:br>
            <a:r>
              <a:rPr lang="en-US" sz="3600" b="1" dirty="0">
                <a:solidFill>
                  <a:srgbClr val="2F5897"/>
                </a:solidFill>
              </a:rPr>
              <a:t>SILENTIUM!  («</a:t>
            </a:r>
            <a:r>
              <a:rPr lang="ru-RU" sz="3600" b="1" dirty="0">
                <a:solidFill>
                  <a:srgbClr val="2F5897"/>
                </a:solidFill>
              </a:rPr>
              <a:t>Молчание!»)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453650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Молчи, скрывайся и таи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чувства и мечты свои -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в душевной глубине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Встают и заходят </a:t>
            </a:r>
            <a:r>
              <a:rPr lang="ru-RU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оне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Безмолвно, как звезды в ночи,-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Любуйся ими — и молчи.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сердцу высказать себя?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как понять тебя?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Поймет ли он, чем ты живешь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572000" y="1268760"/>
            <a:ext cx="45720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Мысль изреченная есть ложь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Взрывая, возмутишь ключи, -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Питайся ими — и молчи.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жить в себе самом умей-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целый мир в душе твоей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Таинственно-волшебных дум;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оглушит наружный шум,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Дневные разгонят лучи, —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Внимай их пенью — и молчи!..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1830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5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1ACBE00-0221-433D-8EA5-D9D7B45F3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C10F0-C0AF-445C-A2EA-6B490720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415" y="0"/>
            <a:ext cx="2703734" cy="9134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Юность</a:t>
            </a:r>
            <a:endParaRPr lang="en-US" sz="4800" b="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598349-20DF-49D6-B548-FA8EC4311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1419" y="980728"/>
            <a:ext cx="2761321" cy="54815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Обучение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м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осковском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 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у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ниверситете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(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1819-1821)</a:t>
            </a:r>
            <a:endPara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В 1819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году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был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избран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членом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 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     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общества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любителей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российской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словесности</a:t>
            </a:r>
            <a:r>
              <a:rPr lang="en-US" sz="28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marL="342900" indent="-342900">
              <a:buFont typeface="Wingdings" pitchFamily="34" charset="0"/>
              <a:buChar char="§"/>
            </a:pP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Wingdings" pitchFamily="34" charset="0"/>
              <a:buChar char="§"/>
            </a:pP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Рисунок 4" descr="Изображение выглядит как человек, стена, женщи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3032FF4-B230-4648-8C06-B0166034C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5067"/>
          <a:stretch/>
        </p:blipFill>
        <p:spPr>
          <a:xfrm>
            <a:off x="1309" y="161577"/>
            <a:ext cx="6160111" cy="65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1ACBE00-0221-433D-8EA5-D9D7B45F3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C10F0-C0AF-445C-A2EA-6B490720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516" y="57121"/>
            <a:ext cx="4212959" cy="2156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Служба</a:t>
            </a:r>
            <a:r>
              <a:rPr lang="en-US" sz="4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          </a:t>
            </a:r>
            <a:r>
              <a:rPr lang="en-US" sz="4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в </a:t>
            </a:r>
            <a:r>
              <a:rPr lang="en-US" sz="4400" b="1" dirty="0" err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России</a:t>
            </a:r>
            <a:r>
              <a:rPr lang="en-US" sz="44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и </a:t>
            </a:r>
            <a:r>
              <a:rPr lang="ru-RU" sz="4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</a:br>
            <a:r>
              <a:rPr lang="en-US" sz="4400" b="1" dirty="0" err="1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за</a:t>
            </a:r>
            <a:r>
              <a:rPr lang="ru-RU" sz="44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границей</a:t>
            </a:r>
            <a:endParaRPr lang="en-US" sz="5300" b="1" dirty="0">
              <a:latin typeface="Tahoma"/>
              <a:ea typeface="Tahoma"/>
              <a:cs typeface="Tahom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598349-20DF-49D6-B548-FA8EC4311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1363" y="2213822"/>
            <a:ext cx="4442641" cy="42984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itchFamily="34" charset="0"/>
              <a:buChar char="§"/>
            </a:pPr>
            <a:r>
              <a:rPr lang="ru-RU" sz="2800" dirty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а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тташе</a:t>
            </a:r>
            <a:endParaRPr lang="en-US" sz="2800" dirty="0">
              <a:solidFill>
                <a:schemeClr val="tx1">
                  <a:lumMod val="85000"/>
                </a:schemeClr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buFont typeface="Wingdings" pitchFamily="34" charset="0"/>
              <a:buChar char="§"/>
            </a:pPr>
            <a:r>
              <a:rPr lang="ru-RU" sz="2800" dirty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к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амергер</a:t>
            </a:r>
            <a:endParaRPr lang="en-US" sz="2800" dirty="0">
              <a:solidFill>
                <a:schemeClr val="tx1">
                  <a:lumMod val="85000"/>
                </a:schemeClr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buFont typeface="Wingdings" pitchFamily="34" charset="0"/>
              <a:buChar char="§"/>
            </a:pP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с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тарший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цензор</a:t>
            </a:r>
            <a:endParaRPr lang="en-US" sz="2800" dirty="0">
              <a:solidFill>
                <a:schemeClr val="tx1">
                  <a:lumMod val="85000"/>
                </a:schemeClr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buFont typeface="Wingdings" pitchFamily="34" charset="0"/>
              <a:buChar char="§"/>
            </a:pP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с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татский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советник</a:t>
            </a:r>
            <a:endParaRPr lang="en-US" sz="2800" dirty="0">
              <a:solidFill>
                <a:schemeClr val="tx1">
                  <a:lumMod val="85000"/>
                </a:schemeClr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buFont typeface="Wingdings" pitchFamily="34" charset="0"/>
              <a:buChar char="§"/>
            </a:pP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п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редставитель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комитета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иностранной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цензуры</a:t>
            </a:r>
            <a:endParaRPr lang="en-US" sz="2800" dirty="0">
              <a:solidFill>
                <a:schemeClr val="tx1">
                  <a:lumMod val="85000"/>
                </a:schemeClr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buFont typeface="Wingdings" pitchFamily="34" charset="0"/>
              <a:buChar char="§"/>
            </a:pP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т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айный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советник</a:t>
            </a:r>
            <a:endParaRPr lang="en-US" sz="2800" dirty="0">
              <a:solidFill>
                <a:schemeClr val="tx1">
                  <a:lumMod val="85000"/>
                </a:schemeClr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buFont typeface="Wingdings" pitchFamily="34" charset="0"/>
              <a:buChar char="§"/>
            </a:pP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Рисунок 4" descr="Изображение выглядит как человек, внутренний, сидит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97B2724-66AA-4195-9CBC-33D9AA2DF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2" r="29563" b="2"/>
          <a:stretch/>
        </p:blipFill>
        <p:spPr>
          <a:xfrm>
            <a:off x="125758" y="188648"/>
            <a:ext cx="4274797" cy="6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340768"/>
          </a:xfrm>
        </p:spPr>
        <p:txBody>
          <a:bodyPr/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Федор Тютчев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«Умом Россию не понять…»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4925" r="18932" b="6627"/>
          <a:stretch/>
        </p:blipFill>
        <p:spPr bwMode="auto">
          <a:xfrm>
            <a:off x="20592" y="1340768"/>
            <a:ext cx="420567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139952" y="1412776"/>
            <a:ext cx="604867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Умом Россию не понять,</a:t>
            </a:r>
          </a:p>
          <a:p>
            <a:pPr marL="0" indent="0">
              <a:buNone/>
            </a:pP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Аршином общим не измерить:</a:t>
            </a:r>
          </a:p>
          <a:p>
            <a:pPr marL="0" indent="0">
              <a:buNone/>
            </a:pP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ней особенная стать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Россию можно только верить.	                      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1866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0" indent="0" algn="r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571872" cy="172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5550917" y="188640"/>
            <a:ext cx="3593085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 </a:t>
            </a:r>
            <a:endParaRPr lang="ru-RU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Тютчев  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яркий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золотого века русской поэзии.</a:t>
            </a: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9" y="332656"/>
            <a:ext cx="540060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1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0406920"/>
              </p:ext>
            </p:extLst>
          </p:nvPr>
        </p:nvGraphicFramePr>
        <p:xfrm>
          <a:off x="35495" y="476672"/>
          <a:ext cx="9361041" cy="5678424"/>
        </p:xfrm>
        <a:graphic>
          <a:graphicData uri="http://schemas.openxmlformats.org/drawingml/2006/table">
            <a:tbl>
              <a:tblPr firstRow="1" firstCol="1" bandRow="1"/>
              <a:tblGrid>
                <a:gridCol w="4464498"/>
                <a:gridCol w="4896543"/>
              </a:tblGrid>
              <a:tr h="4886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Текст Гейне 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Ein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Fichtenbaum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steht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einsam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Norden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auf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kahler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Höh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'; 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Ihn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schläfert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mit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weißer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Decke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Umhüllen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ihn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Eis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und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Schnee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en-US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träumt</a:t>
                      </a:r>
                      <a:r>
                        <a:rPr lang="en-US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von </a:t>
                      </a:r>
                      <a:r>
                        <a:rPr lang="en-US" sz="2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einer</a:t>
                      </a:r>
                      <a:r>
                        <a:rPr lang="en-US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Palme,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Die, fern </a:t>
                      </a:r>
                      <a:r>
                        <a:rPr lang="en-US" sz="2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</a:t>
                      </a:r>
                      <a:r>
                        <a:rPr lang="en-US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Morgenland</a:t>
                      </a:r>
                      <a:r>
                        <a:rPr lang="en-US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Einsam</a:t>
                      </a:r>
                      <a:r>
                        <a:rPr lang="en-US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und </a:t>
                      </a:r>
                      <a:r>
                        <a:rPr lang="en-US" sz="2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schweigend</a:t>
                      </a:r>
                      <a:r>
                        <a:rPr lang="en-US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trauert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Auf</a:t>
                      </a:r>
                      <a:r>
                        <a:rPr lang="ru-RU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brennender</a:t>
                      </a:r>
                      <a:r>
                        <a:rPr lang="ru-RU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Felsenwand</a:t>
                      </a:r>
                      <a:r>
                        <a:rPr lang="ru-RU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Перевод Тютчева</a:t>
                      </a: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севере мрачном, на дикой скале Кедр одинокий под снегом белеет,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сладко заснул он в инистой мгле,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сон его вьюга лелеет.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 юную пальму все снится ему, 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дальных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пределах Востока, Под пламенным небом, на знойном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холму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Стоит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цветет, одинока...</a:t>
                      </a: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написано в 1820-х годах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5" marR="47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-18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8" t="15396" r="17238" b="15396"/>
          <a:stretch/>
        </p:blipFill>
        <p:spPr bwMode="auto">
          <a:xfrm>
            <a:off x="107508" y="19400"/>
            <a:ext cx="5991367" cy="67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40153" y="692696"/>
            <a:ext cx="3384376" cy="5184576"/>
          </a:xfrm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Амалия фон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Лерхенфельд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(внебрачная дочь прусского короля Фридриха-Вильгельма III)</a:t>
            </a:r>
          </a:p>
        </p:txBody>
      </p:sp>
    </p:spTree>
    <p:extLst>
      <p:ext uri="{BB962C8B-B14F-4D97-AF65-F5344CB8AC3E}">
        <p14:creationId xmlns:p14="http://schemas.microsoft.com/office/powerpoint/2010/main" val="22609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95832" y="1844824"/>
            <a:ext cx="3563888" cy="3018284"/>
          </a:xfrm>
        </p:spPr>
        <p:txBody>
          <a:bodyPr/>
          <a:lstStyle/>
          <a:p>
            <a:r>
              <a:rPr lang="ru-RU" sz="4200" dirty="0">
                <a:solidFill>
                  <a:schemeClr val="tx2">
                    <a:lumMod val="75000"/>
                  </a:schemeClr>
                </a:solidFill>
              </a:rPr>
              <a:t>Элеонора </a:t>
            </a:r>
            <a:r>
              <a:rPr lang="ru-RU" sz="4200" dirty="0" err="1" smtClean="0">
                <a:solidFill>
                  <a:schemeClr val="tx2">
                    <a:lumMod val="75000"/>
                  </a:schemeClr>
                </a:solidFill>
              </a:rPr>
              <a:t>Петерсон</a:t>
            </a: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4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</a:rPr>
              <a:t>(первая жена </a:t>
            </a:r>
            <a:r>
              <a:rPr lang="ru-RU" sz="4200" dirty="0" err="1" smtClean="0">
                <a:solidFill>
                  <a:schemeClr val="tx2">
                    <a:lumMod val="75000"/>
                  </a:schemeClr>
                </a:solidFill>
              </a:rPr>
              <a:t>Ф.И.Тютчева</a:t>
            </a: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8"/>
            <a:ext cx="5534901" cy="685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sz="3200" dirty="0"/>
              <a:t>Эрнестина фон </a:t>
            </a:r>
            <a:r>
              <a:rPr lang="ru-RU" sz="3200" dirty="0" err="1" smtClean="0"/>
              <a:t>Дёрнберг</a:t>
            </a:r>
            <a:r>
              <a:rPr lang="ru-RU" sz="3200" dirty="0" smtClean="0"/>
              <a:t> (вторая жена поэта)</a:t>
            </a:r>
            <a:endParaRPr lang="ru-R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4650"/>
            <a:ext cx="7992888" cy="59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4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мыслил я и чувствовал впервые…»</a:t>
            </a:r>
          </a:p>
        </p:txBody>
      </p:sp>
      <p:pic>
        <p:nvPicPr>
          <p:cNvPr id="5124" name="Picture 4" descr="усадьба Тютчев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36" y="876960"/>
            <a:ext cx="4699492" cy="5792400"/>
          </a:xfr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4" y="836713"/>
            <a:ext cx="4032449" cy="590465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altLang="ru-RU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Ф.И.Тютчев</a:t>
            </a:r>
            <a:r>
              <a:rPr lang="ru-RU" alt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усадьбе </a:t>
            </a:r>
            <a:r>
              <a:rPr lang="ru-RU" altLang="ru-RU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Овстуг</a:t>
            </a:r>
            <a:r>
              <a:rPr lang="ru-RU" alt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Брянского уезда Орловской губернии 23.11.1803г в культурной старо-дворянской семье среднего достатка, где сильны были патриархальные начала.</a:t>
            </a:r>
          </a:p>
        </p:txBody>
      </p:sp>
    </p:spTree>
    <p:extLst>
      <p:ext uri="{BB962C8B-B14F-4D97-AF65-F5344CB8AC3E}">
        <p14:creationId xmlns:p14="http://schemas.microsoft.com/office/powerpoint/2010/main" val="28847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6" y="266700"/>
            <a:ext cx="3744416" cy="4314428"/>
          </a:xfrm>
        </p:spPr>
        <p:txBody>
          <a:bodyPr/>
          <a:lstStyle/>
          <a:p>
            <a:r>
              <a:rPr lang="ru-RU" sz="4000" dirty="0">
                <a:solidFill>
                  <a:srgbClr val="CC66FF"/>
                </a:solidFill>
              </a:rPr>
              <a:t>Елена </a:t>
            </a:r>
            <a:r>
              <a:rPr lang="ru-RU" sz="4000" dirty="0" smtClean="0">
                <a:solidFill>
                  <a:srgbClr val="CC66FF"/>
                </a:solidFill>
              </a:rPr>
              <a:t>Денисьева</a:t>
            </a:r>
            <a:br>
              <a:rPr lang="ru-RU" sz="4000" dirty="0" smtClean="0">
                <a:solidFill>
                  <a:srgbClr val="CC66FF"/>
                </a:solidFill>
              </a:rPr>
            </a:br>
            <a:r>
              <a:rPr lang="ru-RU" sz="4000" dirty="0" smtClean="0">
                <a:solidFill>
                  <a:srgbClr val="CC66FF"/>
                </a:solidFill>
              </a:rPr>
              <a:t/>
            </a:r>
            <a:br>
              <a:rPr lang="ru-RU" sz="4000" dirty="0" smtClean="0">
                <a:solidFill>
                  <a:srgbClr val="CC66FF"/>
                </a:solidFill>
              </a:rPr>
            </a:br>
            <a:r>
              <a:rPr lang="ru-RU" sz="4000" dirty="0" smtClean="0">
                <a:solidFill>
                  <a:srgbClr val="CC66FF"/>
                </a:solidFill>
              </a:rPr>
              <a:t>(юная возлюбленная поэта)</a:t>
            </a:r>
            <a:endParaRPr lang="ru-RU" sz="4000" dirty="0">
              <a:solidFill>
                <a:srgbClr val="CC66FF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241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Последние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годы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089" y="2438408"/>
            <a:ext cx="3236911" cy="4329764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Тютчева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1873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13" descr="Изображение выглядит как человек, стена, мужчина, стар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5B6C1E6-AD34-4313-9EA3-3D952094F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4930"/>
          <a:stretch/>
        </p:blipFill>
        <p:spPr>
          <a:xfrm>
            <a:off x="275485" y="26814"/>
            <a:ext cx="5547266" cy="67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AutoShape 4" descr="Картинки по запросу &quot;овстуг в разные времена год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&quot;овстуг в разные времена года&quot;"/>
          <p:cNvSpPr>
            <a:spLocks noChangeAspect="1" noChangeArrowheads="1"/>
          </p:cNvSpPr>
          <p:nvPr/>
        </p:nvSpPr>
        <p:spPr bwMode="auto">
          <a:xfrm>
            <a:off x="307975" y="79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2" y="160350"/>
            <a:ext cx="8442199" cy="56730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6073" y="5949293"/>
            <a:ext cx="88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>
                <a:solidFill>
                  <a:schemeClr val="accent4">
                    <a:lumMod val="50000"/>
                  </a:schemeClr>
                </a:solidFill>
              </a:rPr>
              <a:t>Овстуг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 – усадьба </a:t>
            </a:r>
            <a:r>
              <a:rPr lang="ru-RU" sz="4800" dirty="0" err="1">
                <a:solidFill>
                  <a:schemeClr val="accent4">
                    <a:lumMod val="50000"/>
                  </a:schemeClr>
                </a:solidFill>
              </a:rPr>
              <a:t>Ф.И.Тютчева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7" y="5733257"/>
            <a:ext cx="8861943" cy="1008112"/>
          </a:xfrm>
        </p:spPr>
        <p:txBody>
          <a:bodyPr/>
          <a:lstStyle/>
          <a:p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Овстуг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– усадьба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Ф.И.Тютчева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3" y="188652"/>
            <a:ext cx="8688177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3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3298"/>
            <a:ext cx="9144000" cy="786554"/>
          </a:xfrm>
        </p:spPr>
        <p:txBody>
          <a:bodyPr/>
          <a:lstStyle/>
          <a:p>
            <a:r>
              <a:rPr lang="ru-RU" sz="4800" dirty="0" err="1">
                <a:solidFill>
                  <a:srgbClr val="5ECCF3">
                    <a:lumMod val="50000"/>
                  </a:srgbClr>
                </a:solidFill>
              </a:rPr>
              <a:t>Овстуг</a:t>
            </a:r>
            <a:r>
              <a:rPr lang="ru-RU" sz="4800" dirty="0">
                <a:solidFill>
                  <a:srgbClr val="5ECCF3">
                    <a:lumMod val="50000"/>
                  </a:srgbClr>
                </a:solidFill>
              </a:rPr>
              <a:t> – усадьба </a:t>
            </a:r>
            <a:r>
              <a:rPr lang="ru-RU" sz="4800" dirty="0" err="1">
                <a:solidFill>
                  <a:srgbClr val="5ECCF3">
                    <a:lumMod val="50000"/>
                  </a:srgbClr>
                </a:solidFill>
              </a:rPr>
              <a:t>Ф.И.Тютчева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5" y="188641"/>
            <a:ext cx="878205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3600" b="1" dirty="0">
                <a:solidFill>
                  <a:srgbClr val="FFC000"/>
                </a:solidFill>
              </a:rPr>
              <a:t>Федор Тютчев</a:t>
            </a:r>
            <a:br>
              <a:rPr lang="ru-RU" sz="3600" b="1" dirty="0">
                <a:solidFill>
                  <a:srgbClr val="FFC000"/>
                </a:solidFill>
              </a:rPr>
            </a:br>
            <a:r>
              <a:rPr lang="ru-RU" sz="3600" b="1" dirty="0" smtClean="0">
                <a:solidFill>
                  <a:srgbClr val="FFC000"/>
                </a:solidFill>
              </a:rPr>
              <a:t>«Есть </a:t>
            </a:r>
            <a:r>
              <a:rPr lang="ru-RU" sz="3600" b="1" dirty="0">
                <a:solidFill>
                  <a:srgbClr val="FFC000"/>
                </a:solidFill>
              </a:rPr>
              <a:t>в осени </a:t>
            </a:r>
            <a:r>
              <a:rPr lang="ru-RU" sz="3600" b="1" dirty="0" smtClean="0">
                <a:solidFill>
                  <a:srgbClr val="FFC000"/>
                </a:solidFill>
              </a:rPr>
              <a:t>первоначальной…»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427986" y="1645769"/>
            <a:ext cx="4608512" cy="50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осени первоначальной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Короткая, но дивная пора -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день стоит как бы хрустальный,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лучезарны вечера...</a:t>
            </a:r>
          </a:p>
          <a:p>
            <a:pPr marL="0" indent="0">
              <a:buNone/>
            </a:pPr>
            <a:endParaRPr lang="ru-RU" sz="1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бодрый серп гулял и падал колос,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уж пусто всё - простор везде,-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паутины тонкий волос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Блестит на праздной борозде.</a:t>
            </a:r>
          </a:p>
          <a:p>
            <a:pPr marL="0" indent="0">
              <a:buNone/>
            </a:pPr>
            <a:endParaRPr lang="ru-RU" sz="1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Пустеет воздух, птиц не слышно боле,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далеко ещё до первых зимних бурь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льётся чистая и тёплая лазурь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отдыхающее поле</a:t>
            </a:r>
            <a:r>
              <a:rPr lang="ru-RU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" y="1628801"/>
            <a:ext cx="427247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3399"/>
                </a:solidFill>
              </a:rPr>
              <a:t>Федор Тютчев</a:t>
            </a:r>
            <a:br>
              <a:rPr lang="ru-RU" sz="3600" dirty="0">
                <a:solidFill>
                  <a:srgbClr val="003399"/>
                </a:solidFill>
              </a:rPr>
            </a:br>
            <a:r>
              <a:rPr lang="ru-RU" sz="3600" dirty="0" smtClean="0">
                <a:solidFill>
                  <a:srgbClr val="003399"/>
                </a:solidFill>
              </a:rPr>
              <a:t>«Чародейкою зимою околдован…»</a:t>
            </a:r>
            <a:endParaRPr lang="ru-RU" sz="3600" dirty="0">
              <a:solidFill>
                <a:srgbClr val="003399"/>
              </a:solidFill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8" y="980729"/>
            <a:ext cx="458222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6016" y="836712"/>
            <a:ext cx="4427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99"/>
                </a:solidFill>
              </a:rPr>
              <a:t>Чародейкою Зимою</a:t>
            </a:r>
          </a:p>
          <a:p>
            <a:r>
              <a:rPr lang="ru-RU" sz="2400" dirty="0">
                <a:solidFill>
                  <a:srgbClr val="003399"/>
                </a:solidFill>
              </a:rPr>
              <a:t>Околдован, лес стоит -</a:t>
            </a:r>
          </a:p>
          <a:p>
            <a:r>
              <a:rPr lang="ru-RU" sz="2400" dirty="0">
                <a:solidFill>
                  <a:srgbClr val="003399"/>
                </a:solidFill>
              </a:rPr>
              <a:t>И под снежной </a:t>
            </a:r>
            <a:r>
              <a:rPr lang="ru-RU" sz="2400" dirty="0" err="1">
                <a:solidFill>
                  <a:srgbClr val="003399"/>
                </a:solidFill>
              </a:rPr>
              <a:t>бахромою</a:t>
            </a:r>
            <a:r>
              <a:rPr lang="ru-RU" sz="2400" dirty="0">
                <a:solidFill>
                  <a:srgbClr val="003399"/>
                </a:solidFill>
              </a:rPr>
              <a:t>,</a:t>
            </a:r>
          </a:p>
          <a:p>
            <a:r>
              <a:rPr lang="ru-RU" sz="2400" dirty="0">
                <a:solidFill>
                  <a:srgbClr val="003399"/>
                </a:solidFill>
              </a:rPr>
              <a:t>Неподвижною, немою,</a:t>
            </a:r>
          </a:p>
          <a:p>
            <a:r>
              <a:rPr lang="ru-RU" sz="2400" dirty="0">
                <a:solidFill>
                  <a:srgbClr val="003399"/>
                </a:solidFill>
              </a:rPr>
              <a:t>Чудной жизнью он блестит.</a:t>
            </a:r>
          </a:p>
          <a:p>
            <a:endParaRPr lang="ru-RU" sz="1000" dirty="0">
              <a:solidFill>
                <a:srgbClr val="003399"/>
              </a:solidFill>
            </a:endParaRPr>
          </a:p>
          <a:p>
            <a:r>
              <a:rPr lang="ru-RU" sz="2400" dirty="0">
                <a:solidFill>
                  <a:srgbClr val="003399"/>
                </a:solidFill>
              </a:rPr>
              <a:t>И стоит он, околдован,-</a:t>
            </a:r>
          </a:p>
          <a:p>
            <a:r>
              <a:rPr lang="ru-RU" sz="2400" dirty="0">
                <a:solidFill>
                  <a:srgbClr val="003399"/>
                </a:solidFill>
              </a:rPr>
              <a:t>Не мертвец и не живой -</a:t>
            </a:r>
          </a:p>
          <a:p>
            <a:r>
              <a:rPr lang="ru-RU" sz="2400" dirty="0">
                <a:solidFill>
                  <a:srgbClr val="003399"/>
                </a:solidFill>
              </a:rPr>
              <a:t>Сном волшебным очарован,</a:t>
            </a:r>
          </a:p>
          <a:p>
            <a:r>
              <a:rPr lang="ru-RU" sz="2400" dirty="0">
                <a:solidFill>
                  <a:srgbClr val="003399"/>
                </a:solidFill>
              </a:rPr>
              <a:t>Весь опутан, весь окован</a:t>
            </a:r>
          </a:p>
          <a:p>
            <a:r>
              <a:rPr lang="ru-RU" sz="2400" dirty="0">
                <a:solidFill>
                  <a:srgbClr val="003399"/>
                </a:solidFill>
              </a:rPr>
              <a:t>Легкой цепью пуховой...</a:t>
            </a:r>
          </a:p>
          <a:p>
            <a:endParaRPr lang="ru-RU" sz="1000" dirty="0">
              <a:solidFill>
                <a:srgbClr val="003399"/>
              </a:solidFill>
            </a:endParaRPr>
          </a:p>
          <a:p>
            <a:r>
              <a:rPr lang="ru-RU" sz="2400" dirty="0">
                <a:solidFill>
                  <a:srgbClr val="003399"/>
                </a:solidFill>
              </a:rPr>
              <a:t>Солнце зимнее ли </a:t>
            </a:r>
            <a:r>
              <a:rPr lang="ru-RU" sz="2400" dirty="0" err="1">
                <a:solidFill>
                  <a:srgbClr val="003399"/>
                </a:solidFill>
              </a:rPr>
              <a:t>мещет</a:t>
            </a:r>
            <a:endParaRPr lang="ru-RU" sz="2400" dirty="0">
              <a:solidFill>
                <a:srgbClr val="003399"/>
              </a:solidFill>
            </a:endParaRPr>
          </a:p>
          <a:p>
            <a:r>
              <a:rPr lang="ru-RU" sz="2400" dirty="0">
                <a:solidFill>
                  <a:srgbClr val="003399"/>
                </a:solidFill>
              </a:rPr>
              <a:t>На него свой луч косой -</a:t>
            </a:r>
          </a:p>
          <a:p>
            <a:r>
              <a:rPr lang="ru-RU" sz="2400" dirty="0">
                <a:solidFill>
                  <a:srgbClr val="003399"/>
                </a:solidFill>
              </a:rPr>
              <a:t>В нем ничто не затрепещет,</a:t>
            </a:r>
          </a:p>
          <a:p>
            <a:r>
              <a:rPr lang="ru-RU" sz="2400" dirty="0">
                <a:solidFill>
                  <a:srgbClr val="003399"/>
                </a:solidFill>
              </a:rPr>
              <a:t>Он весь вспыхнет и заблещет</a:t>
            </a:r>
          </a:p>
          <a:p>
            <a:r>
              <a:rPr lang="ru-RU" sz="2400" dirty="0">
                <a:solidFill>
                  <a:srgbClr val="003399"/>
                </a:solidFill>
              </a:rPr>
              <a:t>Ослепительной красой.</a:t>
            </a:r>
          </a:p>
        </p:txBody>
      </p:sp>
    </p:spTree>
    <p:extLst>
      <p:ext uri="{BB962C8B-B14F-4D97-AF65-F5344CB8AC3E}">
        <p14:creationId xmlns:p14="http://schemas.microsoft.com/office/powerpoint/2010/main" val="18755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600200"/>
          </a:xfrm>
        </p:spPr>
        <p:txBody>
          <a:bodyPr/>
          <a:lstStyle/>
          <a:p>
            <a:r>
              <a:rPr lang="ru-RU" dirty="0"/>
              <a:t>Федор Тютчев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«Зима </a:t>
            </a:r>
            <a:r>
              <a:rPr lang="ru-RU" dirty="0"/>
              <a:t>недаром </a:t>
            </a:r>
            <a:r>
              <a:rPr lang="ru-RU" dirty="0" smtClean="0"/>
              <a:t>злится…»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7" y="1541229"/>
            <a:ext cx="8622401" cy="505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2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6635"/>
            <a:ext cx="8964488" cy="720079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Фёдор Тютчев   «Весенняя гроза»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831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9" y="1129733"/>
            <a:ext cx="8878917" cy="534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6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1_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373</TotalTime>
  <Words>418</Words>
  <Application>Microsoft Office PowerPoint</Application>
  <PresentationFormat>Экран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Вид</vt:lpstr>
      <vt:lpstr>1_Вид</vt:lpstr>
      <vt:lpstr>Исполнительная</vt:lpstr>
      <vt:lpstr>Презентация PowerPoint</vt:lpstr>
      <vt:lpstr>«Где мыслил я и чувствовал впервые…»</vt:lpstr>
      <vt:lpstr>Презентация PowerPoint</vt:lpstr>
      <vt:lpstr>Овстуг – усадьба Ф.И.Тютчева</vt:lpstr>
      <vt:lpstr>Овстуг – усадьба Ф.И.Тютчева</vt:lpstr>
      <vt:lpstr>Федор Тютчев «Есть в осени первоначальной…»</vt:lpstr>
      <vt:lpstr>Федор Тютчев «Чародейкою зимою околдован…»</vt:lpstr>
      <vt:lpstr>Федор Тютчев  «Зима недаром злится…»</vt:lpstr>
      <vt:lpstr>Фёдор Тютчев   «Весенняя гроза»</vt:lpstr>
      <vt:lpstr>Презентация PowerPoint</vt:lpstr>
      <vt:lpstr>Фёдор Тютчев  SILENTIUM!  («Молчание!»)</vt:lpstr>
      <vt:lpstr>Юность</vt:lpstr>
      <vt:lpstr>Служба              в России  и  за границей</vt:lpstr>
      <vt:lpstr>Федор Тютчев «Умом Россию не понять…»</vt:lpstr>
      <vt:lpstr>Презентация PowerPoint</vt:lpstr>
      <vt:lpstr>Презентация PowerPoint</vt:lpstr>
      <vt:lpstr>Амалия фон Лерхенфельд (внебрачная дочь прусского короля Фридриха-Вильгельма III)</vt:lpstr>
      <vt:lpstr>Элеонора Петерсон  (первая жена Ф.И.Тютчева)</vt:lpstr>
      <vt:lpstr>Эрнестина фон Дёрнберг (вторая жена поэта)</vt:lpstr>
      <vt:lpstr>Елена Денисьева  (юная возлюбленная поэта)</vt:lpstr>
      <vt:lpstr>Последние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Дмитрий Ковалев</cp:lastModifiedBy>
  <cp:revision>29</cp:revision>
  <dcterms:created xsi:type="dcterms:W3CDTF">2020-02-13T19:57:51Z</dcterms:created>
  <dcterms:modified xsi:type="dcterms:W3CDTF">2020-06-10T23:24:35Z</dcterms:modified>
</cp:coreProperties>
</file>