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2" r:id="rId4"/>
    <p:sldId id="263" r:id="rId5"/>
    <p:sldId id="274" r:id="rId6"/>
    <p:sldId id="266" r:id="rId7"/>
    <p:sldId id="268" r:id="rId8"/>
    <p:sldId id="267" r:id="rId9"/>
    <p:sldId id="265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17" autoAdjust="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929A4-8572-419E-8093-63AFEADBB28F}" type="datetimeFigureOut">
              <a:rPr lang="ru-RU"/>
              <a:pPr>
                <a:defRPr/>
              </a:pPr>
              <a:t>18.06.2020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B3E47-F883-4034-8753-57FAE65E9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82F72-44D4-4599-BECE-7EF4B8B85882}" type="datetimeFigureOut">
              <a:rPr lang="ru-RU"/>
              <a:pPr>
                <a:defRPr/>
              </a:pPr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9D10B-3C9F-486D-80B6-9B65E9BB0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2795F-7537-4BF7-9284-3052DC3A9F0D}" type="datetimeFigureOut">
              <a:rPr lang="ru-RU"/>
              <a:pPr>
                <a:defRPr/>
              </a:pPr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83620-F07C-440F-AD8B-50EFDDEAE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F2DD3-C6DD-43BB-AE98-B5A8EB02899F}" type="datetimeFigureOut">
              <a:rPr lang="ru-RU"/>
              <a:pPr>
                <a:defRPr/>
              </a:pPr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E4DF4-1755-4496-BBE6-4CEB1BA4B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72FEB-E7ED-48CE-B5D4-9F118204DA2D}" type="datetimeFigureOut">
              <a:rPr lang="ru-RU"/>
              <a:pPr>
                <a:defRPr/>
              </a:pPr>
              <a:t>18.06.2020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0969E-8980-42A2-B2D4-A8EF8D0D7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4AA1-89CE-4A6B-89FA-670947931472}" type="datetimeFigureOut">
              <a:rPr lang="ru-RU"/>
              <a:pPr>
                <a:defRPr/>
              </a:pPr>
              <a:t>18.06.2020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C37F8-A527-4A25-8845-4C6DE36A7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5DDED-5839-4A92-9D4F-B3CAF1974682}" type="datetimeFigureOut">
              <a:rPr lang="ru-RU"/>
              <a:pPr>
                <a:defRPr/>
              </a:pPr>
              <a:t>18.06.2020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22B4C-2E53-493D-8C12-3CF9AEF9D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71231-A53A-41F3-92F2-AB990748AE3B}" type="datetimeFigureOut">
              <a:rPr lang="ru-RU"/>
              <a:pPr>
                <a:defRPr/>
              </a:pPr>
              <a:t>18.06.2020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900EA-BB5E-4EAF-8A07-50F73F83D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3AD96-B940-48CD-A183-73B2C43EBEF0}" type="datetimeFigureOut">
              <a:rPr lang="ru-RU"/>
              <a:pPr>
                <a:defRPr/>
              </a:pPr>
              <a:t>18.06.2020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B1B79-1EF8-42AE-8568-6E78A9FB2E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1C026-413C-474A-BBC3-712413C41A6C}" type="datetimeFigureOut">
              <a:rPr lang="ru-RU"/>
              <a:pPr>
                <a:defRPr/>
              </a:pPr>
              <a:t>18.06.2020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0626F-A0F3-4465-8186-2106754C5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549BB-B8EA-44D6-A5AF-AC5392D717DE}" type="datetimeFigureOut">
              <a:rPr lang="ru-RU"/>
              <a:pPr>
                <a:defRPr/>
              </a:pPr>
              <a:t>18.06.2020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79210-4E6F-4A08-A0F7-EF8744F25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3FC748-FC9F-4F8A-BB2C-B03923957826}" type="datetimeFigureOut">
              <a:rPr lang="ru-RU"/>
              <a:pPr>
                <a:defRPr/>
              </a:pPr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53380C-7035-43A2-9BB4-51CECA24E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59311s001.edusite.ru/p4aa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858875" cy="1793167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800" cap="all" dirty="0">
                <a:solidFill>
                  <a:schemeClr val="bg2">
                    <a:lumMod val="50000"/>
                  </a:schemeClr>
                </a:solidFill>
                <a:effectLst/>
                <a:latin typeface="Arial Narrow" pitchFamily="34" charset="0"/>
              </a:rPr>
              <a:t>Использование ИКТ</a:t>
            </a:r>
            <a:r>
              <a:rPr lang="ru-RU" sz="4800" dirty="0">
                <a:solidFill>
                  <a:schemeClr val="bg2">
                    <a:lumMod val="50000"/>
                  </a:schemeClr>
                </a:solidFill>
                <a:effectLst/>
                <a:latin typeface="Arial Narrow" pitchFamily="34" charset="0"/>
              </a:rPr>
              <a:t/>
            </a:r>
            <a:br>
              <a:rPr lang="ru-RU" sz="4800" dirty="0">
                <a:solidFill>
                  <a:schemeClr val="bg2">
                    <a:lumMod val="50000"/>
                  </a:schemeClr>
                </a:solidFill>
                <a:effectLst/>
                <a:latin typeface="Arial Narrow" pitchFamily="34" charset="0"/>
              </a:rPr>
            </a:br>
            <a:r>
              <a:rPr lang="ru-RU" sz="4800" cap="all" dirty="0">
                <a:solidFill>
                  <a:schemeClr val="bg2">
                    <a:lumMod val="50000"/>
                  </a:schemeClr>
                </a:solidFill>
                <a:effectLst/>
                <a:latin typeface="Arial Narrow" pitchFamily="34" charset="0"/>
              </a:rPr>
              <a:t> в воспитательной работе</a:t>
            </a:r>
            <a:r>
              <a:rPr lang="ru-RU" sz="4800" dirty="0">
                <a:solidFill>
                  <a:schemeClr val="bg2">
                    <a:lumMod val="50000"/>
                  </a:schemeClr>
                </a:solidFill>
                <a:effectLst/>
                <a:latin typeface="Arial Narrow" pitchFamily="34" charset="0"/>
              </a:rPr>
              <a:t/>
            </a:r>
            <a:br>
              <a:rPr lang="ru-RU" sz="4800" dirty="0">
                <a:solidFill>
                  <a:schemeClr val="bg2">
                    <a:lumMod val="50000"/>
                  </a:schemeClr>
                </a:solidFill>
                <a:effectLst/>
                <a:latin typeface="Arial Narrow" pitchFamily="34" charset="0"/>
              </a:rPr>
            </a:br>
            <a:r>
              <a:rPr lang="ru-RU" sz="4800" dirty="0">
                <a:solidFill>
                  <a:schemeClr val="bg2">
                    <a:lumMod val="50000"/>
                  </a:schemeClr>
                </a:solidFill>
                <a:effectLst/>
                <a:latin typeface="Arial Narrow" pitchFamily="34" charset="0"/>
              </a:rPr>
              <a:t> </a:t>
            </a:r>
            <a:br>
              <a:rPr lang="ru-RU" sz="4800" dirty="0">
                <a:solidFill>
                  <a:schemeClr val="bg2">
                    <a:lumMod val="50000"/>
                  </a:schemeClr>
                </a:solidFill>
                <a:effectLst/>
                <a:latin typeface="Arial Narrow" pitchFamily="34" charset="0"/>
              </a:rPr>
            </a:br>
            <a:endParaRPr lang="ru-RU" sz="4800" dirty="0">
              <a:solidFill>
                <a:schemeClr val="bg2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3314" name="Picture 2" descr="C:\Users\майя\Pictures\MC90043256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37185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C:\Users\майя\Pictures\MC90043266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428625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C:\Users\майя\Pictures\MC90043256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11750" y="3489325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C:\Users\майя\Pictures\MC90043256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4403725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Работа   </a:t>
            </a: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классных руководителей 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8313" y="1341438"/>
            <a:ext cx="8135937" cy="4608512"/>
          </a:xfrm>
        </p:spPr>
        <p:txBody>
          <a:bodyPr>
            <a:normAutofit/>
          </a:bodyPr>
          <a:lstStyle/>
          <a:p>
            <a:pPr marL="44450" indent="0"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sz="1700" smtClean="0"/>
          </a:p>
          <a:p>
            <a:pPr marL="44450" indent="0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1700" smtClean="0"/>
              <a:t>При выполнении </a:t>
            </a:r>
            <a:r>
              <a:rPr lang="ru-RU" sz="1700" b="1" u="sng" smtClean="0"/>
              <a:t>организационно-координирующей функции</a:t>
            </a:r>
            <a:r>
              <a:rPr lang="ru-RU" sz="1700" smtClean="0"/>
              <a:t> классный руководитель устанавливает контакт с родителями учащихся. Самый распространенный вид работы с семьей – это родительские собрания. Один раз в четверть проводятся классные родительские собрания, 1 раз в полугодие организуются общешкольные встречи с родителями. В школе практикуется применение ИКТ для такого рода мероприятий. Родители с интересом просматривают презентации по различным темам, процент посещения родительских собраний увеличивается, т.е. растет доверие к школе. </a:t>
            </a:r>
            <a:endParaRPr lang="en-US" sz="1700" smtClean="0"/>
          </a:p>
          <a:p>
            <a:pPr marL="44450" indent="0" eaLnBrk="1" hangingPunct="1">
              <a:lnSpc>
                <a:spcPct val="80000"/>
              </a:lnSpc>
              <a:buFont typeface="Georgia" pitchFamily="18" charset="0"/>
              <a:buNone/>
            </a:pPr>
            <a:endParaRPr lang="ru-RU" sz="1700" smtClean="0"/>
          </a:p>
          <a:p>
            <a:pPr marL="44450" indent="0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ru-RU" sz="1700" b="1" u="sng" smtClean="0"/>
              <a:t>К коммуникативной функции</a:t>
            </a:r>
            <a:r>
              <a:rPr lang="ru-RU" sz="1700" smtClean="0"/>
              <a:t> относится содействие общему благоприятному климату в классе. Становление доброжелательных межличностных отношений происходит в результате совместной деятельности учащихся класса. К такой деятельности относятся классные часы, информационные часы «Это интересно», ведение классного фотоальбома, подготовка и проведение общешкольных мероприятий, участие в общешкольном мероприятии «Лучший классный коллектив». </a:t>
            </a:r>
          </a:p>
          <a:p>
            <a:pPr marL="44450" indent="0" eaLnBrk="1" hangingPunct="1">
              <a:lnSpc>
                <a:spcPct val="80000"/>
              </a:lnSpc>
            </a:pPr>
            <a:endParaRPr lang="ru-RU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9388" y="1052513"/>
            <a:ext cx="8785225" cy="1944687"/>
          </a:xfrm>
        </p:spPr>
        <p:txBody>
          <a:bodyPr rtlCol="0"/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презентации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другие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демонстрационные формы, срочное фото, школьные газеты, издательская деятельность в печатном и электронном виде, моделирование конкретных ситуаций – игровые программы, викторины, использование в  массовых мероприятиях.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578" name="Объект 4"/>
          <p:cNvSpPr>
            <a:spLocks noGrp="1"/>
          </p:cNvSpPr>
          <p:nvPr>
            <p:ph sz="quarter" idx="4"/>
          </p:nvPr>
        </p:nvSpPr>
        <p:spPr>
          <a:xfrm>
            <a:off x="196850" y="3367088"/>
            <a:ext cx="8785225" cy="8255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000" smtClean="0"/>
              <a:t>Компьютер как– базы данных,</a:t>
            </a:r>
          </a:p>
          <a:p>
            <a:pPr eaLnBrk="1" hangingPunct="1"/>
            <a:r>
              <a:rPr lang="ru-RU" sz="2000" smtClean="0"/>
              <a:t>фото- и видеоархивы, электронные музеи.  </a:t>
            </a:r>
          </a:p>
          <a:p>
            <a:pPr eaLnBrk="1" hangingPunct="1"/>
            <a:endParaRPr lang="ru-RU" sz="2000" smtClean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808" y="260648"/>
            <a:ext cx="9144000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средство обеспечения наглядности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" name="Заголовок 5"/>
          <p:cNvSpPr txBox="1">
            <a:spLocks/>
          </p:cNvSpPr>
          <p:nvPr/>
        </p:nvSpPr>
        <p:spPr>
          <a:xfrm>
            <a:off x="17160" y="2636912"/>
            <a:ext cx="9144000" cy="1143000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средство </a:t>
            </a: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хранения информации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135672" y="4293096"/>
            <a:ext cx="9144000" cy="1143000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средство 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коммуникации </a:t>
            </a: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582" name="Объект 4"/>
          <p:cNvSpPr txBox="1">
            <a:spLocks/>
          </p:cNvSpPr>
          <p:nvPr/>
        </p:nvSpPr>
        <p:spPr bwMode="auto">
          <a:xfrm>
            <a:off x="196850" y="5300663"/>
            <a:ext cx="878522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ru-RU" sz="2000">
                <a:solidFill>
                  <a:srgbClr val="404040"/>
                </a:solidFill>
                <a:latin typeface="Trebuchet MS" pitchFamily="34" charset="0"/>
              </a:rPr>
              <a:t>сайт, почта, скайп, форумы и т.п.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Результативность воспитательной работы.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602" name="Объект 2"/>
          <p:cNvSpPr>
            <a:spLocks noGrp="1"/>
          </p:cNvSpPr>
          <p:nvPr>
            <p:ph sz="quarter" idx="13"/>
          </p:nvPr>
        </p:nvSpPr>
        <p:spPr>
          <a:xfrm>
            <a:off x="179388" y="1916113"/>
            <a:ext cx="8640762" cy="44656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Результатом работы можно считать разработку, внедрение,</a:t>
            </a:r>
            <a:endParaRPr lang="ru-RU" b="1" smtClean="0"/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en-US" smtClean="0"/>
              <a:t>  </a:t>
            </a:r>
            <a:r>
              <a:rPr lang="ru-RU" smtClean="0"/>
              <a:t>апробирование и  удачное функционирование воспитательной системы школы. ИКТ помогают выполнить цели данной  воспитательной системы - формирование личности, способной к творческому самовыражению, к активной жизненной позиции в само­реализации и самоопределении учебной и профессиональной деятельности. Использование ИКТ способствуют выполнению задач воспитательной системы, поставленных перед администрацией -  создаются  условия для проявления и раскрытия творческих способно­стей всех участников учебно-воспитательного процесса, организована   благопри­ятная  внутренняя среда для становления личности как ученика, так и учителя, функционирует,( еще не в полной мере) ученическое самоуправление.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4496287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Вывод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341438"/>
            <a:ext cx="4608512" cy="5327650"/>
          </a:xfrm>
        </p:spPr>
        <p:txBody>
          <a:bodyPr rtlCol="0">
            <a:normAutofit fontScale="85000" lnSpcReduction="10000"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Таким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образом, использование ИКТ в управлении воспитательным процессом, в воспитательной работе в целом позволяет оптимизировать воспитательный процесс, вовлечь в него  педагогов и обучающихся как 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субъектов образовательного пространства, развивать самостоятельность, творчество и критическое мышление.   Компьютерные технологии позволяют информации быть краткой, и в то же время – яркой. Добавим к этому интерес школьников к компьютерам, творческий подход педагогов к новым воспитательным технологиям  и мы получим включение эмоциональной сферы, которая и формирует особое отношение к миру.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627" name="Объект 3"/>
          <p:cNvSpPr>
            <a:spLocks noGrp="1"/>
          </p:cNvSpPr>
          <p:nvPr>
            <p:ph sz="quarter" idx="14"/>
          </p:nvPr>
        </p:nvSpPr>
        <p:spPr>
          <a:xfrm>
            <a:off x="4932363" y="260350"/>
            <a:ext cx="3960812" cy="6408738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r>
              <a:rPr lang="ru-RU" sz="2000" b="1" smtClean="0"/>
              <a:t>Перспективы использования ИКТ в воспитательном процессе</a:t>
            </a:r>
            <a:endParaRPr lang="ru-RU" sz="2000" smtClean="0"/>
          </a:p>
          <a:p>
            <a:pPr marL="44450" indent="0" eaLnBrk="1" hangingPunct="1"/>
            <a:r>
              <a:rPr lang="ru-RU" sz="2000" smtClean="0"/>
              <a:t>Активное использование ИКТ при работе пришкольного лагеря. </a:t>
            </a:r>
          </a:p>
          <a:p>
            <a:pPr marL="44450" indent="0" eaLnBrk="1" hangingPunct="1"/>
            <a:r>
              <a:rPr lang="ru-RU" sz="2000" smtClean="0"/>
              <a:t>Организация общешкольных конкурсов компьютерных презентаций.</a:t>
            </a:r>
          </a:p>
          <a:p>
            <a:pPr marL="44450" indent="0" eaLnBrk="1" hangingPunct="1"/>
            <a:r>
              <a:rPr lang="ru-RU" sz="2000" smtClean="0"/>
              <a:t>Проведение классных собраний с использованием презентаций, где указывается рейтинг участия детей в различного рода мероприятиях, в учебе.</a:t>
            </a:r>
          </a:p>
          <a:p>
            <a:pPr marL="44450" indent="0" eaLnBrk="1" hangingPunct="1"/>
            <a:r>
              <a:rPr lang="ru-RU" sz="2000" smtClean="0"/>
              <a:t> Работа детей по выносу информации на сайт школы, в том числе и о работе школьной организации. </a:t>
            </a:r>
          </a:p>
          <a:p>
            <a:pPr marL="44450" indent="0"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2"/>
          <p:cNvSpPr>
            <a:spLocks noGrp="1"/>
          </p:cNvSpPr>
          <p:nvPr>
            <p:ph sz="half" idx="2"/>
          </p:nvPr>
        </p:nvSpPr>
        <p:spPr>
          <a:xfrm>
            <a:off x="4787900" y="260350"/>
            <a:ext cx="3994150" cy="6597650"/>
          </a:xfrm>
        </p:spPr>
        <p:txBody>
          <a:bodyPr/>
          <a:lstStyle/>
          <a:p>
            <a:pPr marL="44450" indent="0" eaLnBrk="1" hangingPunct="1">
              <a:lnSpc>
                <a:spcPct val="90000"/>
              </a:lnSpc>
              <a:buFont typeface="Georgia" pitchFamily="18" charset="0"/>
              <a:buNone/>
            </a:pPr>
            <a:endParaRPr lang="en-US" sz="1500" b="1" smtClean="0"/>
          </a:p>
          <a:p>
            <a:pPr marL="44450" indent="0" eaLnBrk="1" hangingPunct="1">
              <a:lnSpc>
                <a:spcPct val="90000"/>
              </a:lnSpc>
              <a:buFont typeface="Georgia" pitchFamily="18" charset="0"/>
              <a:buNone/>
            </a:pPr>
            <a:endParaRPr lang="en-US" sz="1500" b="1" smtClean="0"/>
          </a:p>
          <a:p>
            <a:pPr marL="44450" indent="0"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ru-RU" sz="1500" b="1" smtClean="0"/>
              <a:t>Критерии эффективности использования</a:t>
            </a:r>
            <a:r>
              <a:rPr lang="ru-RU" sz="1500" smtClean="0"/>
              <a:t>  </a:t>
            </a:r>
            <a:r>
              <a:rPr lang="ru-RU" sz="1500" b="1" smtClean="0"/>
              <a:t>ИКТ в воспитательной работе</a:t>
            </a:r>
            <a:r>
              <a:rPr lang="ru-RU" sz="1500" smtClean="0"/>
              <a:t>.</a:t>
            </a:r>
          </a:p>
          <a:p>
            <a:pPr marL="44450" indent="0" eaLnBrk="1" hangingPunct="1">
              <a:lnSpc>
                <a:spcPct val="90000"/>
              </a:lnSpc>
            </a:pPr>
            <a:r>
              <a:rPr lang="ru-RU" sz="1500" u="sng" smtClean="0"/>
              <a:t>экономичность</a:t>
            </a:r>
            <a:r>
              <a:rPr lang="ru-RU" sz="1500" smtClean="0"/>
              <a:t> (уменьшение материальных и временных ресурсов); </a:t>
            </a:r>
          </a:p>
          <a:p>
            <a:pPr marL="44450" indent="0" eaLnBrk="1" hangingPunct="1">
              <a:lnSpc>
                <a:spcPct val="90000"/>
              </a:lnSpc>
            </a:pPr>
            <a:r>
              <a:rPr lang="ru-RU" sz="1500" u="sng" smtClean="0"/>
              <a:t>компактность</a:t>
            </a:r>
            <a:r>
              <a:rPr lang="ru-RU" sz="1500" smtClean="0"/>
              <a:t> (возможность накапливать информации на диске, исключая </a:t>
            </a:r>
          </a:p>
          <a:p>
            <a:pPr marL="44450" indent="0" eaLnBrk="1" hangingPunct="1">
              <a:lnSpc>
                <a:spcPct val="90000"/>
              </a:lnSpc>
            </a:pPr>
            <a:r>
              <a:rPr lang="ru-RU" sz="1500" smtClean="0"/>
              <a:t>накопление папок с информационным  печатным  материалом); </a:t>
            </a:r>
          </a:p>
          <a:p>
            <a:pPr marL="44450" indent="0" eaLnBrk="1" hangingPunct="1">
              <a:lnSpc>
                <a:spcPct val="90000"/>
              </a:lnSpc>
            </a:pPr>
            <a:r>
              <a:rPr lang="ru-RU" sz="1500" u="sng" smtClean="0"/>
              <a:t>наглядность</a:t>
            </a:r>
            <a:r>
              <a:rPr lang="ru-RU" sz="1500" smtClean="0"/>
              <a:t> (обозримость) - особенность структурного оформления программ, дающая возможность расширять и углублять представление о рассматриваемом материале, о взаимосвязях; </a:t>
            </a:r>
          </a:p>
          <a:p>
            <a:pPr marL="44450" indent="0" eaLnBrk="1" hangingPunct="1">
              <a:lnSpc>
                <a:spcPct val="90000"/>
              </a:lnSpc>
            </a:pPr>
            <a:r>
              <a:rPr lang="ru-RU" sz="1500" u="sng" smtClean="0"/>
              <a:t>возможность проведения мониторинга</a:t>
            </a:r>
            <a:r>
              <a:rPr lang="ru-RU" sz="1500" smtClean="0"/>
              <a:t> (экономная, целенаправленная и индивидуальная диагностика и форма изучения личности ребенка через тесты, анкеты); </a:t>
            </a:r>
          </a:p>
          <a:p>
            <a:pPr marL="44450" indent="0" eaLnBrk="1" hangingPunct="1">
              <a:lnSpc>
                <a:spcPct val="90000"/>
              </a:lnSpc>
            </a:pPr>
            <a:r>
              <a:rPr lang="ru-RU" sz="1500" u="sng" smtClean="0"/>
              <a:t>возможность творческого развития личности</a:t>
            </a:r>
            <a:r>
              <a:rPr lang="ru-RU" sz="1500" smtClean="0"/>
              <a:t> учащихся, их инициативы, самореализации и самодеятельности .</a:t>
            </a:r>
            <a:r>
              <a:rPr lang="ru-RU" sz="1500" b="1" smtClean="0"/>
              <a:t> </a:t>
            </a:r>
            <a:endParaRPr lang="ru-RU" sz="1500" smtClean="0"/>
          </a:p>
          <a:p>
            <a:pPr marL="44450" indent="0" eaLnBrk="1" hangingPunct="1">
              <a:lnSpc>
                <a:spcPct val="90000"/>
              </a:lnSpc>
            </a:pPr>
            <a:endParaRPr lang="ru-RU" sz="1500" smtClean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395288" y="1196975"/>
            <a:ext cx="3889375" cy="5545138"/>
          </a:xfrm>
        </p:spPr>
        <p:txBody>
          <a:bodyPr rtlCol="0">
            <a:normAutofit fontScale="92500" lnSpcReduction="10000"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целью  повышения качества ВР, развития познавательного интереса в систему воспитания вводятся информационно-коммуникационные технологии. Каждое из направлений ВР предполагает определённый ракурс применения ИКТ. Стремление применять ИКТ не только в учебной, но и в воспитательной работе продиктовано социальными, педагогическими и технологическими причинами. Во-первых, сформирован заказ на включение такой деятельности в систему образования; во-вторых, педагогические причины обусловлены необходимостью поиска средств повышения эффективности образования; в-третьих, ИКТ позволяет усилить мотивацию учения и вовлечь учащихся в активную деятельность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1" y="188640"/>
            <a:ext cx="4536503" cy="11430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Актуальность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356100" y="1557338"/>
            <a:ext cx="4570413" cy="5040312"/>
          </a:xfrm>
        </p:spPr>
        <p:txBody>
          <a:bodyPr rtlCol="0"/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827584" y="1525370"/>
            <a:ext cx="7884368" cy="5949950"/>
          </a:xfrm>
        </p:spPr>
        <p:txBody>
          <a:bodyPr rtlCol="0">
            <a:normAutofit/>
          </a:bodyPr>
          <a:lstStyle/>
          <a:p>
            <a:pPr marL="45720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Применение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ИКТ в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воспитательном процессе не замыкается лишь на использовании компьютера как печатной машинки для подготовки каких-либо иллюстративных материалов. И не ограничивается только демонстрацией презентаций. Это использование всего потенциала цифровых образовательных ресурсов для достижения поставленных образовательным учреждением целей. Опыт показывает, что создание единого информационного пространства школы путём применения ИКТ в учебной и воспитательной работе способствует повышению интереса учащихся ко всему происходящему в школе, стимулирует познавательную и творческую активность детей. Всё сказанное выше подтверждает рост качества воспитательной работы в школе, повышение уровня её организации на качественно новый уровень, делает воспитательный процесс современным с точки зрения формы и содержания.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-4584"/>
            <a:ext cx="9144000" cy="1143000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Применение ИКТ в воспитательном процессе. 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Применение ИКТ в воспитательном процессе. 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341438"/>
            <a:ext cx="8713787" cy="5327650"/>
          </a:xfrm>
        </p:spPr>
        <p:txBody>
          <a:bodyPr rtlCol="0">
            <a:normAutofit fontScale="925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Аналитико-прогностическая функция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подразумевает изучение индивидуальных особенностей обучающихся и их развитие, а также развитие классных коллективов, рост профессиональной деятельности классных руководителей.   Проведение тестирования и подсчет результатов можно доверить компьютерной программе.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Контрольная  функция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контроль за документацией классных руководителей, выполнением плана воспитательной работы, за ведением дневников обучающихся.  Хранение диагностического материала, отражающего результативность работы.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Методическая функция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поиск и сбор информации в помощь классным руководителям ( сценарии, вопросы педагогики и психологии), разработка грамот, дипломов и пр., подготовка педсоветов,  на воспитательные темы, создание  информационных данных для родителей ( памятки, уведомления, рекомендации, презентации для родительских собраний и пр.);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 bwMode="auto">
          <a:xfrm>
            <a:off x="1793875" y="260350"/>
            <a:ext cx="6511925" cy="15843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>
              <a:buFont typeface="Georgia" pitchFamily="18" charset="0"/>
              <a:buNone/>
            </a:pPr>
            <a:r>
              <a:rPr lang="ru-RU" smtClean="0">
                <a:solidFill>
                  <a:srgbClr val="FF0066"/>
                </a:solidFill>
                <a:effectLst/>
              </a:rPr>
              <a:t>Внеклассная работа с учащимися 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1143000" y="1773238"/>
            <a:ext cx="7461250" cy="4608512"/>
          </a:xfrm>
        </p:spPr>
        <p:txBody>
          <a:bodyPr/>
          <a:lstStyle/>
          <a:p>
            <a:r>
              <a:rPr lang="ru-RU" smtClean="0"/>
              <a:t> Классные, информационные часы с использованием презентаций, составленные либо учителем, либо учащимися.</a:t>
            </a:r>
          </a:p>
          <a:p>
            <a:r>
              <a:rPr lang="ru-RU" smtClean="0"/>
              <a:t>Ведение классного фотоальбома.</a:t>
            </a:r>
          </a:p>
          <a:p>
            <a:r>
              <a:rPr lang="ru-RU" smtClean="0"/>
              <a:t>Подготовка и проведение общешкольных мероприятий с использованием презентаций.</a:t>
            </a:r>
          </a:p>
          <a:p>
            <a:r>
              <a:rPr lang="ru-RU" smtClean="0"/>
              <a:t>Метод проектов.</a:t>
            </a:r>
          </a:p>
          <a:p>
            <a:r>
              <a:rPr lang="ru-RU" smtClean="0"/>
              <a:t>Выпускные презентации.</a:t>
            </a:r>
          </a:p>
          <a:p>
            <a:r>
              <a:rPr lang="ru-RU" smtClean="0"/>
              <a:t>Выпуск информационных буклетов.</a:t>
            </a:r>
          </a:p>
          <a:p>
            <a:r>
              <a:rPr lang="ru-RU" smtClean="0"/>
              <a:t>Подготовка музыкального сопровождения школьных мероприятий.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24936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Организация каникулярной занятости учащихся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458" name="Объект 2"/>
          <p:cNvSpPr>
            <a:spLocks noGrp="1"/>
          </p:cNvSpPr>
          <p:nvPr>
            <p:ph sz="quarter" idx="13"/>
          </p:nvPr>
        </p:nvSpPr>
        <p:spPr>
          <a:xfrm>
            <a:off x="323850" y="1412875"/>
            <a:ext cx="8640763" cy="3168650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r>
              <a:rPr lang="ru-RU" smtClean="0"/>
              <a:t>Начиная с составления базы данных (списков детей с необходимой информацией о ребёнке и семье), подготовки Программы смены и сопровождающих документов, заканчивая отчётностью по окончании работы лагеря и ведением персонифицированного учёта занятости детей в каникулы. А применение фотоаппарата и другой цифровой техники, использование развлекательных и познавательных возможностей компьютера делают отдых детей в лагере разнообразным, интересным и полезным.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Физкультурно -оздоровительная работа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628775"/>
            <a:ext cx="8785225" cy="1871663"/>
          </a:xfrm>
        </p:spPr>
        <p:txBody>
          <a:bodyPr rtlCol="0">
            <a:normAutofit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Потенциал 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ИКТ используется при проведении мероприятий по агитации за ЗОЖ, профилактических бесед. Учащиеся не только смотрят научно-популярные фильмы, предлагаемые педагогом, но и сами включаются в поиск информации.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4272"/>
            <a:ext cx="8712968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Профилактическая работа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950" y="1125538"/>
            <a:ext cx="8785225" cy="3311525"/>
          </a:xfrm>
        </p:spPr>
        <p:txBody>
          <a:bodyPr rtlCol="0">
            <a:normAutofit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Профилактическая работа в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школе напрямую связана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 пополнением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(корректировкой) электронной базы данных учащихся, состоящих на учёте. Запросы разных служб и ведомств в рамках профилактической работы сегодня часто выполняются в электронном варианте (по электронной почте). Главным здесь становится оперативность передачи информации, её точность и своевременность. Учитывая, что это документация строгой отчётности, значимость применения ИКТ в этом направлении серьёзно возрастает. 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24936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i="1" dirty="0" smtClean="0">
                <a:solidFill>
                  <a:schemeClr val="accent5">
                    <a:lumMod val="75000"/>
                  </a:schemeClr>
                </a:solidFill>
              </a:rPr>
              <a:t>Взаимодействие  с семьёй 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530" name="Объект 2"/>
          <p:cNvSpPr>
            <a:spLocks noGrp="1"/>
          </p:cNvSpPr>
          <p:nvPr>
            <p:ph sz="quarter" idx="13"/>
          </p:nvPr>
        </p:nvSpPr>
        <p:spPr>
          <a:xfrm>
            <a:off x="323850" y="1196975"/>
            <a:ext cx="8640763" cy="2303463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r>
              <a:rPr lang="ru-RU" smtClean="0"/>
              <a:t>обосновано необходимостью соответствовать требованиям современного информационного общества. Уже привычным стало использование электронных презентаций для проведения родительских собраний и конференций, творческих отчетов школы перед родителями, на сайте школы запланирован   раздел «</a:t>
            </a:r>
            <a:r>
              <a:rPr lang="ru-RU" b="1" smtClean="0">
                <a:hlinkClick r:id="rId2"/>
              </a:rPr>
              <a:t>Для Вас, родители</a:t>
            </a:r>
            <a:r>
              <a:rPr lang="ru-RU" b="1" smtClean="0"/>
              <a:t>». </a:t>
            </a:r>
            <a:endParaRPr lang="ru-RU" smtClean="0"/>
          </a:p>
        </p:txBody>
      </p:sp>
      <p:pic>
        <p:nvPicPr>
          <p:cNvPr id="22531" name="Picture 2" descr="C:\Users\майя\Pictures\MC90043266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3644900"/>
            <a:ext cx="29527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196</TotalTime>
  <Words>960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Georgia</vt:lpstr>
      <vt:lpstr>Trebuchet MS</vt:lpstr>
      <vt:lpstr>Воздушный поток</vt:lpstr>
      <vt:lpstr>Использование ИКТ  в воспитательной работе   </vt:lpstr>
      <vt:lpstr>Актуальность</vt:lpstr>
      <vt:lpstr>Презентация PowerPoint</vt:lpstr>
      <vt:lpstr>Применение ИКТ в воспитательном процессе. </vt:lpstr>
      <vt:lpstr>Внеклассная работа с учащимися </vt:lpstr>
      <vt:lpstr>Организация каникулярной занятости учащихся  </vt:lpstr>
      <vt:lpstr>Физкультурно -оздоровительная работа </vt:lpstr>
      <vt:lpstr>Профилактическая работа </vt:lpstr>
      <vt:lpstr>Взаимодействие  с семьёй </vt:lpstr>
      <vt:lpstr>Работа   классных руководителей </vt:lpstr>
      <vt:lpstr>средство обеспечения наглядности </vt:lpstr>
      <vt:lpstr>Результативность воспитательной работы. </vt:lpstr>
      <vt:lpstr>Вывод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майя</dc:creator>
  <cp:lastModifiedBy>fek25@mail.ru</cp:lastModifiedBy>
  <cp:revision>17</cp:revision>
  <dcterms:created xsi:type="dcterms:W3CDTF">2011-12-02T13:50:54Z</dcterms:created>
  <dcterms:modified xsi:type="dcterms:W3CDTF">2020-06-18T16:34:23Z</dcterms:modified>
</cp:coreProperties>
</file>