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56" r:id="rId2"/>
    <p:sldId id="257" r:id="rId3"/>
    <p:sldId id="312" r:id="rId4"/>
    <p:sldId id="313" r:id="rId5"/>
    <p:sldId id="314" r:id="rId6"/>
    <p:sldId id="31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FFCC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39DB5-E124-4C21-BA82-20E5CC1D95B2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B13CE-1BA1-4404-A091-4F41C996A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075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42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00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587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844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584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182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268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500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906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613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09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645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infourok.ru/programma-mi-vmeste-napravlena-na-profilaktiku-shkolnih-konfliktov-ili-na-razreshenie-konfliktov-v-shkolnoy-srede-3211802.html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3968" y="5517232"/>
            <a:ext cx="4392488" cy="936104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>
                <a:solidFill>
                  <a:schemeClr val="tx2"/>
                </a:solidFill>
                <a:latin typeface="+mn-lt"/>
              </a:rPr>
              <a:t>Подготовила:</a:t>
            </a:r>
            <a:br>
              <a:rPr lang="ru-RU" sz="1600" b="1" dirty="0" smtClean="0">
                <a:solidFill>
                  <a:schemeClr val="tx2"/>
                </a:solidFill>
                <a:latin typeface="+mn-lt"/>
              </a:rPr>
            </a:br>
            <a:r>
              <a:rPr lang="ru-RU" sz="1600" b="1" dirty="0" err="1" smtClean="0">
                <a:solidFill>
                  <a:schemeClr val="tx2"/>
                </a:solidFill>
                <a:latin typeface="+mn-lt"/>
              </a:rPr>
              <a:t>Назмутдинова</a:t>
            </a:r>
            <a:r>
              <a:rPr lang="ru-RU" sz="16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  <a:latin typeface="+mn-lt"/>
              </a:rPr>
              <a:t>Лиарида</a:t>
            </a:r>
            <a:r>
              <a:rPr lang="ru-RU" sz="16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  <a:latin typeface="+mn-lt"/>
              </a:rPr>
              <a:t>Хамитовна</a:t>
            </a:r>
            <a:r>
              <a:rPr lang="ru-RU" sz="1600" b="1" dirty="0">
                <a:solidFill>
                  <a:schemeClr val="tx2"/>
                </a:solidFill>
                <a:latin typeface="+mn-lt"/>
              </a:rPr>
              <a:t>, </a:t>
            </a:r>
            <a:br>
              <a:rPr lang="ru-RU" sz="1600" b="1" dirty="0">
                <a:solidFill>
                  <a:schemeClr val="tx2"/>
                </a:solidFill>
                <a:latin typeface="+mn-lt"/>
              </a:rPr>
            </a:br>
            <a:r>
              <a:rPr lang="ru-RU" sz="1600" b="1" dirty="0">
                <a:solidFill>
                  <a:schemeClr val="tx2"/>
                </a:solidFill>
                <a:latin typeface="+mn-lt"/>
              </a:rPr>
              <a:t>педагог-психолог высшей категории</a:t>
            </a:r>
            <a:br>
              <a:rPr lang="ru-RU" sz="1600" b="1" dirty="0">
                <a:solidFill>
                  <a:schemeClr val="tx2"/>
                </a:solidFill>
                <a:latin typeface="+mn-lt"/>
              </a:rPr>
            </a:br>
            <a:endParaRPr lang="ru-RU" sz="1600" b="1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1428671">
            <a:off x="474085" y="1132307"/>
            <a:ext cx="81813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</a:rPr>
              <a:t>Муниципальное бюджетное образовательное учреждение</a:t>
            </a:r>
            <a:br>
              <a:rPr lang="ru-RU" sz="1600" b="1" dirty="0">
                <a:solidFill>
                  <a:schemeClr val="tx2"/>
                </a:solidFill>
              </a:rPr>
            </a:br>
            <a:r>
              <a:rPr lang="ru-RU" sz="1600" b="1" dirty="0" smtClean="0">
                <a:solidFill>
                  <a:schemeClr val="tx2"/>
                </a:solidFill>
              </a:rPr>
              <a:t>Средняя </a:t>
            </a:r>
            <a:r>
              <a:rPr lang="ru-RU" sz="1600" b="1" dirty="0">
                <a:solidFill>
                  <a:schemeClr val="tx2"/>
                </a:solidFill>
              </a:rPr>
              <a:t>общеобразовательная школа №4, г. </a:t>
            </a:r>
            <a:r>
              <a:rPr lang="ru-RU" sz="1600" b="1" dirty="0" err="1">
                <a:solidFill>
                  <a:schemeClr val="tx2"/>
                </a:solidFill>
              </a:rPr>
              <a:t>Урай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1325605">
            <a:off x="638434" y="2412258"/>
            <a:ext cx="74807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/>
                </a:solidFill>
              </a:rPr>
              <a:t>Тема «Социально-психологические аспекты сопровождения обучающихся, испытывающих трудности в освоении основных общеобразовательных программ». </a:t>
            </a:r>
            <a:endParaRPr lang="ru-RU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33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99592" y="692696"/>
            <a:ext cx="7776864" cy="864097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реализую программу ШСП «Мы вместе» [17].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>Программы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>, используемые в работе с обучающимися, </a:t>
            </a:r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>испытывающих 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>трудности в освоении основных общеобразовательных </a:t>
            </a:r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>программ </a:t>
            </a:r>
            <a:br>
              <a:rPr lang="ru-RU" sz="20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20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+mn-lt"/>
              </a:rPr>
            </a:br>
            <a:endParaRPr lang="ru-RU" sz="2000" b="1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99592" y="1628800"/>
            <a:ext cx="8064896" cy="4752527"/>
          </a:xfrm>
        </p:spPr>
        <p:txBody>
          <a:bodyPr>
            <a:normAutofit fontScale="85000" lnSpcReduction="20000"/>
          </a:bodyPr>
          <a:lstStyle/>
          <a:p>
            <a:pPr marL="457200" indent="-457200" algn="just"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</a:rPr>
              <a:t>Программа развития «Наша новая школа 2020». </a:t>
            </a:r>
            <a:r>
              <a:rPr lang="ru-RU" sz="1600" b="1" dirty="0" smtClean="0">
                <a:solidFill>
                  <a:schemeClr val="tx2"/>
                </a:solidFill>
              </a:rPr>
              <a:t>Сайт </a:t>
            </a:r>
            <a:r>
              <a:rPr lang="en-US" sz="1600" b="1" dirty="0">
                <a:solidFill>
                  <a:schemeClr val="tx2"/>
                </a:solidFill>
              </a:rPr>
              <a:t>sch4.siteedu.ru</a:t>
            </a:r>
            <a:endParaRPr lang="ru-RU" sz="1600" b="1" dirty="0" smtClean="0">
              <a:solidFill>
                <a:schemeClr val="tx1"/>
              </a:solidFill>
            </a:endParaRPr>
          </a:p>
          <a:p>
            <a:pPr algn="just"/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</a:rPr>
              <a:t>        Проект «Путь к здоровью» (предусматривает психолого-педагогическое сопровождение) и Программа «Истоки семейного счастья».</a:t>
            </a:r>
          </a:p>
          <a:p>
            <a:pPr algn="just"/>
            <a:r>
              <a:rPr lang="ru-RU" sz="2000" b="1" dirty="0" smtClean="0">
                <a:solidFill>
                  <a:schemeClr val="tx2"/>
                </a:solidFill>
              </a:rPr>
              <a:t>2. Программа «Не преступи черту». Направлена на профилактику и </a:t>
            </a:r>
            <a:r>
              <a:rPr lang="ru-RU" sz="2000" b="1" dirty="0">
                <a:solidFill>
                  <a:schemeClr val="tx2"/>
                </a:solidFill>
              </a:rPr>
              <a:t>предупреждение безнадзорности обучающихся </a:t>
            </a:r>
            <a:r>
              <a:rPr lang="ru-RU" sz="2000" b="1" dirty="0" smtClean="0">
                <a:solidFill>
                  <a:schemeClr val="tx2"/>
                </a:solidFill>
              </a:rPr>
              <a:t>и совершений правонарушений несовершеннолетними.</a:t>
            </a:r>
          </a:p>
          <a:p>
            <a:pPr algn="just"/>
            <a:r>
              <a:rPr lang="ru-RU" sz="2000" b="1" dirty="0" smtClean="0">
                <a:solidFill>
                  <a:schemeClr val="tx2"/>
                </a:solidFill>
              </a:rPr>
              <a:t> 3.  Программа «Мы вместе». Направлена на предупреждение конфликтного поведения обучающихся. </a:t>
            </a:r>
            <a:r>
              <a:rPr lang="ru-RU" sz="2000" b="1" dirty="0">
                <a:solidFill>
                  <a:schemeClr val="tx2"/>
                </a:solidFill>
              </a:rPr>
              <a:t>Используются технологии восстановительных процедур: медиации, </a:t>
            </a:r>
            <a:r>
              <a:rPr lang="ru-RU" sz="2000" b="1" dirty="0" smtClean="0">
                <a:solidFill>
                  <a:schemeClr val="tx2"/>
                </a:solidFill>
              </a:rPr>
              <a:t>круги сообщества</a:t>
            </a:r>
            <a:r>
              <a:rPr lang="ru-RU" sz="2000" b="1" dirty="0">
                <a:solidFill>
                  <a:schemeClr val="tx2"/>
                </a:solidFill>
              </a:rPr>
              <a:t>, школьные </a:t>
            </a:r>
            <a:r>
              <a:rPr lang="ru-RU" sz="2000" b="1" dirty="0" smtClean="0">
                <a:solidFill>
                  <a:schemeClr val="tx2"/>
                </a:solidFill>
              </a:rPr>
              <a:t>конференции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</a:rPr>
              <a:t>(ШСП). </a:t>
            </a:r>
          </a:p>
          <a:p>
            <a:pPr algn="just"/>
            <a:r>
              <a:rPr lang="ru-RU" sz="2000" b="1" dirty="0">
                <a:solidFill>
                  <a:schemeClr val="tx2"/>
                </a:solidFill>
              </a:rPr>
              <a:t>4</a:t>
            </a:r>
            <a:r>
              <a:rPr lang="ru-RU" sz="2000" b="1" dirty="0" smtClean="0">
                <a:solidFill>
                  <a:schemeClr val="tx2"/>
                </a:solidFill>
              </a:rPr>
              <a:t>. Индивидуальные </a:t>
            </a:r>
            <a:r>
              <a:rPr lang="ru-RU" sz="2000" b="1" dirty="0">
                <a:solidFill>
                  <a:schemeClr val="tx2"/>
                </a:solidFill>
              </a:rPr>
              <a:t>коррекционно-развивающие программы для</a:t>
            </a:r>
            <a:br>
              <a:rPr lang="ru-RU" sz="2000" b="1" dirty="0">
                <a:solidFill>
                  <a:schemeClr val="tx2"/>
                </a:solidFill>
              </a:rPr>
            </a:br>
            <a:r>
              <a:rPr lang="ru-RU" sz="2000" b="1" dirty="0">
                <a:solidFill>
                  <a:schemeClr val="tx2"/>
                </a:solidFill>
              </a:rPr>
              <a:t>обучающихся </a:t>
            </a:r>
            <a:r>
              <a:rPr lang="ru-RU" sz="2000" b="1" dirty="0" smtClean="0">
                <a:solidFill>
                  <a:schemeClr val="tx2"/>
                </a:solidFill>
              </a:rPr>
              <a:t>с ограниченными возможностями здоровья (с ОВЗ).</a:t>
            </a:r>
            <a:endParaRPr lang="ru-RU" sz="2000" b="1" dirty="0">
              <a:solidFill>
                <a:schemeClr val="tx2"/>
              </a:solidFill>
            </a:endParaRPr>
          </a:p>
          <a:p>
            <a:pPr algn="just"/>
            <a:r>
              <a:rPr lang="ru-RU" sz="2000" b="1" dirty="0">
                <a:solidFill>
                  <a:schemeClr val="tx2"/>
                </a:solidFill>
              </a:rPr>
              <a:t>5</a:t>
            </a:r>
            <a:r>
              <a:rPr lang="ru-RU" sz="2000" b="1" dirty="0" smtClean="0">
                <a:solidFill>
                  <a:schemeClr val="tx2"/>
                </a:solidFill>
              </a:rPr>
              <a:t>. Индивидуальные </a:t>
            </a:r>
            <a:r>
              <a:rPr lang="ru-RU" sz="2000" b="1" dirty="0">
                <a:solidFill>
                  <a:schemeClr val="tx2"/>
                </a:solidFill>
              </a:rPr>
              <a:t>профилактические программы для</a:t>
            </a:r>
            <a:br>
              <a:rPr lang="ru-RU" sz="2000" b="1" dirty="0">
                <a:solidFill>
                  <a:schemeClr val="tx2"/>
                </a:solidFill>
              </a:rPr>
            </a:br>
            <a:r>
              <a:rPr lang="ru-RU" sz="2000" b="1" dirty="0">
                <a:solidFill>
                  <a:schemeClr val="tx2"/>
                </a:solidFill>
              </a:rPr>
              <a:t>обучающихся «группы риска» по различным девиациям (Постановления </a:t>
            </a:r>
            <a:r>
              <a:rPr lang="ru-RU" sz="2000" b="1" dirty="0" err="1">
                <a:solidFill>
                  <a:schemeClr val="tx2"/>
                </a:solidFill>
              </a:rPr>
              <a:t>КДНиЗП</a:t>
            </a:r>
            <a:r>
              <a:rPr lang="ru-RU" sz="2000" b="1" dirty="0">
                <a:solidFill>
                  <a:schemeClr val="tx2"/>
                </a:solidFill>
              </a:rPr>
              <a:t>), для обучающихся школьной  «группы риска» (включая детей и подростков, проживающих в приемных семьях</a:t>
            </a:r>
            <a:r>
              <a:rPr lang="ru-RU" sz="2000" b="1" dirty="0" smtClean="0">
                <a:solidFill>
                  <a:schemeClr val="tx2"/>
                </a:solidFill>
              </a:rPr>
              <a:t>)).</a:t>
            </a:r>
          </a:p>
          <a:p>
            <a:pPr algn="just"/>
            <a:r>
              <a:rPr lang="ru-RU" sz="2000" b="1" dirty="0">
                <a:solidFill>
                  <a:schemeClr val="tx2"/>
                </a:solidFill>
              </a:rPr>
              <a:t>6</a:t>
            </a:r>
            <a:r>
              <a:rPr lang="ru-RU" sz="2000" b="1" dirty="0" smtClean="0">
                <a:solidFill>
                  <a:schemeClr val="tx2"/>
                </a:solidFill>
              </a:rPr>
              <a:t>.    Программа «Тропинка к своему Я» (авт. </a:t>
            </a:r>
            <a:r>
              <a:rPr lang="ru-RU" sz="2000" b="1" dirty="0" err="1" smtClean="0">
                <a:solidFill>
                  <a:schemeClr val="tx2"/>
                </a:solidFill>
              </a:rPr>
              <a:t>О.В.Хухлаева</a:t>
            </a:r>
            <a:r>
              <a:rPr lang="ru-RU" sz="2000" b="1" dirty="0" smtClean="0">
                <a:solidFill>
                  <a:schemeClr val="tx2"/>
                </a:solidFill>
              </a:rPr>
              <a:t>) </a:t>
            </a:r>
            <a:r>
              <a:rPr lang="ru-RU" sz="2000" b="1" dirty="0">
                <a:solidFill>
                  <a:schemeClr val="tx2"/>
                </a:solidFill>
              </a:rPr>
              <a:t>в рамках 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>
                <a:solidFill>
                  <a:schemeClr val="tx2"/>
                </a:solidFill>
              </a:rPr>
              <a:t>внеурочной </a:t>
            </a:r>
            <a:r>
              <a:rPr lang="ru-RU" sz="2000" b="1" dirty="0" smtClean="0">
                <a:solidFill>
                  <a:schemeClr val="tx2"/>
                </a:solidFill>
              </a:rPr>
              <a:t>деятельности. Основываясь на указанную программу разрабатываем модифицированные занятия с учетом проблематики межличностных взаимоотношений между обучающимися конкретного класса.  </a:t>
            </a:r>
            <a:endParaRPr lang="ru-RU" sz="2000" b="1" dirty="0">
              <a:solidFill>
                <a:schemeClr val="tx2"/>
              </a:solidFill>
            </a:endParaRPr>
          </a:p>
          <a:p>
            <a:pPr algn="just"/>
            <a:endParaRPr lang="ru-RU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98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71600" y="836712"/>
            <a:ext cx="7920880" cy="936105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>Программы и технологии, 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>используемые в работе с </a:t>
            </a:r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>родителями обучающихся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>, </a:t>
            </a:r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>испытывающих 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>трудности в освоении основных общеобразовательных </a:t>
            </a:r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>программ</a:t>
            </a:r>
            <a:br>
              <a:rPr lang="ru-RU" sz="20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+mn-lt"/>
              </a:rPr>
            </a:br>
            <a:endParaRPr lang="ru-RU" sz="2000" b="1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27584" y="1628800"/>
            <a:ext cx="8064896" cy="4896544"/>
          </a:xfrm>
        </p:spPr>
        <p:txBody>
          <a:bodyPr>
            <a:noAutofit/>
          </a:bodyPr>
          <a:lstStyle/>
          <a:p>
            <a:pPr marL="457200" indent="-457200" algn="just">
              <a:buAutoNum type="arabicPeriod"/>
            </a:pPr>
            <a:r>
              <a:rPr lang="ru-RU" sz="1600" b="1" dirty="0" smtClean="0">
                <a:solidFill>
                  <a:schemeClr val="tx2"/>
                </a:solidFill>
              </a:rPr>
              <a:t>Программа «Мы вместе». Направлена на предупреждение конфликтного поведения обучающихся. </a:t>
            </a:r>
            <a:r>
              <a:rPr lang="ru-RU" sz="1600" b="1" dirty="0">
                <a:solidFill>
                  <a:schemeClr val="tx2"/>
                </a:solidFill>
              </a:rPr>
              <a:t>Используются технологии восстановительных процедур: медиации</a:t>
            </a:r>
            <a:r>
              <a:rPr lang="ru-RU" sz="1800" b="1" dirty="0">
                <a:solidFill>
                  <a:schemeClr val="tx2"/>
                </a:solidFill>
              </a:rPr>
              <a:t>, </a:t>
            </a:r>
            <a:r>
              <a:rPr lang="ru-RU" sz="1800" b="1" dirty="0" smtClean="0">
                <a:solidFill>
                  <a:schemeClr val="tx2"/>
                </a:solidFill>
              </a:rPr>
              <a:t>круги сообщества</a:t>
            </a:r>
            <a:r>
              <a:rPr lang="ru-RU" sz="1800" b="1" dirty="0">
                <a:solidFill>
                  <a:schemeClr val="tx2"/>
                </a:solidFill>
              </a:rPr>
              <a:t>, школьные </a:t>
            </a:r>
            <a:r>
              <a:rPr lang="ru-RU" sz="1800" b="1" dirty="0" smtClean="0">
                <a:solidFill>
                  <a:schemeClr val="tx2"/>
                </a:solidFill>
              </a:rPr>
              <a:t>конференции</a:t>
            </a:r>
            <a:r>
              <a:rPr lang="ru-RU" sz="1800" b="1" dirty="0">
                <a:solidFill>
                  <a:schemeClr val="tx2"/>
                </a:solidFill>
              </a:rPr>
              <a:t> </a:t>
            </a:r>
            <a:r>
              <a:rPr lang="ru-RU" sz="1800" b="1" dirty="0" smtClean="0">
                <a:solidFill>
                  <a:schemeClr val="tx2"/>
                </a:solidFill>
              </a:rPr>
              <a:t>(ШСП).</a:t>
            </a:r>
          </a:p>
          <a:p>
            <a:pPr algn="just"/>
            <a:r>
              <a:rPr lang="ru-RU" sz="1800" b="1" dirty="0">
                <a:solidFill>
                  <a:schemeClr val="tx2"/>
                </a:solidFill>
              </a:rPr>
              <a:t> </a:t>
            </a:r>
            <a:r>
              <a:rPr lang="ru-RU" sz="1800" b="1" dirty="0" smtClean="0">
                <a:solidFill>
                  <a:schemeClr val="tx2"/>
                </a:solidFill>
              </a:rPr>
              <a:t>        </a:t>
            </a:r>
            <a:r>
              <a:rPr lang="en-US" sz="1400" b="1" dirty="0">
                <a:solidFill>
                  <a:schemeClr val="tx2"/>
                </a:solidFill>
                <a:hlinkClick r:id="rId2"/>
              </a:rPr>
              <a:t>https://</a:t>
            </a:r>
            <a:r>
              <a:rPr lang="en-US" sz="1400" b="1" dirty="0" smtClean="0">
                <a:solidFill>
                  <a:schemeClr val="tx2"/>
                </a:solidFill>
                <a:hlinkClick r:id="rId2"/>
              </a:rPr>
              <a:t>infourok.ru/programma-mi-vmeste-napravlena-na-profilaktiku-shkolnih-konfliktov-ili-na-razreshenie-konfliktov-v-shkolnoy-srede-3211802.html</a:t>
            </a:r>
            <a:endParaRPr lang="ru-RU" sz="1400" b="1" dirty="0" smtClean="0">
              <a:solidFill>
                <a:schemeClr val="tx2"/>
              </a:solidFill>
            </a:endParaRPr>
          </a:p>
          <a:p>
            <a:pPr algn="just"/>
            <a:endParaRPr lang="en-US" sz="1400" b="1" dirty="0">
              <a:solidFill>
                <a:schemeClr val="tx2"/>
              </a:solidFill>
            </a:endParaRPr>
          </a:p>
          <a:p>
            <a:pPr marL="457200" indent="-457200" algn="just">
              <a:spcBef>
                <a:spcPts val="0"/>
              </a:spcBef>
              <a:buAutoNum type="arabicPeriod" startAt="2"/>
            </a:pPr>
            <a:r>
              <a:rPr lang="ru-RU" sz="1600" b="1" dirty="0" smtClean="0">
                <a:solidFill>
                  <a:schemeClr val="tx2"/>
                </a:solidFill>
              </a:rPr>
              <a:t>Разработки Романа Анатольевича Гриценко, автора технологии краткосрочного консультирования "Метод </a:t>
            </a:r>
            <a:r>
              <a:rPr lang="ru-RU" sz="1600" b="1" dirty="0">
                <a:solidFill>
                  <a:schemeClr val="tx2"/>
                </a:solidFill>
              </a:rPr>
              <a:t>КРОСС-КОУЧИНГ. Решение проблемного поведения подростков через консультирование </a:t>
            </a:r>
            <a:r>
              <a:rPr lang="ru-RU" sz="1600" b="1" dirty="0" smtClean="0">
                <a:solidFill>
                  <a:schemeClr val="tx2"/>
                </a:solidFill>
              </a:rPr>
              <a:t>родителей». </a:t>
            </a:r>
          </a:p>
          <a:p>
            <a:pPr algn="just">
              <a:spcBef>
                <a:spcPts val="0"/>
              </a:spcBef>
            </a:pPr>
            <a:r>
              <a:rPr lang="ru-RU" sz="1600" b="1" dirty="0">
                <a:solidFill>
                  <a:schemeClr val="tx2"/>
                </a:solidFill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</a:rPr>
              <a:t>           -  Интернет </a:t>
            </a:r>
            <a:r>
              <a:rPr lang="ru-RU" sz="1600" b="1" dirty="0">
                <a:solidFill>
                  <a:schemeClr val="tx2"/>
                </a:solidFill>
              </a:rPr>
              <a:t>– </a:t>
            </a:r>
            <a:r>
              <a:rPr lang="ru-RU" sz="1600" b="1" dirty="0" smtClean="0">
                <a:solidFill>
                  <a:schemeClr val="tx2"/>
                </a:solidFill>
              </a:rPr>
              <a:t>проект: </a:t>
            </a:r>
            <a:r>
              <a:rPr lang="ru-RU" sz="1600" b="1" dirty="0">
                <a:solidFill>
                  <a:schemeClr val="tx2"/>
                </a:solidFill>
              </a:rPr>
              <a:t>«Родитель – как Домашний психолог</a:t>
            </a:r>
            <a:r>
              <a:rPr lang="ru-RU" sz="1600" b="1" dirty="0" smtClean="0">
                <a:solidFill>
                  <a:schemeClr val="tx2"/>
                </a:solidFill>
              </a:rPr>
              <a:t>». </a:t>
            </a:r>
          </a:p>
          <a:p>
            <a:pPr algn="just">
              <a:spcBef>
                <a:spcPts val="0"/>
              </a:spcBef>
            </a:pPr>
            <a:r>
              <a:rPr lang="ru-RU" sz="1600" b="1" dirty="0">
                <a:solidFill>
                  <a:schemeClr val="tx2"/>
                </a:solidFill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</a:rPr>
              <a:t>              Авторская методика «</a:t>
            </a:r>
            <a:r>
              <a:rPr lang="ru-RU" sz="1600" b="1" dirty="0">
                <a:solidFill>
                  <a:schemeClr val="tx2"/>
                </a:solidFill>
              </a:rPr>
              <a:t>Дом</a:t>
            </a:r>
            <a:r>
              <a:rPr lang="ru-RU" sz="1600" b="1" dirty="0" smtClean="0">
                <a:solidFill>
                  <a:schemeClr val="tx2"/>
                </a:solidFill>
              </a:rPr>
              <a:t>».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2"/>
                </a:solidFill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</a:rPr>
              <a:t>   Базовые </a:t>
            </a:r>
            <a:r>
              <a:rPr lang="ru-RU" sz="1600" b="1" dirty="0">
                <a:solidFill>
                  <a:schemeClr val="tx2"/>
                </a:solidFill>
              </a:rPr>
              <a:t>потребности ребёнка в семье, последствия при их нарушении.</a:t>
            </a: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2"/>
                </a:solidFill>
              </a:rPr>
              <a:t>Незаметная роль родителей в формировании проблемного поведения ребёнка.</a:t>
            </a: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2"/>
                </a:solidFill>
              </a:rPr>
              <a:t>Отголоски нынешнего проблемного поведения ребёнка в его взрослой жизни.</a:t>
            </a: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2"/>
                </a:solidFill>
              </a:rPr>
              <a:t>Раскрытие тайной причины проблемного поведения ребёнка в семье.</a:t>
            </a: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2"/>
                </a:solidFill>
              </a:rPr>
              <a:t>Усиление качества детско-родительских отношений</a:t>
            </a:r>
            <a:r>
              <a:rPr lang="ru-RU" sz="1600" b="1" dirty="0" smtClean="0">
                <a:solidFill>
                  <a:schemeClr val="tx2"/>
                </a:solidFill>
              </a:rPr>
              <a:t>.</a:t>
            </a:r>
            <a:endParaRPr lang="ru-RU" sz="1800" b="1" dirty="0" smtClean="0">
              <a:solidFill>
                <a:schemeClr val="tx2"/>
              </a:solidFill>
            </a:endParaRPr>
          </a:p>
          <a:p>
            <a:pPr algn="just"/>
            <a:r>
              <a:rPr lang="ru-RU" sz="1800" b="1" dirty="0" smtClean="0">
                <a:solidFill>
                  <a:schemeClr val="tx2"/>
                </a:solidFill>
              </a:rPr>
              <a:t>            </a:t>
            </a:r>
            <a:r>
              <a:rPr lang="ru-RU" sz="1400" b="1" dirty="0" smtClean="0">
                <a:solidFill>
                  <a:schemeClr val="tx2"/>
                </a:solidFill>
              </a:rPr>
              <a:t>Страница </a:t>
            </a:r>
            <a:r>
              <a:rPr lang="ru-RU" sz="1400" b="1" dirty="0" err="1">
                <a:solidFill>
                  <a:schemeClr val="tx2"/>
                </a:solidFill>
              </a:rPr>
              <a:t>вконтакте</a:t>
            </a:r>
            <a:r>
              <a:rPr lang="ru-RU" sz="1400" b="1" dirty="0">
                <a:solidFill>
                  <a:schemeClr val="tx2"/>
                </a:solidFill>
              </a:rPr>
              <a:t>: https://vk.com/id26196450 </a:t>
            </a:r>
            <a:endParaRPr lang="ru-RU" sz="1400" b="1" dirty="0" smtClean="0">
              <a:solidFill>
                <a:schemeClr val="tx2"/>
              </a:solidFill>
            </a:endParaRPr>
          </a:p>
          <a:p>
            <a:pPr algn="just"/>
            <a:endParaRPr lang="ru-RU" sz="1800" b="1" dirty="0">
              <a:solidFill>
                <a:schemeClr val="tx2"/>
              </a:solidFill>
            </a:endParaRPr>
          </a:p>
          <a:p>
            <a:pPr algn="just"/>
            <a:endParaRPr lang="ru-RU" sz="1800" b="1" dirty="0">
              <a:solidFill>
                <a:schemeClr val="tx2"/>
              </a:solidFill>
            </a:endParaRPr>
          </a:p>
          <a:p>
            <a:pPr algn="just"/>
            <a:endParaRPr lang="ru-RU" sz="1800" b="1" dirty="0">
              <a:solidFill>
                <a:schemeClr val="tx2"/>
              </a:solidFill>
            </a:endParaRPr>
          </a:p>
          <a:p>
            <a:pPr algn="just"/>
            <a:endParaRPr lang="ru-RU" sz="1800" b="1" dirty="0" smtClean="0">
              <a:solidFill>
                <a:schemeClr val="tx2"/>
              </a:solidFill>
            </a:endParaRPr>
          </a:p>
          <a:p>
            <a:pPr algn="just"/>
            <a:endParaRPr lang="ru-RU" sz="1800" b="1" dirty="0">
              <a:solidFill>
                <a:schemeClr val="tx2"/>
              </a:solidFill>
            </a:endParaRPr>
          </a:p>
          <a:p>
            <a:pPr algn="just"/>
            <a:r>
              <a:rPr lang="ru-RU" sz="1800" b="1" dirty="0" smtClean="0">
                <a:solidFill>
                  <a:schemeClr val="tx2"/>
                </a:solidFill>
              </a:rPr>
              <a:t>            </a:t>
            </a:r>
          </a:p>
          <a:p>
            <a:pPr marL="457200" indent="-457200" algn="just">
              <a:buAutoNum type="arabicPeriod"/>
            </a:pPr>
            <a:endParaRPr lang="ru-RU" sz="18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85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778098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solidFill>
                  <a:srgbClr val="FF0000"/>
                </a:solidFill>
              </a:rPr>
              <a:t>Методика «ДОМ». </a:t>
            </a:r>
            <a:r>
              <a:rPr lang="ru-RU" sz="1800" b="1" dirty="0" smtClean="0"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Степень </a:t>
            </a:r>
            <a:r>
              <a:rPr lang="ru-RU" sz="1800" b="1" dirty="0">
                <a:solidFill>
                  <a:srgbClr val="FF0000"/>
                </a:solidFill>
              </a:rPr>
              <a:t>удовлетворения базовых потребностей ребенка в семье.</a:t>
            </a:r>
            <a:br>
              <a:rPr lang="ru-RU" sz="1800" b="1" dirty="0">
                <a:solidFill>
                  <a:srgbClr val="FF0000"/>
                </a:solidFill>
              </a:rPr>
            </a:b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052736"/>
            <a:ext cx="8075240" cy="547260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2600" dirty="0" smtClean="0">
                <a:solidFill>
                  <a:schemeClr val="tx2"/>
                </a:solidFill>
              </a:rPr>
              <a:t>В </a:t>
            </a:r>
            <a:r>
              <a:rPr lang="ru-RU" sz="2600" dirty="0">
                <a:solidFill>
                  <a:schemeClr val="tx2"/>
                </a:solidFill>
              </a:rPr>
              <a:t>детско-родительских отношениях имеет значение одна очень интересная тема</a:t>
            </a:r>
            <a:r>
              <a:rPr lang="ru-RU" sz="2600" dirty="0" smtClean="0">
                <a:solidFill>
                  <a:schemeClr val="tx2"/>
                </a:solidFill>
              </a:rPr>
              <a:t>: «</a:t>
            </a:r>
            <a:r>
              <a:rPr lang="ru-RU" sz="2600" dirty="0">
                <a:solidFill>
                  <a:schemeClr val="tx2"/>
                </a:solidFill>
              </a:rPr>
              <a:t>Потребности».</a:t>
            </a:r>
          </a:p>
          <a:p>
            <a:pPr marL="0" indent="0" algn="just">
              <a:buNone/>
            </a:pPr>
            <a:r>
              <a:rPr lang="ru-RU" sz="2600" dirty="0">
                <a:solidFill>
                  <a:schemeClr val="tx2"/>
                </a:solidFill>
              </a:rPr>
              <a:t>От степени удовлетворения потребностей зависит практически все – и </a:t>
            </a:r>
            <a:r>
              <a:rPr lang="ru-RU" sz="2600" dirty="0" smtClean="0">
                <a:solidFill>
                  <a:schemeClr val="tx2"/>
                </a:solidFill>
              </a:rPr>
              <a:t>здоровье, и настроение, </a:t>
            </a:r>
            <a:r>
              <a:rPr lang="ru-RU" sz="2600" dirty="0">
                <a:solidFill>
                  <a:schemeClr val="tx2"/>
                </a:solidFill>
              </a:rPr>
              <a:t>и уверенность человека в </a:t>
            </a:r>
            <a:r>
              <a:rPr lang="ru-RU" sz="2600" dirty="0" smtClean="0">
                <a:solidFill>
                  <a:schemeClr val="tx2"/>
                </a:solidFill>
              </a:rPr>
              <a:t>себе, </a:t>
            </a:r>
            <a:r>
              <a:rPr lang="ru-RU" sz="2600" dirty="0">
                <a:solidFill>
                  <a:schemeClr val="tx2"/>
                </a:solidFill>
              </a:rPr>
              <a:t>и способность любить, уважать и </a:t>
            </a:r>
            <a:r>
              <a:rPr lang="ru-RU" sz="2600" dirty="0" smtClean="0">
                <a:solidFill>
                  <a:schemeClr val="tx2"/>
                </a:solidFill>
              </a:rPr>
              <a:t>даже успешность </a:t>
            </a:r>
            <a:r>
              <a:rPr lang="ru-RU" sz="2600" dirty="0">
                <a:solidFill>
                  <a:schemeClr val="tx2"/>
                </a:solidFill>
              </a:rPr>
              <a:t>ребенка в жизни</a:t>
            </a:r>
            <a:r>
              <a:rPr lang="ru-RU" sz="2600" dirty="0" smtClean="0">
                <a:solidFill>
                  <a:schemeClr val="tx2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2600" dirty="0" smtClean="0">
                <a:solidFill>
                  <a:schemeClr val="tx2"/>
                </a:solidFill>
              </a:rPr>
              <a:t> </a:t>
            </a:r>
            <a:r>
              <a:rPr lang="ru-RU" sz="2600" dirty="0">
                <a:solidFill>
                  <a:schemeClr val="tx2"/>
                </a:solidFill>
              </a:rPr>
              <a:t>От степени удовлетворения потребностей ребенка </a:t>
            </a:r>
            <a:r>
              <a:rPr lang="ru-RU" sz="2600" dirty="0" smtClean="0">
                <a:solidFill>
                  <a:schemeClr val="tx2"/>
                </a:solidFill>
              </a:rPr>
              <a:t>зависит прочность </a:t>
            </a:r>
            <a:r>
              <a:rPr lang="ru-RU" sz="2600" dirty="0">
                <a:solidFill>
                  <a:schemeClr val="tx2"/>
                </a:solidFill>
              </a:rPr>
              <a:t>связи с </a:t>
            </a:r>
            <a:r>
              <a:rPr lang="ru-RU" sz="2600" dirty="0" smtClean="0">
                <a:solidFill>
                  <a:schemeClr val="tx2"/>
                </a:solidFill>
              </a:rPr>
              <a:t>родителями. Сейчас </a:t>
            </a:r>
            <a:r>
              <a:rPr lang="ru-RU" sz="2600" dirty="0">
                <a:solidFill>
                  <a:schemeClr val="tx2"/>
                </a:solidFill>
              </a:rPr>
              <a:t>мы более детально исследуем эту тему, чтобы понять, какие потребности </a:t>
            </a:r>
            <a:r>
              <a:rPr lang="ru-RU" sz="2600" dirty="0" smtClean="0">
                <a:solidFill>
                  <a:schemeClr val="tx2"/>
                </a:solidFill>
              </a:rPr>
              <a:t>для ребенка </a:t>
            </a:r>
            <a:r>
              <a:rPr lang="ru-RU" sz="2600" dirty="0">
                <a:solidFill>
                  <a:schemeClr val="tx2"/>
                </a:solidFill>
              </a:rPr>
              <a:t>остаются наиболее актуальными и в какой степени они выражены</a:t>
            </a:r>
            <a:r>
              <a:rPr lang="ru-RU" sz="2600" dirty="0" smtClean="0">
                <a:solidFill>
                  <a:schemeClr val="tx2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2600" dirty="0" smtClean="0">
                <a:solidFill>
                  <a:schemeClr val="tx2"/>
                </a:solidFill>
              </a:rPr>
              <a:t> </a:t>
            </a:r>
            <a:r>
              <a:rPr lang="ru-RU" sz="2600" dirty="0">
                <a:solidFill>
                  <a:schemeClr val="tx2"/>
                </a:solidFill>
              </a:rPr>
              <a:t>Вам это </a:t>
            </a:r>
            <a:r>
              <a:rPr lang="ru-RU" sz="2600" dirty="0" smtClean="0">
                <a:solidFill>
                  <a:schemeClr val="tx2"/>
                </a:solidFill>
              </a:rPr>
              <a:t>в свою </a:t>
            </a:r>
            <a:r>
              <a:rPr lang="ru-RU" sz="2600" dirty="0">
                <a:solidFill>
                  <a:schemeClr val="tx2"/>
                </a:solidFill>
              </a:rPr>
              <a:t>очередь поможет  скорректировать ваш стиль воспитания и понять, в чем </a:t>
            </a:r>
            <a:r>
              <a:rPr lang="ru-RU" sz="2600" dirty="0" smtClean="0">
                <a:solidFill>
                  <a:schemeClr val="tx2"/>
                </a:solidFill>
              </a:rPr>
              <a:t>нуждается ваш </a:t>
            </a:r>
            <a:r>
              <a:rPr lang="ru-RU" sz="2600" dirty="0">
                <a:solidFill>
                  <a:schemeClr val="tx2"/>
                </a:solidFill>
              </a:rPr>
              <a:t>ребенок больше всего</a:t>
            </a:r>
            <a:r>
              <a:rPr lang="ru-RU" sz="2600" dirty="0" smtClean="0">
                <a:solidFill>
                  <a:schemeClr val="tx2"/>
                </a:solidFill>
              </a:rPr>
              <a:t>. Далее предлагается рассмотреть модифицированную автором  пирамиду  потребностей </a:t>
            </a:r>
            <a:r>
              <a:rPr lang="ru-RU" sz="2600" dirty="0" err="1" smtClean="0">
                <a:solidFill>
                  <a:schemeClr val="tx2"/>
                </a:solidFill>
              </a:rPr>
              <a:t>А.Маслоу</a:t>
            </a:r>
            <a:r>
              <a:rPr lang="ru-RU" sz="2600" dirty="0">
                <a:solidFill>
                  <a:schemeClr val="tx2"/>
                </a:solidFill>
              </a:rPr>
              <a:t> </a:t>
            </a:r>
            <a:r>
              <a:rPr lang="ru-RU" sz="2600" dirty="0" smtClean="0">
                <a:solidFill>
                  <a:schemeClr val="tx2"/>
                </a:solidFill>
              </a:rPr>
              <a:t>и построить дом.</a:t>
            </a:r>
          </a:p>
          <a:p>
            <a:pPr marL="0" indent="0" algn="just">
              <a:buNone/>
            </a:pPr>
            <a:r>
              <a:rPr lang="ru-RU" sz="2600" dirty="0">
                <a:solidFill>
                  <a:schemeClr val="tx2"/>
                </a:solidFill>
              </a:rPr>
              <a:t>	</a:t>
            </a:r>
            <a:r>
              <a:rPr lang="ru-RU" sz="2600" dirty="0" smtClean="0">
                <a:solidFill>
                  <a:schemeClr val="tx2"/>
                </a:solidFill>
              </a:rPr>
              <a:t>Данную методику мы использовали при проведении родительских собраний в классах. Родители наглядно видят в каких областях им требуется изменить свое собственное отношение к ребенку, откорректировать взаимоотношения в диаде «родитель-ребенок».</a:t>
            </a:r>
            <a:endParaRPr lang="ru-RU" sz="2600" dirty="0">
              <a:solidFill>
                <a:schemeClr val="tx2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3232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764704"/>
            <a:ext cx="7920880" cy="5793507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	Одной </a:t>
            </a:r>
            <a:r>
              <a:rPr lang="ru-RU" b="1" dirty="0">
                <a:solidFill>
                  <a:srgbClr val="FF0000"/>
                </a:solidFill>
              </a:rPr>
              <a:t>из главных задач психологического сопровождения </a:t>
            </a:r>
            <a:r>
              <a:rPr lang="ru-RU" dirty="0" smtClean="0">
                <a:solidFill>
                  <a:schemeClr val="tx2"/>
                </a:solidFill>
              </a:rPr>
              <a:t>является способствование </a:t>
            </a:r>
            <a:r>
              <a:rPr lang="ru-RU" dirty="0">
                <a:solidFill>
                  <a:schemeClr val="tx2"/>
                </a:solidFill>
              </a:rPr>
              <a:t>раскрытию потенциала обучающихся, в связи с чем </a:t>
            </a:r>
            <a:r>
              <a:rPr lang="ru-RU" dirty="0" smtClean="0">
                <a:solidFill>
                  <a:schemeClr val="tx2"/>
                </a:solidFill>
              </a:rPr>
              <a:t>важно:</a:t>
            </a:r>
            <a:endParaRPr lang="ru-RU" dirty="0">
              <a:solidFill>
                <a:schemeClr val="tx2"/>
              </a:solidFill>
            </a:endParaRPr>
          </a:p>
          <a:p>
            <a:pPr algn="just"/>
            <a:r>
              <a:rPr lang="ru-RU" dirty="0">
                <a:solidFill>
                  <a:schemeClr val="tx2"/>
                </a:solidFill>
              </a:rPr>
              <a:t>подбирать в работе с ребенком личностно-ориентированные технологии с </a:t>
            </a:r>
            <a:r>
              <a:rPr lang="ru-RU" dirty="0" smtClean="0">
                <a:solidFill>
                  <a:schemeClr val="tx2"/>
                </a:solidFill>
              </a:rPr>
              <a:t>целью оптимально </a:t>
            </a:r>
            <a:r>
              <a:rPr lang="ru-RU" dirty="0">
                <a:solidFill>
                  <a:schemeClr val="tx2"/>
                </a:solidFill>
              </a:rPr>
              <a:t>развить творческие способности, </a:t>
            </a:r>
            <a:r>
              <a:rPr lang="ru-RU" dirty="0" smtClean="0">
                <a:solidFill>
                  <a:schemeClr val="tx2"/>
                </a:solidFill>
              </a:rPr>
              <a:t>подвести обучающегося  </a:t>
            </a:r>
            <a:r>
              <a:rPr lang="ru-RU" dirty="0">
                <a:solidFill>
                  <a:schemeClr val="tx2"/>
                </a:solidFill>
              </a:rPr>
              <a:t>к осознанию </a:t>
            </a:r>
            <a:r>
              <a:rPr lang="ru-RU" dirty="0" smtClean="0">
                <a:solidFill>
                  <a:schemeClr val="tx2"/>
                </a:solidFill>
              </a:rPr>
              <a:t>собственной значимости </a:t>
            </a:r>
            <a:r>
              <a:rPr lang="ru-RU" dirty="0">
                <a:solidFill>
                  <a:schemeClr val="tx2"/>
                </a:solidFill>
              </a:rPr>
              <a:t>(работа с самооценкой), повысить мотивацию к деятельности (работа </a:t>
            </a:r>
            <a:r>
              <a:rPr lang="ru-RU" dirty="0" smtClean="0">
                <a:solidFill>
                  <a:schemeClr val="tx2"/>
                </a:solidFill>
              </a:rPr>
              <a:t>над целеполаганием).</a:t>
            </a:r>
          </a:p>
          <a:p>
            <a:pPr algn="just"/>
            <a:endParaRPr lang="ru-RU" dirty="0" smtClean="0">
              <a:solidFill>
                <a:schemeClr val="tx2"/>
              </a:solidFill>
            </a:endParaRPr>
          </a:p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 Диагностика </a:t>
            </a:r>
            <a:r>
              <a:rPr lang="ru-RU" b="1" dirty="0">
                <a:solidFill>
                  <a:srgbClr val="C00000"/>
                </a:solidFill>
              </a:rPr>
              <a:t>уровня мотивации </a:t>
            </a:r>
            <a:r>
              <a:rPr lang="ru-RU" dirty="0" smtClean="0">
                <a:solidFill>
                  <a:schemeClr val="tx2"/>
                </a:solidFill>
              </a:rPr>
              <a:t>к </a:t>
            </a:r>
            <a:r>
              <a:rPr lang="ru-RU" dirty="0">
                <a:solidFill>
                  <a:schemeClr val="tx2"/>
                </a:solidFill>
              </a:rPr>
              <a:t>обучению </a:t>
            </a:r>
            <a:r>
              <a:rPr lang="ru-RU" dirty="0" smtClean="0">
                <a:solidFill>
                  <a:schemeClr val="tx2"/>
                </a:solidFill>
              </a:rPr>
              <a:t>проводится на </a:t>
            </a:r>
            <a:r>
              <a:rPr lang="ru-RU" dirty="0">
                <a:solidFill>
                  <a:schemeClr val="tx2"/>
                </a:solidFill>
              </a:rPr>
              <a:t>разных этапах </a:t>
            </a:r>
            <a:r>
              <a:rPr lang="ru-RU" dirty="0" smtClean="0">
                <a:solidFill>
                  <a:schemeClr val="tx2"/>
                </a:solidFill>
              </a:rPr>
              <a:t>обучения по плану школы, а также исследование мотивации достижений( в старших классах</a:t>
            </a:r>
            <a:r>
              <a:rPr lang="ru-RU" dirty="0" smtClean="0"/>
              <a:t>).</a:t>
            </a:r>
          </a:p>
          <a:p>
            <a:pPr algn="just"/>
            <a:endParaRPr lang="ru-RU" dirty="0" smtClean="0"/>
          </a:p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Главным по разрешению конфликтных ситуаций и решению проблемного поведения обучающихся  в работе с родителями,</a:t>
            </a:r>
            <a:r>
              <a:rPr lang="ru-RU" b="1" dirty="0" smtClean="0"/>
              <a:t> </a:t>
            </a:r>
            <a:r>
              <a:rPr lang="ru-RU" dirty="0" smtClean="0">
                <a:solidFill>
                  <a:schemeClr val="tx2"/>
                </a:solidFill>
              </a:rPr>
              <a:t>как нам кажется, является просветительское и одновременно психотерапевтическое направление, так как только тот родитель может изменить свое отношение к ребенку, кто способен любить его безгранично со всеми его недостатками, что бывает сложно.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3513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764704"/>
            <a:ext cx="7920880" cy="57935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790063"/>
            <a:ext cx="6192688" cy="581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1708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2279</TotalTime>
  <Words>361</Words>
  <Application>Microsoft Office PowerPoint</Application>
  <PresentationFormat>Экран (4:3)</PresentationFormat>
  <Paragraphs>47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Подготовила: Назмутдинова Лиарида Хамитовна,  педагог-психолог высшей категории </vt:lpstr>
      <vt:lpstr>реализую программу ШСП «Мы вместе» [17].     Программы, используемые в работе с обучающимися, испытывающих трудности в освоении основных общеобразовательных программ         </vt:lpstr>
      <vt:lpstr>     Программы и технологии, используемые в работе с родителями обучающихся, испытывающих трудности в освоении основных общеобразовательных программ       </vt:lpstr>
      <vt:lpstr>Методика «ДОМ».  Степень удовлетворения базовых потребностей ребенка в семье.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Инфографика в школе. Способы применения и создания </dc:title>
  <dc:creator>Vaio</dc:creator>
  <cp:lastModifiedBy>Z</cp:lastModifiedBy>
  <cp:revision>128</cp:revision>
  <dcterms:created xsi:type="dcterms:W3CDTF">2017-02-25T09:37:12Z</dcterms:created>
  <dcterms:modified xsi:type="dcterms:W3CDTF">2019-11-28T04:44:58Z</dcterms:modified>
</cp:coreProperties>
</file>