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4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BE296-E903-4973-BB38-4EFA3FB0B4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4594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37AB3-0F7E-4280-9654-F6557B5AB5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039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813AB-D6BC-4454-B4BE-0E1C6696F7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719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97DCA-7F9F-4F19-AA04-3080BE80F3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638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0544D-6618-41FA-A45A-5F7202D027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079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FED4D-5B90-44C3-B4DC-8416532F93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1233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5037E-0876-4BC1-926C-52079222C3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8858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9F130-DE85-4533-ABF8-4D9F2B6D90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8100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110F2-FC95-4091-AED0-57F79273F7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179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1ACC1-A3F0-478B-967B-69D34183F2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198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9D282-3411-468B-97F3-C2EA3C3410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767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3ECE1DF-6E52-408A-B84C-A17D1BC6CC3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elibrary.unatlib.ru/" TargetMode="External"/><Relationship Id="rId3" Type="http://schemas.openxmlformats.org/officeDocument/2006/relationships/hyperlink" Target="https://ru.wikipedia.org/wiki/&#1054;&#1088;&#1076;&#1077;&#1085;_&#1050;&#1088;&#1072;&#1089;&#1085;&#1086;&#1081;_&#1047;&#1074;&#1077;&#1079;&#1076;&#1099;" TargetMode="External"/><Relationship Id="rId7" Type="http://schemas.openxmlformats.org/officeDocument/2006/relationships/hyperlink" Target="https://ru.wikipedia.org/wiki&#1054;&#1088;&#1076;&#1077;&#1085;_&#1058;&#1088;&#1091;&#1076;&#1086;&#1074;&#1086;&#1075;&#1086;_&#1050;&#1088;&#1072;&#1089;&#1085;&#1086;&#1075;&#1086;_&#1047;&#1085;&#1072;&#1084;&#1077;&#1085;&#1080;" TargetMode="External"/><Relationship Id="rId2" Type="http://schemas.openxmlformats.org/officeDocument/2006/relationships/hyperlink" Target="https://ru.wikipedia.org/wiki/&#1054;&#1088;&#1076;&#1077;&#1085;&#171;&#1047;&#1085;&#1072;&#1082;_&#1055;&#1086;&#1095;&#1105;&#1090;&#1072;&#187;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&#1052;&#1077;&#1076;&#1072;&#1083;&#1100;_&#171;&#1047;&#1072;_&#1090;&#1088;&#1091;&#1076;&#1086;&#1074;&#1091;&#1102;_&#1076;&#1086;&#1073;&#1083;&#1077;&#1089;&#1090;&#1100;&#187;" TargetMode="External"/><Relationship Id="rId5" Type="http://schemas.openxmlformats.org/officeDocument/2006/relationships/hyperlink" Target="https://ru.wikipedia.org/wiki/&#1054;&#1088;&#1076;&#1077;&#1085;_&#1051;&#1077;&#1085;&#1080;&#1085;&#1072;" TargetMode="External"/><Relationship Id="rId4" Type="http://schemas.openxmlformats.org/officeDocument/2006/relationships/hyperlink" Target="https://ru.wikipedia.org/wiki/&#1052;&#1077;&#1076;&#1072;&#1083;&#1100;_&#171;&#1047;&#1072;_&#1090;&#1088;&#1091;&#1076;&#1086;&#1074;&#1086;&#1077;_&#1086;&#1090;&#1083;&#1080;&#1095;&#1080;&#1077;&#187;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z="4000" b="1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52400"/>
            <a:ext cx="8458200" cy="6019800"/>
          </a:xfrm>
        </p:spPr>
        <p:txBody>
          <a:bodyPr/>
          <a:lstStyle/>
          <a:p>
            <a:r>
              <a:rPr lang="ru-RU" altLang="ru-RU" sz="4000" b="1"/>
              <a:t>БПОУ УР «Радиомеханический техникум» им. Шутова</a:t>
            </a:r>
          </a:p>
          <a:p>
            <a:endParaRPr lang="ru-RU" altLang="ru-RU" sz="4000" b="1"/>
          </a:p>
          <a:p>
            <a:r>
              <a:rPr lang="ru-RU" altLang="ru-RU" sz="4000" b="1"/>
              <a:t> Герои фронта и тыла Удмуртской АССР </a:t>
            </a:r>
          </a:p>
          <a:p>
            <a:r>
              <a:rPr lang="ru-RU" altLang="ru-RU" sz="4000" b="1"/>
              <a:t>в 1941-1945 гг. </a:t>
            </a:r>
          </a:p>
          <a:p>
            <a:r>
              <a:rPr lang="ru-RU" altLang="ru-RU" sz="4000" b="1"/>
              <a:t>Новости во время войны</a:t>
            </a:r>
            <a:endParaRPr lang="ru-RU" altLang="ru-RU" sz="3600" b="1"/>
          </a:p>
          <a:p>
            <a:endParaRPr lang="ru-RU" altLang="ru-RU" sz="36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altLang="ru-RU" sz="3200" b="1"/>
              <a:t>Удмуртская правда. 1942. 13 февраля</a:t>
            </a:r>
            <a:r>
              <a:rPr lang="ru-RU" altLang="ru-RU"/>
              <a:t> </a:t>
            </a:r>
          </a:p>
        </p:txBody>
      </p:sp>
      <p:pic>
        <p:nvPicPr>
          <p:cNvPr id="33795" name="Рисунок 1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8647" r="76758" b="20618"/>
          <a:stretch>
            <a:fillRect/>
          </a:stretch>
        </p:blipFill>
        <p:spPr>
          <a:xfrm>
            <a:off x="4737100" y="990600"/>
            <a:ext cx="3892550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 descr="Order_of_the_Red_St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006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609600" y="1447800"/>
            <a:ext cx="371475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Кузнец 15-го цеха</a:t>
            </a:r>
          </a:p>
          <a:p>
            <a:r>
              <a:rPr lang="ru-RU" altLang="ru-RU" sz="2800" b="1"/>
              <a:t> Ижевского </a:t>
            </a:r>
          </a:p>
          <a:p>
            <a:r>
              <a:rPr lang="ru-RU" altLang="ru-RU" sz="2800" b="1"/>
              <a:t>металлургического </a:t>
            </a:r>
          </a:p>
          <a:p>
            <a:r>
              <a:rPr lang="ru-RU" altLang="ru-RU" sz="2800" b="1"/>
              <a:t>завода </a:t>
            </a:r>
          </a:p>
          <a:p>
            <a:r>
              <a:rPr lang="ru-RU" altLang="ru-RU" sz="2800" b="1"/>
              <a:t>Кунгуров 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ru-RU" altLang="ru-RU" sz="3200" b="1"/>
              <a:t>Удмуртская правда. 1942. 17 февраля</a:t>
            </a:r>
            <a:r>
              <a:rPr lang="ru-RU" altLang="ru-RU"/>
              <a:t> </a:t>
            </a:r>
          </a:p>
        </p:txBody>
      </p:sp>
      <p:pic>
        <p:nvPicPr>
          <p:cNvPr id="34819" name="Рисунок 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3334" r="15024" b="24281"/>
          <a:stretch>
            <a:fillRect/>
          </a:stretch>
        </p:blipFill>
        <p:spPr>
          <a:xfrm>
            <a:off x="4970463" y="1143000"/>
            <a:ext cx="3440112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 descr="Order_of_the_Red_St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7244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57200" y="1371600"/>
            <a:ext cx="43338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Сборщик 44 цеха</a:t>
            </a:r>
          </a:p>
          <a:p>
            <a:r>
              <a:rPr lang="ru-RU" altLang="ru-RU" sz="2800" b="1"/>
              <a:t> Ижевского </a:t>
            </a:r>
          </a:p>
          <a:p>
            <a:r>
              <a:rPr lang="ru-RU" altLang="ru-RU" sz="2800" b="1"/>
              <a:t>машиностроительного </a:t>
            </a:r>
          </a:p>
          <a:p>
            <a:r>
              <a:rPr lang="ru-RU" altLang="ru-RU" sz="2800" b="1"/>
              <a:t>завода </a:t>
            </a:r>
          </a:p>
          <a:p>
            <a:r>
              <a:rPr lang="ru-RU" altLang="ru-RU" sz="2800" b="1"/>
              <a:t>Серебряков 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altLang="ru-RU" sz="3200" b="1"/>
              <a:t>Удмуртская правда. 1942. 4 апреля</a:t>
            </a:r>
            <a:r>
              <a:rPr lang="ru-RU" altLang="ru-RU"/>
              <a:t> </a:t>
            </a:r>
          </a:p>
        </p:txBody>
      </p:sp>
      <p:pic>
        <p:nvPicPr>
          <p:cNvPr id="35843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6" t="15759" r="3099" b="17294"/>
          <a:stretch>
            <a:fillRect/>
          </a:stretch>
        </p:blipFill>
        <p:spPr bwMode="auto">
          <a:xfrm>
            <a:off x="4926013" y="990600"/>
            <a:ext cx="37306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Order_of_the_Red_St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8006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33400" y="1600200"/>
            <a:ext cx="405923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Г. А. Находкин, </a:t>
            </a:r>
          </a:p>
          <a:p>
            <a:r>
              <a:rPr lang="ru-RU" altLang="ru-RU" sz="2800" b="1"/>
              <a:t>начальник цеха № 43 </a:t>
            </a:r>
          </a:p>
          <a:p>
            <a:r>
              <a:rPr lang="ru-RU" altLang="ru-RU" sz="2800" b="1"/>
              <a:t>металлургического </a:t>
            </a:r>
          </a:p>
          <a:p>
            <a:r>
              <a:rPr lang="ru-RU" altLang="ru-RU" sz="2800" b="1"/>
              <a:t>завода 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229600" cy="1143000"/>
          </a:xfrm>
        </p:spPr>
        <p:txBody>
          <a:bodyPr/>
          <a:lstStyle/>
          <a:p>
            <a:r>
              <a:rPr lang="ru-RU" altLang="ru-RU" sz="4000" b="1"/>
              <a:t>Медаль «За трудовое отличие»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6868" name="Picture 4" descr="Medal_For_Distinguished_Lab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66800"/>
            <a:ext cx="287178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9" t="8693" r="3314" b="24165"/>
          <a:stretch>
            <a:fillRect/>
          </a:stretch>
        </p:blipFill>
        <p:spPr bwMode="auto">
          <a:xfrm>
            <a:off x="4953000" y="1066800"/>
            <a:ext cx="36306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229600" cy="1143000"/>
          </a:xfrm>
        </p:spPr>
        <p:txBody>
          <a:bodyPr/>
          <a:lstStyle/>
          <a:p>
            <a:r>
              <a:rPr lang="ru-RU" altLang="ru-RU" sz="3200" b="1"/>
              <a:t>Удмуртская правда. 1942. 18 февраля</a:t>
            </a:r>
            <a:r>
              <a:rPr lang="ru-RU" altLang="ru-RU"/>
              <a:t> </a:t>
            </a:r>
          </a:p>
        </p:txBody>
      </p:sp>
      <p:pic>
        <p:nvPicPr>
          <p:cNvPr id="37892" name="Picture 4" descr="Medal_For_Distinguished_Labo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12065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685800" y="1295400"/>
            <a:ext cx="371475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Фрезеровщик </a:t>
            </a:r>
          </a:p>
          <a:p>
            <a:r>
              <a:rPr lang="ru-RU" altLang="ru-RU" sz="2800" b="1"/>
              <a:t>цеха № 22 </a:t>
            </a:r>
          </a:p>
          <a:p>
            <a:r>
              <a:rPr lang="ru-RU" altLang="ru-RU" sz="2800" b="1"/>
              <a:t>металлургического </a:t>
            </a:r>
          </a:p>
          <a:p>
            <a:r>
              <a:rPr lang="ru-RU" altLang="ru-RU" sz="2800" b="1"/>
              <a:t>завода </a:t>
            </a:r>
          </a:p>
          <a:p>
            <a:r>
              <a:rPr lang="ru-RU" altLang="ru-RU" sz="2800" b="1"/>
              <a:t>Стрелков 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altLang="ru-RU" sz="3200" b="1"/>
              <a:t>Удмуртская правда. 1942. 21 февраля</a:t>
            </a:r>
            <a:r>
              <a:rPr lang="ru-RU" altLang="ru-RU"/>
              <a:t> </a:t>
            </a:r>
          </a:p>
        </p:txBody>
      </p:sp>
      <p:pic>
        <p:nvPicPr>
          <p:cNvPr id="38916" name="Picture 4" descr="Medal_For_Distinguished_Labou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4267200"/>
            <a:ext cx="1223963" cy="2239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8" name="Рисунок 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2873" r="14876" b="21474"/>
          <a:stretch>
            <a:fillRect/>
          </a:stretch>
        </p:blipFill>
        <p:spPr bwMode="auto">
          <a:xfrm>
            <a:off x="5202238" y="1219200"/>
            <a:ext cx="33464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381000" y="1447800"/>
            <a:ext cx="44323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Фрезеровщица 74 цеха</a:t>
            </a:r>
          </a:p>
          <a:p>
            <a:r>
              <a:rPr lang="ru-RU" altLang="ru-RU" sz="2800" b="1"/>
              <a:t> машиностроительного </a:t>
            </a:r>
          </a:p>
          <a:p>
            <a:r>
              <a:rPr lang="ru-RU" altLang="ru-RU" sz="2800" b="1"/>
              <a:t>завода</a:t>
            </a:r>
          </a:p>
          <a:p>
            <a:r>
              <a:rPr lang="ru-RU" altLang="ru-RU" sz="2800" b="1"/>
              <a:t> М. Н. Бабушкина 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/>
          <a:lstStyle/>
          <a:p>
            <a:r>
              <a:rPr lang="ru-RU" altLang="ru-RU" sz="3200" b="1"/>
              <a:t>Удмуртская правда. 1942. 11 апреля</a:t>
            </a:r>
            <a:r>
              <a:rPr lang="ru-RU" altLang="ru-RU"/>
              <a:t> </a:t>
            </a:r>
          </a:p>
        </p:txBody>
      </p:sp>
      <p:pic>
        <p:nvPicPr>
          <p:cNvPr id="39939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4561" r="14066" b="27338"/>
          <a:stretch>
            <a:fillRect/>
          </a:stretch>
        </p:blipFill>
        <p:spPr bwMode="auto">
          <a:xfrm>
            <a:off x="4572000" y="838200"/>
            <a:ext cx="41798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Medal_For_Distinguished_Labou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191000"/>
            <a:ext cx="1208088" cy="220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457200" y="1219200"/>
            <a:ext cx="381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Бучиловский, </a:t>
            </a:r>
          </a:p>
          <a:p>
            <a:r>
              <a:rPr lang="ru-RU" altLang="ru-RU" sz="2800" b="1"/>
              <a:t>технолог 19-го цеха</a:t>
            </a:r>
          </a:p>
          <a:p>
            <a:r>
              <a:rPr lang="ru-RU" altLang="ru-RU" sz="2800" b="1"/>
              <a:t> металлургического </a:t>
            </a:r>
          </a:p>
          <a:p>
            <a:r>
              <a:rPr lang="ru-RU" altLang="ru-RU" sz="2800" b="1"/>
              <a:t>завода 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altLang="ru-RU" sz="2800" b="1"/>
              <a:t>Удмуртская правда. 1942. 1мая</a:t>
            </a:r>
            <a:r>
              <a:rPr lang="ru-RU" altLang="ru-RU"/>
              <a:t>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altLang="ru-RU" sz="2800" b="1"/>
              <a:t>Е. И. Колпакова, </a:t>
            </a:r>
          </a:p>
          <a:p>
            <a:pPr>
              <a:buFontTx/>
              <a:buNone/>
            </a:pPr>
            <a:r>
              <a:rPr lang="ru-RU" altLang="ru-RU" sz="2800" b="1"/>
              <a:t>работница завкома</a:t>
            </a:r>
          </a:p>
          <a:p>
            <a:pPr>
              <a:buFontTx/>
              <a:buNone/>
            </a:pPr>
            <a:r>
              <a:rPr lang="ru-RU" altLang="ru-RU" sz="2800" b="1"/>
              <a:t> машиностроительного</a:t>
            </a:r>
          </a:p>
          <a:p>
            <a:pPr>
              <a:buFontTx/>
              <a:buNone/>
            </a:pPr>
            <a:r>
              <a:rPr lang="ru-RU" altLang="ru-RU" sz="2800" b="1"/>
              <a:t> завода </a:t>
            </a:r>
          </a:p>
        </p:txBody>
      </p:sp>
      <p:pic>
        <p:nvPicPr>
          <p:cNvPr id="4096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3900" r="8379" b="22874"/>
          <a:stretch>
            <a:fillRect/>
          </a:stretch>
        </p:blipFill>
        <p:spPr bwMode="auto">
          <a:xfrm>
            <a:off x="5105400" y="1143000"/>
            <a:ext cx="34956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Medal_For_Distinguished_Labo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12065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/>
              <a:t>Орден Ленина</a:t>
            </a:r>
            <a:r>
              <a:rPr lang="ru-RU" altLang="ru-RU"/>
              <a:t>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1988" name="Picture 4" descr="320px-Order_of_Lenin_badge_with_ribb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271938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ru-RU" altLang="ru-RU" sz="3200" b="1"/>
              <a:t>Удмуртская правда. 1942. 12 марта</a:t>
            </a:r>
            <a:r>
              <a:rPr lang="ru-RU" altLang="ru-RU"/>
              <a:t> </a:t>
            </a:r>
          </a:p>
        </p:txBody>
      </p:sp>
      <p:pic>
        <p:nvPicPr>
          <p:cNvPr id="43011" name="Рисунок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7781" r="76788" b="20801"/>
          <a:stretch>
            <a:fillRect/>
          </a:stretch>
        </p:blipFill>
        <p:spPr bwMode="auto">
          <a:xfrm>
            <a:off x="4724400" y="1219200"/>
            <a:ext cx="39417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320px-Order_of_Lenin_badge_with_ribbo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4038600"/>
            <a:ext cx="1201738" cy="2392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457200" y="1066800"/>
            <a:ext cx="426878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Копотев - </a:t>
            </a:r>
          </a:p>
          <a:p>
            <a:r>
              <a:rPr lang="ru-RU" altLang="ru-RU" sz="2800" b="1"/>
              <a:t>расточник </a:t>
            </a:r>
          </a:p>
          <a:p>
            <a:r>
              <a:rPr lang="ru-RU" altLang="ru-RU" sz="2800" b="1"/>
              <a:t>Машиностроительного</a:t>
            </a:r>
          </a:p>
          <a:p>
            <a:r>
              <a:rPr lang="ru-RU" altLang="ru-RU" sz="2800" b="1"/>
              <a:t> завода 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133600"/>
            <a:ext cx="8229600" cy="1447800"/>
          </a:xfrm>
        </p:spPr>
        <p:txBody>
          <a:bodyPr/>
          <a:lstStyle/>
          <a:p>
            <a:r>
              <a:rPr lang="ru-RU" altLang="ru-RU" b="1"/>
              <a:t>Работники, поощренные государственными наградами</a:t>
            </a:r>
            <a:r>
              <a:rPr lang="ru-RU" altLang="ru-RU" sz="4000"/>
              <a:t>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/>
              <a:t>Медаль «За трудовую доблесть»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4036" name="Picture 4" descr="320px-Soviet_Medal_For_Labour_Valour_OB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0"/>
            <a:ext cx="258762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altLang="ru-RU" sz="3200" b="1"/>
              <a:t>Удмуртская правда. 1942. 25 апреля</a:t>
            </a:r>
            <a:r>
              <a:rPr lang="ru-RU" altLang="ru-RU"/>
              <a:t> </a:t>
            </a:r>
          </a:p>
        </p:txBody>
      </p:sp>
      <p:pic>
        <p:nvPicPr>
          <p:cNvPr id="45059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2" t="5499" r="5783" b="27199"/>
          <a:stretch>
            <a:fillRect/>
          </a:stretch>
        </p:blipFill>
        <p:spPr bwMode="auto">
          <a:xfrm>
            <a:off x="5103813" y="1066800"/>
            <a:ext cx="353218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320px-Soviet_Medal_For_Labour_Valour_OBVE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62400"/>
            <a:ext cx="125571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33400" y="1066800"/>
            <a:ext cx="43338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Потапов, </a:t>
            </a:r>
          </a:p>
          <a:p>
            <a:r>
              <a:rPr lang="ru-RU" altLang="ru-RU" sz="2800" b="1"/>
              <a:t>фрезеровщик 54 цеха </a:t>
            </a:r>
          </a:p>
          <a:p>
            <a:r>
              <a:rPr lang="ru-RU" altLang="ru-RU" sz="2800" b="1"/>
              <a:t>машиностроительного </a:t>
            </a:r>
          </a:p>
          <a:p>
            <a:r>
              <a:rPr lang="ru-RU" altLang="ru-RU" sz="2800" b="1"/>
              <a:t>завода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altLang="ru-RU" sz="2800" b="1"/>
              <a:t>Удмуртская правда. 1942. 25 апреля</a:t>
            </a:r>
          </a:p>
        </p:txBody>
      </p:sp>
      <p:pic>
        <p:nvPicPr>
          <p:cNvPr id="46083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446" r="78056" b="21054"/>
          <a:stretch>
            <a:fillRect/>
          </a:stretch>
        </p:blipFill>
        <p:spPr bwMode="auto">
          <a:xfrm>
            <a:off x="5029200" y="914400"/>
            <a:ext cx="34067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320px-Soviet_Medal_For_Labour_Valour_OBVE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62400"/>
            <a:ext cx="125571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457200" y="1219200"/>
            <a:ext cx="44323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Сабурова,</a:t>
            </a:r>
          </a:p>
          <a:p>
            <a:r>
              <a:rPr lang="ru-RU" altLang="ru-RU" sz="2800" b="1"/>
              <a:t> копировщица 40 цеха</a:t>
            </a:r>
          </a:p>
          <a:p>
            <a:r>
              <a:rPr lang="ru-RU" altLang="ru-RU" sz="2800" b="1"/>
              <a:t> машиностроительного </a:t>
            </a:r>
          </a:p>
          <a:p>
            <a:r>
              <a:rPr lang="ru-RU" altLang="ru-RU" sz="2800" b="1"/>
              <a:t>завода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/>
              <a:t>Орден Трудового Красного Знамени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7108" name="Picture 4" descr="320px-Order_of_the_Red_Banner_of_Labour_OB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47800"/>
            <a:ext cx="2489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altLang="ru-RU" sz="3200" b="1"/>
              <a:t>Удмуртская правда. 1942. 8 мая</a:t>
            </a:r>
            <a:r>
              <a:rPr lang="ru-RU" altLang="ru-RU"/>
              <a:t> </a:t>
            </a:r>
          </a:p>
        </p:txBody>
      </p:sp>
      <p:pic>
        <p:nvPicPr>
          <p:cNvPr id="48131" name="Рисунок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3273" r="7640" b="18565"/>
          <a:stretch>
            <a:fillRect/>
          </a:stretch>
        </p:blipFill>
        <p:spPr>
          <a:xfrm>
            <a:off x="5105400" y="914400"/>
            <a:ext cx="3471863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2" name="Picture 4" descr="320px-Order_of_the_Red_Banner_of_Labour_OBVE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91000"/>
            <a:ext cx="10985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304800" y="1066800"/>
            <a:ext cx="48164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З. К. Перминов – строгаль</a:t>
            </a:r>
          </a:p>
          <a:p>
            <a:r>
              <a:rPr lang="ru-RU" altLang="ru-RU" sz="2800" b="1"/>
              <a:t> 83 цеха </a:t>
            </a:r>
          </a:p>
          <a:p>
            <a:r>
              <a:rPr lang="ru-RU" altLang="ru-RU" sz="2800" b="1"/>
              <a:t>машиностроительного </a:t>
            </a:r>
          </a:p>
          <a:p>
            <a:r>
              <a:rPr lang="ru-RU" altLang="ru-RU" sz="2800" b="1"/>
              <a:t>завода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/>
              <a:t>Список источников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924800" cy="2895600"/>
          </a:xfrm>
          <a:solidFill>
            <a:schemeClr val="accent1"/>
          </a:solidFill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altLang="ru-RU" sz="1600">
                <a:hlinkClick r:id="rId2"/>
              </a:rPr>
              <a:t>https://ru.wikipedia.org/wiki/Орден«Знак_Почёта»</a:t>
            </a:r>
            <a:endParaRPr lang="ru-RU" altLang="ru-RU" sz="16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altLang="ru-RU" sz="1600">
                <a:hlinkClick r:id="rId3"/>
              </a:rPr>
              <a:t>https://ru.wikipedia.org/wiki/Орден_Красной_Звезды</a:t>
            </a:r>
            <a:endParaRPr lang="ru-RU" altLang="ru-RU" sz="16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altLang="ru-RU" sz="1600">
                <a:hlinkClick r:id="rId4"/>
              </a:rPr>
              <a:t>https://ru.wikipedia.org/wiki/Медаль_«За_трудовое_отличие»</a:t>
            </a:r>
            <a:endParaRPr lang="ru-RU" altLang="ru-RU" sz="16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altLang="ru-RU" sz="1600">
                <a:hlinkClick r:id="rId5"/>
              </a:rPr>
              <a:t>https://ru.wikipedia.org/wiki/Орден_Ленина</a:t>
            </a:r>
            <a:endParaRPr lang="ru-RU" altLang="ru-RU" sz="16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altLang="ru-RU" sz="1600">
                <a:hlinkClick r:id="rId6"/>
              </a:rPr>
              <a:t>https://ru.wikipedia.org/wiki/Медаль_«За_трудовую_доблесть»</a:t>
            </a:r>
            <a:endParaRPr lang="ru-RU" altLang="ru-RU" sz="16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altLang="ru-RU" sz="1600">
                <a:hlinkClick r:id="rId7"/>
              </a:rPr>
              <a:t>https://ru.wikipedia.org/wikiОрден_Трудового_Красного_Знамени</a:t>
            </a:r>
            <a:endParaRPr lang="ru-RU" altLang="ru-RU" sz="16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altLang="ru-RU" sz="1600" b="1">
                <a:latin typeface="Times New Roman" pitchFamily="18" charset="0"/>
              </a:rPr>
              <a:t>Удмуртская правда за январь – май 1942 г. </a:t>
            </a:r>
            <a:r>
              <a:rPr lang="ru-RU" altLang="ru-RU" sz="1600" b="1"/>
              <a:t>// </a:t>
            </a:r>
            <a:r>
              <a:rPr lang="ru-RU" altLang="ru-RU" sz="1600" b="1">
                <a:hlinkClick r:id="rId8"/>
              </a:rPr>
              <a:t>https://elibrary.unatlib.ru</a:t>
            </a:r>
            <a:r>
              <a:rPr lang="ru-RU" altLang="ru-RU" sz="2800" b="1">
                <a:hlinkClick r:id="rId8"/>
              </a:rPr>
              <a:t>/</a:t>
            </a:r>
            <a:r>
              <a:rPr lang="ru-RU" altLang="ru-RU" sz="2800"/>
              <a:t> </a:t>
            </a:r>
            <a:endParaRPr lang="ru-RU" altLang="ru-RU" sz="1600" b="1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altLang="ru-RU" sz="1600" b="1">
                <a:latin typeface="Times New Roman" pitchFamily="18" charset="0"/>
              </a:rPr>
              <a:t>Удмуртская правда за декабрь 1944 г. </a:t>
            </a:r>
            <a:r>
              <a:rPr lang="ru-RU" altLang="ru-RU" sz="1600" b="1"/>
              <a:t>// </a:t>
            </a:r>
            <a:r>
              <a:rPr lang="ru-RU" altLang="ru-RU" sz="1600" b="1">
                <a:hlinkClick r:id="rId8"/>
              </a:rPr>
              <a:t>https://elibrary.unatlib.ru/</a:t>
            </a:r>
            <a:r>
              <a:rPr lang="ru-RU" altLang="ru-RU" sz="1600"/>
              <a:t> </a:t>
            </a:r>
            <a:endParaRPr lang="ru-RU" altLang="ru-RU" sz="1600" b="1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altLang="ru-RU" sz="1600" b="1">
                <a:latin typeface="Times New Roman" pitchFamily="18" charset="0"/>
              </a:rPr>
              <a:t>Удмуртская правда за январь – май 1945 г</a:t>
            </a:r>
            <a:r>
              <a:rPr lang="ru-RU" altLang="ru-RU" sz="1500" b="1">
                <a:latin typeface="Times New Roman" pitchFamily="18" charset="0"/>
              </a:rPr>
              <a:t>. </a:t>
            </a:r>
            <a:r>
              <a:rPr lang="ru-RU" altLang="ru-RU" sz="1600" b="1"/>
              <a:t>// </a:t>
            </a:r>
            <a:r>
              <a:rPr lang="ru-RU" altLang="ru-RU" sz="1600" b="1">
                <a:hlinkClick r:id="rId8"/>
              </a:rPr>
              <a:t>https://elibrary.unatlib.ru/</a:t>
            </a:r>
            <a:r>
              <a:rPr lang="ru-RU" altLang="ru-RU" sz="1600"/>
              <a:t> </a:t>
            </a:r>
            <a:endParaRPr lang="ru-RU" altLang="ru-RU" sz="1500" b="1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ru-RU" altLang="ru-RU" sz="1200" b="1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ru-RU" altLang="ru-RU" sz="12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ru-RU" altLang="ru-RU" sz="12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ru-RU" altLang="ru-RU" sz="12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ru-RU" altLang="ru-RU" sz="1200"/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ru-RU" altLang="ru-RU" sz="1200"/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ru-RU" altLang="ru-RU" sz="1200"/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ru-RU" altLang="ru-RU" sz="1200"/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ru-RU" altLang="ru-RU" sz="1200"/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ru-RU" altLang="ru-RU" sz="1200"/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ru-RU" altLang="ru-RU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ru-RU" altLang="ru-RU" b="1"/>
              <a:t>Орден «Знак почета»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ru-RU" altLang="ru-RU"/>
          </a:p>
        </p:txBody>
      </p:sp>
      <p:pic>
        <p:nvPicPr>
          <p:cNvPr id="26628" name="Picture 4" descr="Znakpochet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2540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rk_Bernes_-_Rabochiy_chelove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5791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ru-RU" altLang="ru-RU" sz="3200" b="1"/>
              <a:t>Удмуртская правда. 1942. 12 февраля</a:t>
            </a:r>
            <a:r>
              <a:rPr lang="ru-RU" altLang="ru-RU"/>
              <a:t> </a:t>
            </a:r>
          </a:p>
        </p:txBody>
      </p:sp>
      <p:pic>
        <p:nvPicPr>
          <p:cNvPr id="27651" name="Рисунок 1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t="5243" r="76775" b="21407"/>
          <a:stretch>
            <a:fillRect/>
          </a:stretch>
        </p:blipFill>
        <p:spPr>
          <a:xfrm>
            <a:off x="4786313" y="990600"/>
            <a:ext cx="3898900" cy="533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 descr="Znakpochet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38600"/>
            <a:ext cx="12001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381000" y="1724025"/>
            <a:ext cx="790892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2800" b="1"/>
              <a:t>Слесарь 78-го цеха </a:t>
            </a:r>
          </a:p>
          <a:p>
            <a:r>
              <a:rPr lang="ru-RU" altLang="ru-RU" sz="2800" b="1"/>
              <a:t>Ижевского </a:t>
            </a:r>
          </a:p>
          <a:p>
            <a:r>
              <a:rPr lang="ru-RU" altLang="ru-RU" sz="2800" b="1"/>
              <a:t>машиностроительного </a:t>
            </a:r>
          </a:p>
          <a:p>
            <a:r>
              <a:rPr lang="ru-RU" altLang="ru-RU" sz="2800" b="1"/>
              <a:t>завода </a:t>
            </a:r>
          </a:p>
          <a:p>
            <a:r>
              <a:rPr lang="ru-RU" altLang="ru-RU" sz="2800" b="1"/>
              <a:t>Назаров 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ru-RU" altLang="ru-RU" sz="3200" b="1"/>
              <a:t>Удмуртская правда. 1942. 12 февраля</a:t>
            </a:r>
            <a:r>
              <a:rPr lang="ru-RU" altLang="ru-RU"/>
              <a:t> </a:t>
            </a:r>
          </a:p>
        </p:txBody>
      </p:sp>
      <p:pic>
        <p:nvPicPr>
          <p:cNvPr id="28675" name="Рисунок 1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7" t="7352" r="3322" b="20435"/>
          <a:stretch>
            <a:fillRect/>
          </a:stretch>
        </p:blipFill>
        <p:spPr>
          <a:xfrm>
            <a:off x="5081588" y="1143000"/>
            <a:ext cx="3495675" cy="533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 descr="Znakpochet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38600"/>
            <a:ext cx="12001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81000" y="1143000"/>
            <a:ext cx="423545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Многостаночница – </a:t>
            </a:r>
          </a:p>
          <a:p>
            <a:r>
              <a:rPr lang="ru-RU" altLang="ru-RU" sz="2800" b="1"/>
              <a:t>фрезеровщица </a:t>
            </a:r>
          </a:p>
          <a:p>
            <a:r>
              <a:rPr lang="ru-RU" altLang="ru-RU" sz="2800" b="1"/>
              <a:t>Ижевского </a:t>
            </a:r>
          </a:p>
          <a:p>
            <a:r>
              <a:rPr lang="ru-RU" altLang="ru-RU" sz="2800" b="1"/>
              <a:t>машиностроительного</a:t>
            </a:r>
          </a:p>
          <a:p>
            <a:r>
              <a:rPr lang="ru-RU" altLang="ru-RU" sz="2800" b="1"/>
              <a:t> завода </a:t>
            </a:r>
          </a:p>
          <a:p>
            <a:r>
              <a:rPr lang="ru-RU" altLang="ru-RU" sz="2800" b="1"/>
              <a:t>Калабина 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ru-RU" altLang="ru-RU" sz="3200" b="1"/>
              <a:t>Удмуртская правда. 1942. 18 февраля</a:t>
            </a:r>
            <a:r>
              <a:rPr lang="ru-RU" altLang="ru-RU"/>
              <a:t> </a:t>
            </a:r>
          </a:p>
        </p:txBody>
      </p:sp>
      <p:pic>
        <p:nvPicPr>
          <p:cNvPr id="29699" name="Рисунок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7352" r="76456" b="23265"/>
          <a:stretch>
            <a:fillRect/>
          </a:stretch>
        </p:blipFill>
        <p:spPr>
          <a:xfrm>
            <a:off x="4876800" y="1219200"/>
            <a:ext cx="3794125" cy="525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4" descr="Znakpochet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38600"/>
            <a:ext cx="12001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81000" y="930275"/>
            <a:ext cx="4675188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Машинист разливочного </a:t>
            </a:r>
          </a:p>
          <a:p>
            <a:r>
              <a:rPr lang="ru-RU" altLang="ru-RU" sz="2800" b="1"/>
              <a:t>крана цеха № 22 </a:t>
            </a:r>
          </a:p>
          <a:p>
            <a:r>
              <a:rPr lang="ru-RU" altLang="ru-RU" sz="2800" b="1"/>
              <a:t>металлургического </a:t>
            </a:r>
          </a:p>
          <a:p>
            <a:r>
              <a:rPr lang="ru-RU" altLang="ru-RU" sz="2800" b="1"/>
              <a:t>завода</a:t>
            </a:r>
          </a:p>
          <a:p>
            <a:r>
              <a:rPr lang="ru-RU" altLang="ru-RU" sz="2800" b="1"/>
              <a:t> Овчинникова 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altLang="ru-RU" sz="3200" b="1"/>
              <a:t>Удмуртская правда. 1942. 2 апреля</a:t>
            </a:r>
            <a:r>
              <a:rPr lang="ru-RU" altLang="ru-RU"/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0724" name="Рисунок 1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13463" r="77539" b="21007"/>
          <a:stretch>
            <a:fillRect/>
          </a:stretch>
        </p:blipFill>
        <p:spPr>
          <a:xfrm>
            <a:off x="4724400" y="1219200"/>
            <a:ext cx="3867150" cy="525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 descr="Znakpochet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38600"/>
            <a:ext cx="12001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533400" y="1371600"/>
            <a:ext cx="37147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Кузнец 15 цеха </a:t>
            </a:r>
          </a:p>
          <a:p>
            <a:r>
              <a:rPr lang="ru-RU" altLang="ru-RU" sz="2800" b="1"/>
              <a:t>металлургического </a:t>
            </a:r>
          </a:p>
          <a:p>
            <a:r>
              <a:rPr lang="ru-RU" altLang="ru-RU" sz="2800" b="1"/>
              <a:t>завода </a:t>
            </a:r>
          </a:p>
          <a:p>
            <a:r>
              <a:rPr lang="ru-RU" altLang="ru-RU" sz="2800" b="1"/>
              <a:t>Калабин 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altLang="ru-RU" b="1"/>
              <a:t>Орден Красной Звезды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1748" name="Picture 4" descr="Order_of_the_Red_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altLang="ru-RU" sz="2800" b="1"/>
              <a:t>Удмуртская правда. 1942. 13 февраля</a:t>
            </a:r>
          </a:p>
        </p:txBody>
      </p:sp>
      <p:pic>
        <p:nvPicPr>
          <p:cNvPr id="32771" name="Рисунок 1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1" t="9943" r="4883" b="21338"/>
          <a:stretch>
            <a:fillRect/>
          </a:stretch>
        </p:blipFill>
        <p:spPr>
          <a:xfrm>
            <a:off x="4502150" y="990600"/>
            <a:ext cx="3944938" cy="5410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4" descr="Order_of_the_Red_St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648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457200" y="1066800"/>
            <a:ext cx="3960813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800" b="1"/>
              <a:t>Бригадир – </a:t>
            </a:r>
          </a:p>
          <a:p>
            <a:r>
              <a:rPr lang="ru-RU" altLang="ru-RU" sz="2800" b="1"/>
              <a:t>вальцовщик </a:t>
            </a:r>
          </a:p>
          <a:p>
            <a:r>
              <a:rPr lang="ru-RU" altLang="ru-RU" sz="2800" b="1"/>
              <a:t>14-го цеха Ижевского</a:t>
            </a:r>
          </a:p>
          <a:p>
            <a:r>
              <a:rPr lang="ru-RU" altLang="ru-RU" sz="2800" b="1"/>
              <a:t> металлургического </a:t>
            </a:r>
          </a:p>
          <a:p>
            <a:r>
              <a:rPr lang="ru-RU" altLang="ru-RU" sz="2800" b="1"/>
              <a:t>завода </a:t>
            </a:r>
          </a:p>
          <a:p>
            <a:r>
              <a:rPr lang="ru-RU" altLang="ru-RU" sz="2800" b="1"/>
              <a:t>Обухов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</TotalTime>
  <Words>375</Words>
  <Application>Microsoft Office PowerPoint</Application>
  <PresentationFormat>Экран (4:3)</PresentationFormat>
  <Paragraphs>120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Оформление по умолчанию</vt:lpstr>
      <vt:lpstr>Презентация PowerPoint</vt:lpstr>
      <vt:lpstr>Работники, поощренные государственными наградами </vt:lpstr>
      <vt:lpstr>Орден «Знак почета»</vt:lpstr>
      <vt:lpstr>Удмуртская правда. 1942. 12 февраля </vt:lpstr>
      <vt:lpstr>Удмуртская правда. 1942. 12 февраля </vt:lpstr>
      <vt:lpstr>Удмуртская правда. 1942. 18 февраля </vt:lpstr>
      <vt:lpstr>Удмуртская правда. 1942. 2 апреля </vt:lpstr>
      <vt:lpstr>Орден Красной Звезды</vt:lpstr>
      <vt:lpstr>Удмуртская правда. 1942. 13 февраля</vt:lpstr>
      <vt:lpstr>Удмуртская правда. 1942. 13 февраля </vt:lpstr>
      <vt:lpstr>Удмуртская правда. 1942. 17 февраля </vt:lpstr>
      <vt:lpstr>Удмуртская правда. 1942. 4 апреля </vt:lpstr>
      <vt:lpstr>Медаль «За трудовое отличие»</vt:lpstr>
      <vt:lpstr>Удмуртская правда. 1942. 18 февраля </vt:lpstr>
      <vt:lpstr>Удмуртская правда. 1942. 21 февраля </vt:lpstr>
      <vt:lpstr>Удмуртская правда. 1942. 11 апреля </vt:lpstr>
      <vt:lpstr>Удмуртская правда. 1942. 1мая </vt:lpstr>
      <vt:lpstr>Орден Ленина </vt:lpstr>
      <vt:lpstr>Удмуртская правда. 1942. 12 марта </vt:lpstr>
      <vt:lpstr>Медаль «За трудовую доблесть»</vt:lpstr>
      <vt:lpstr>Удмуртская правда. 1942. 25 апреля </vt:lpstr>
      <vt:lpstr>Удмуртская правда. 1942. 25 апреля</vt:lpstr>
      <vt:lpstr>Орден Трудового Красного Знамени</vt:lpstr>
      <vt:lpstr>Удмуртская правда. 1942. 8 мая </vt:lpstr>
      <vt:lpstr>Список источников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Ваш Дом</dc:creator>
  <cp:lastModifiedBy>Надежда</cp:lastModifiedBy>
  <cp:revision>29</cp:revision>
  <cp:lastPrinted>1601-01-01T00:00:00Z</cp:lastPrinted>
  <dcterms:created xsi:type="dcterms:W3CDTF">2020-05-19T18:01:12Z</dcterms:created>
  <dcterms:modified xsi:type="dcterms:W3CDTF">2020-05-26T10:01:39Z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