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</p:sldMasterIdLst>
  <p:sldIdLst>
    <p:sldId id="256" r:id="rId2"/>
    <p:sldId id="291" r:id="rId3"/>
    <p:sldId id="259" r:id="rId4"/>
    <p:sldId id="261" r:id="rId5"/>
    <p:sldId id="262" r:id="rId6"/>
    <p:sldId id="263" r:id="rId7"/>
    <p:sldId id="264" r:id="rId8"/>
    <p:sldId id="258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6" r:id="rId21"/>
    <p:sldId id="292" r:id="rId22"/>
    <p:sldId id="278" r:id="rId23"/>
    <p:sldId id="293" r:id="rId24"/>
    <p:sldId id="283" r:id="rId25"/>
    <p:sldId id="279" r:id="rId26"/>
    <p:sldId id="280" r:id="rId27"/>
    <p:sldId id="281" r:id="rId28"/>
    <p:sldId id="282" r:id="rId29"/>
    <p:sldId id="290" r:id="rId30"/>
    <p:sldId id="284" r:id="rId31"/>
    <p:sldId id="294" r:id="rId32"/>
    <p:sldId id="289" r:id="rId33"/>
    <p:sldId id="286" r:id="rId34"/>
    <p:sldId id="285" r:id="rId35"/>
    <p:sldId id="287" r:id="rId36"/>
    <p:sldId id="28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302E"/>
    <a:srgbClr val="AC1A1A"/>
    <a:srgbClr val="E35700"/>
    <a:srgbClr val="911E1B"/>
    <a:srgbClr val="FFFFDD"/>
    <a:srgbClr val="FFFFD5"/>
    <a:srgbClr val="FFFFBF"/>
    <a:srgbClr val="C5F0FF"/>
    <a:srgbClr val="560002"/>
    <a:srgbClr val="972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7" autoAdjust="0"/>
    <p:restoredTop sz="96405"/>
  </p:normalViewPr>
  <p:slideViewPr>
    <p:cSldViewPr snapToGrid="0">
      <p:cViewPr varScale="1">
        <p:scale>
          <a:sx n="156" d="100"/>
          <a:sy n="156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https://opt-1098442.ssl.1c-bitrix-cdn.ru/upload/medialibrary/5e6/5e6cf0d588cf67edc9f1c8e5ac106668.png?148467917023839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3" t="4462" r="4671" b="8751"/>
          <a:stretch/>
        </p:blipFill>
        <p:spPr bwMode="auto">
          <a:xfrm>
            <a:off x="707807" y="4966252"/>
            <a:ext cx="2338208" cy="162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13" name="Picture 8" descr="http://ramki-photoshop.ru/fon/bumaga/fony_139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ped-kopilka.ru/images/photos/f427676a45c2faff9389333e7e780d03.jpg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852" y="211901"/>
            <a:ext cx="3078794" cy="189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vk-fasad.ru/images/content/News/pobeda_9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19" y="718854"/>
            <a:ext cx="5239593" cy="238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89E19FE-2D75-4DB2-90F3-4928270A1784}" type="datetimeFigureOut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90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82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074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175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560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425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577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346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40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://ped-kopilka.ru/images/photos/f427676a45c2faff9389333e7e780d03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558" y="5366759"/>
            <a:ext cx="2059632" cy="126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vk-fasad.ru/images/content/News/pobeda_9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609" y="527212"/>
            <a:ext cx="2176852" cy="9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53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  <p:pic>
        <p:nvPicPr>
          <p:cNvPr id="22" name="Picture 8" descr="http://ramki-photoshop.ru/fon/bumaga/fony_139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97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24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64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47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8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25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73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89E19FE-2D75-4DB2-90F3-4928270A1784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85A9E80-EDF7-42CB-A362-03A2DA00240C}" type="slidenum">
              <a:rPr lang="ru-RU" smtClean="0"/>
              <a:t>‹#›</a:t>
            </a:fld>
            <a:endParaRPr lang="ru-RU"/>
          </a:p>
        </p:txBody>
      </p:sp>
      <p:pic>
        <p:nvPicPr>
          <p:cNvPr id="22" name="Picture 8" descr="http://ramki-photoshop.ru/fon/bumaga/fony_139.jp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 userDrawn="1"/>
        </p:nvSpPr>
        <p:spPr>
          <a:xfrm>
            <a:off x="11219935" y="6657945"/>
            <a:ext cx="9720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0" dirty="0" smtClean="0">
                <a:solidFill>
                  <a:schemeClr val="accent4">
                    <a:lumMod val="75000"/>
                  </a:schemeClr>
                </a:solidFill>
                <a:latin typeface="AGReverance" pitchFamily="2" charset="0"/>
              </a:rPr>
              <a:t>© </a:t>
            </a:r>
            <a:r>
              <a:rPr lang="ru-RU" sz="700" b="0" dirty="0" smtClean="0">
                <a:solidFill>
                  <a:schemeClr val="accent4">
                    <a:lumMod val="75000"/>
                  </a:schemeClr>
                </a:solidFill>
                <a:latin typeface="AGReverance" pitchFamily="2" charset="0"/>
              </a:rPr>
              <a:t>Полшкова В.В., 2018</a:t>
            </a:r>
          </a:p>
        </p:txBody>
      </p:sp>
    </p:spTree>
    <p:extLst>
      <p:ext uri="{BB962C8B-B14F-4D97-AF65-F5344CB8AC3E}">
        <p14:creationId xmlns:p14="http://schemas.microsoft.com/office/powerpoint/2010/main" val="391920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/>
          <a:lstStyle/>
          <a:p>
            <a:r>
              <a:rPr lang="ru-RU" sz="6000" b="1" dirty="0" smtClean="0">
                <a:solidFill>
                  <a:srgbClr val="911E1B"/>
                </a:solidFill>
                <a:cs typeface="Adobe Naskh Medium" panose="01010101010101010101" pitchFamily="50" charset="-78"/>
              </a:rPr>
              <a:t>Книга  Памяти. </a:t>
            </a:r>
            <a:br>
              <a:rPr lang="ru-RU" sz="6000" b="1" dirty="0" smtClean="0">
                <a:solidFill>
                  <a:srgbClr val="911E1B"/>
                </a:solidFill>
                <a:cs typeface="Adobe Naskh Medium" panose="01010101010101010101" pitchFamily="50" charset="-78"/>
              </a:rPr>
            </a:br>
            <a:r>
              <a:rPr lang="ru-RU" sz="6000" b="1" dirty="0" smtClean="0">
                <a:solidFill>
                  <a:srgbClr val="911E1B"/>
                </a:solidFill>
                <a:cs typeface="Adobe Naskh Medium" panose="01010101010101010101" pitchFamily="50" charset="-78"/>
              </a:rPr>
              <a:t>Выставка картин.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54955" y="4777381"/>
            <a:ext cx="8825658" cy="1329505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r>
              <a:rPr lang="ru-RU" sz="2900" dirty="0" smtClean="0">
                <a:solidFill>
                  <a:schemeClr val="accent1">
                    <a:lumMod val="50000"/>
                  </a:schemeClr>
                </a:solidFill>
              </a:rPr>
              <a:t>Совместный проект руководителя </a:t>
            </a:r>
            <a:br>
              <a:rPr lang="ru-RU" sz="29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900" dirty="0" smtClean="0">
                <a:solidFill>
                  <a:schemeClr val="accent1">
                    <a:lumMod val="50000"/>
                  </a:schemeClr>
                </a:solidFill>
              </a:rPr>
              <a:t>до «аппликация соломкой», </a:t>
            </a:r>
            <a:r>
              <a:rPr lang="ru-RU" sz="2900" dirty="0" err="1" smtClean="0">
                <a:solidFill>
                  <a:schemeClr val="accent1">
                    <a:lumMod val="50000"/>
                  </a:schemeClr>
                </a:solidFill>
              </a:rPr>
              <a:t>шашковой</a:t>
            </a:r>
            <a:r>
              <a:rPr lang="ru-RU" sz="2900" dirty="0" smtClean="0">
                <a:solidFill>
                  <a:schemeClr val="accent1">
                    <a:lumMod val="50000"/>
                  </a:schemeClr>
                </a:solidFill>
              </a:rPr>
              <a:t> т</a:t>
            </a:r>
            <a:r>
              <a:rPr lang="en-US" sz="29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sz="2900" dirty="0" smtClean="0">
                <a:solidFill>
                  <a:schemeClr val="accent1">
                    <a:lumMod val="50000"/>
                  </a:schemeClr>
                </a:solidFill>
              </a:rPr>
              <a:t>н</a:t>
            </a:r>
            <a:r>
              <a:rPr lang="en-US" sz="2900" dirty="0" smtClean="0">
                <a:solidFill>
                  <a:schemeClr val="accent1">
                    <a:lumMod val="50000"/>
                  </a:schemeClr>
                </a:solidFill>
              </a:rPr>
              <a:t>.,</a:t>
            </a:r>
            <a:r>
              <a:rPr lang="ru-RU" sz="2900" dirty="0" smtClean="0">
                <a:solidFill>
                  <a:schemeClr val="accent1">
                    <a:lumMod val="50000"/>
                  </a:schemeClr>
                </a:solidFill>
              </a:rPr>
              <a:t> учащихся и их родителей.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4904" y="905328"/>
            <a:ext cx="8825659" cy="34163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700" b="1" dirty="0" smtClean="0">
                <a:cs typeface="Times New Roman" pitchFamily="18" charset="0"/>
              </a:rPr>
              <a:t>	Бычков </a:t>
            </a:r>
            <a:r>
              <a:rPr lang="ru-RU" sz="1700" b="1" dirty="0">
                <a:cs typeface="Times New Roman" pitchFamily="18" charset="0"/>
              </a:rPr>
              <a:t>Александр Андреевич в августе 1942 года призван в Советскую армию. Служил связистом во 2-ой Гвардейской армии. Начинал служить в качестве рядового, впоследствии был назначен командиром отделения, </a:t>
            </a:r>
            <a:r>
              <a:rPr lang="ru-RU" sz="1700" b="1" dirty="0" smtClean="0">
                <a:cs typeface="Times New Roman" pitchFamily="18" charset="0"/>
              </a:rPr>
              <a:t>и, </a:t>
            </a:r>
            <a:r>
              <a:rPr lang="ru-RU" sz="1700" b="1" dirty="0">
                <a:cs typeface="Times New Roman" pitchFamily="18" charset="0"/>
              </a:rPr>
              <a:t>позднее помощником командира взвода. Участвовал в боевых операциях на фронтах – Сталинградском (участник Сталинградской битвы), Донском, Степном, 4 –ом Украинском, 1 – ом </a:t>
            </a:r>
            <a:r>
              <a:rPr lang="ru-RU" sz="1700" b="1" dirty="0" smtClean="0">
                <a:cs typeface="Times New Roman" pitchFamily="18" charset="0"/>
              </a:rPr>
              <a:t>Прибалтийском, 3 </a:t>
            </a:r>
            <a:r>
              <a:rPr lang="ru-RU" sz="1700" b="1" dirty="0">
                <a:cs typeface="Times New Roman" pitchFamily="18" charset="0"/>
              </a:rPr>
              <a:t>– ем Белорусском. В декабре 1945 года демобилизован.</a:t>
            </a:r>
            <a:r>
              <a:rPr lang="ru-RU" sz="1700" dirty="0">
                <a:cs typeface="Times New Roman" pitchFamily="18" charset="0"/>
              </a:rPr>
              <a:t/>
            </a:r>
            <a:br>
              <a:rPr lang="ru-RU" sz="1700" dirty="0">
                <a:cs typeface="Times New Roman" pitchFamily="18" charset="0"/>
              </a:rPr>
            </a:br>
            <a:r>
              <a:rPr lang="ru-RU" sz="1700" dirty="0">
                <a:cs typeface="Times New Roman" pitchFamily="18" charset="0"/>
              </a:rPr>
              <a:t/>
            </a:r>
            <a:br>
              <a:rPr lang="ru-RU" sz="1700" dirty="0">
                <a:cs typeface="Times New Roman" pitchFamily="18" charset="0"/>
              </a:rPr>
            </a:br>
            <a:r>
              <a:rPr lang="ru-RU" sz="1700" dirty="0" smtClean="0">
                <a:cs typeface="Times New Roman" pitchFamily="18" charset="0"/>
              </a:rPr>
              <a:t>	</a:t>
            </a:r>
            <a:r>
              <a:rPr lang="ru-RU" sz="1700" b="1" dirty="0" smtClean="0">
                <a:cs typeface="Times New Roman" pitchFamily="18" charset="0"/>
              </a:rPr>
              <a:t>Во </a:t>
            </a:r>
            <a:r>
              <a:rPr lang="ru-RU" sz="1700" b="1" dirty="0">
                <a:cs typeface="Times New Roman" pitchFamily="18" charset="0"/>
              </a:rPr>
              <a:t>время боевых операций прадедушка обеспечивал устойчивую связь для управления войсками и оповещения об обстановке на фронтах, снабжал штабы необходимыми сведениями, доставлял оперативную информацию в боевые части, передавал на места боевые приказы командования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011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5639" y="725506"/>
            <a:ext cx="5200004" cy="34163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 smtClean="0"/>
              <a:t>	</a:t>
            </a:r>
            <a:r>
              <a:rPr lang="ru-RU" sz="1700" b="1" i="1" dirty="0" smtClean="0"/>
              <a:t>Военный </a:t>
            </a:r>
            <a:r>
              <a:rPr lang="ru-RU" sz="1700" b="1" i="1" dirty="0"/>
              <a:t>историк В.С. Хохлов пишет: </a:t>
            </a:r>
            <a:r>
              <a:rPr lang="ru-RU" sz="1700" b="1" dirty="0"/>
              <a:t>«Подвиг связиста — особый подвиг. Далекий от внешнего эффекта. </a:t>
            </a:r>
            <a:r>
              <a:rPr lang="ru-RU" sz="1700" b="1" dirty="0" smtClean="0"/>
              <a:t>От </a:t>
            </a:r>
            <a:r>
              <a:rPr lang="ru-RU" sz="1700" b="1" dirty="0"/>
              <a:t>четкой работы связистов зависит быстрота и своевременность передачи донесений, распоряжений, приказов и команд, наибольшая потребность в которых возникает именно в условиях напряженного боя, особенно в критических ситуациях. Поэтому труд связиста на войне — самый необходимый, самый почетный и ответственный, от него часто зависит успех боя и всей операции».</a:t>
            </a:r>
            <a:r>
              <a:rPr lang="ru-RU" sz="1700" dirty="0"/>
              <a:t/>
            </a:r>
            <a:br>
              <a:rPr lang="ru-RU" sz="1700" dirty="0"/>
            </a:br>
            <a:endParaRPr lang="ru-RU" sz="1700" dirty="0"/>
          </a:p>
        </p:txBody>
      </p:sp>
      <p:pic>
        <p:nvPicPr>
          <p:cNvPr id="4" name="Picture 3" descr="C:\Users\Alex D\Desktop\ДаняПрезентация 9мая\ef36724a-83e2-420c-847b-ef39506cfbd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889" y="725506"/>
            <a:ext cx="2952328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7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2875" y="374650"/>
            <a:ext cx="8825659" cy="50546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cs typeface="Times New Roman" pitchFamily="18" charset="0"/>
              </a:rPr>
              <a:t> </a:t>
            </a:r>
            <a:r>
              <a:rPr lang="ru-RU" sz="2300" dirty="0">
                <a:cs typeface="Times New Roman" pitchFamily="18" charset="0"/>
              </a:rPr>
              <a:t/>
            </a:r>
            <a:br>
              <a:rPr lang="ru-RU" sz="2300" dirty="0">
                <a:cs typeface="Times New Roman" pitchFamily="18" charset="0"/>
              </a:rPr>
            </a:br>
            <a:r>
              <a:rPr lang="ru-RU" sz="3400" b="1" dirty="0">
                <a:latin typeface="+mj-lt"/>
                <a:cs typeface="Times New Roman" pitchFamily="18" charset="0"/>
              </a:rPr>
              <a:t>Вот один из </a:t>
            </a:r>
            <a:r>
              <a:rPr lang="ru-RU" sz="3400" b="1" dirty="0" smtClean="0">
                <a:latin typeface="+mj-lt"/>
                <a:cs typeface="Times New Roman" pitchFamily="18" charset="0"/>
              </a:rPr>
              <a:t>рассказов моего прадедушки </a:t>
            </a:r>
            <a:r>
              <a:rPr lang="ru-RU" sz="3400" b="1" dirty="0">
                <a:latin typeface="+mj-lt"/>
                <a:cs typeface="Times New Roman" pitchFamily="18" charset="0"/>
              </a:rPr>
              <a:t>про войну:</a:t>
            </a:r>
            <a:br>
              <a:rPr lang="ru-RU" sz="3400" b="1" dirty="0">
                <a:latin typeface="+mj-lt"/>
                <a:cs typeface="Times New Roman" pitchFamily="18" charset="0"/>
              </a:rPr>
            </a:br>
            <a:r>
              <a:rPr lang="ru-RU" sz="3400" dirty="0">
                <a:latin typeface="+mj-lt"/>
                <a:cs typeface="Times New Roman" pitchFamily="18" charset="0"/>
              </a:rPr>
              <a:t/>
            </a:r>
            <a:br>
              <a:rPr lang="ru-RU" sz="3400" dirty="0">
                <a:latin typeface="+mj-lt"/>
                <a:cs typeface="Times New Roman" pitchFamily="18" charset="0"/>
              </a:rPr>
            </a:br>
            <a:r>
              <a:rPr lang="ru-RU" sz="3400" dirty="0" smtClean="0">
                <a:latin typeface="+mj-lt"/>
                <a:cs typeface="Times New Roman" pitchFamily="18" charset="0"/>
              </a:rPr>
              <a:t>«</a:t>
            </a:r>
            <a:r>
              <a:rPr lang="ru-RU" sz="3400" b="1" dirty="0" smtClean="0">
                <a:latin typeface="+mj-lt"/>
                <a:cs typeface="Times New Roman" pitchFamily="18" charset="0"/>
              </a:rPr>
              <a:t>Как-то </a:t>
            </a:r>
            <a:r>
              <a:rPr lang="ru-RU" sz="3400" b="1" dirty="0">
                <a:latin typeface="+mj-lt"/>
                <a:cs typeface="Times New Roman" pitchFamily="18" charset="0"/>
              </a:rPr>
              <a:t>раз прадедушка с несколькими бойцами прокладывал связь и попал в окружение. Чтобы не попасть в плен, солдатам пришлось уйти в болото и просидеть по горло в холодной воде около 12 часов, пока немцы ходили по лесу и их искали. После этого связь была налажена и задание выполнено. Все бойцы после этого очень сильно заболели, но зато все остались в живых и была налажена связь</a:t>
            </a:r>
            <a:r>
              <a:rPr lang="ru-RU" sz="3400" b="1" dirty="0" smtClean="0">
                <a:latin typeface="+mj-lt"/>
                <a:cs typeface="Times New Roman" pitchFamily="18" charset="0"/>
              </a:rPr>
              <a:t>.»</a:t>
            </a:r>
          </a:p>
          <a:p>
            <a:pPr marL="0" indent="0">
              <a:buNone/>
            </a:pPr>
            <a:r>
              <a:rPr lang="ru-RU" sz="3400" b="1" dirty="0">
                <a:latin typeface="+mj-lt"/>
                <a:cs typeface="Times New Roman" pitchFamily="18" charset="0"/>
              </a:rPr>
              <a:t>За мужество и героизм, проявленные в борьбе с немецко-фашистскими </a:t>
            </a:r>
            <a:r>
              <a:rPr lang="ru-RU" sz="3400" b="1" dirty="0" smtClean="0">
                <a:latin typeface="+mj-lt"/>
                <a:cs typeface="Times New Roman" pitchFamily="18" charset="0"/>
              </a:rPr>
              <a:t>захватчиками, </a:t>
            </a:r>
            <a:r>
              <a:rPr lang="ru-RU" sz="3400" b="1" dirty="0">
                <a:latin typeface="+mj-lt"/>
                <a:cs typeface="Times New Roman" pitchFamily="18" charset="0"/>
              </a:rPr>
              <a:t>Бычков Александр Андреевич был </a:t>
            </a:r>
            <a:r>
              <a:rPr lang="ru-RU" sz="3400" b="1" dirty="0" smtClean="0">
                <a:latin typeface="+mj-lt"/>
                <a:cs typeface="Times New Roman" pitchFamily="18" charset="0"/>
              </a:rPr>
              <a:t>награжден:</a:t>
            </a:r>
            <a:endParaRPr lang="ru-RU" sz="3400" dirty="0">
              <a:latin typeface="+mj-lt"/>
              <a:cs typeface="Times New Roman" pitchFamily="18" charset="0"/>
            </a:endParaRPr>
          </a:p>
          <a:p>
            <a:r>
              <a:rPr lang="ru-RU" sz="3400" b="1" dirty="0" smtClean="0">
                <a:latin typeface="+mj-lt"/>
                <a:cs typeface="Times New Roman" pitchFamily="18" charset="0"/>
              </a:rPr>
              <a:t>Орденом Красной звезды</a:t>
            </a:r>
            <a:endParaRPr lang="ru-RU" sz="3400" dirty="0">
              <a:latin typeface="+mj-lt"/>
              <a:cs typeface="Times New Roman" pitchFamily="18" charset="0"/>
            </a:endParaRPr>
          </a:p>
          <a:p>
            <a:r>
              <a:rPr lang="ru-RU" sz="3400" b="1" dirty="0" smtClean="0">
                <a:latin typeface="+mj-lt"/>
                <a:cs typeface="Times New Roman" pitchFamily="18" charset="0"/>
              </a:rPr>
              <a:t>медалью </a:t>
            </a:r>
            <a:r>
              <a:rPr lang="ru-RU" sz="3400" b="1" dirty="0">
                <a:latin typeface="+mj-lt"/>
                <a:cs typeface="Times New Roman" pitchFamily="18" charset="0"/>
              </a:rPr>
              <a:t>«За боевые </a:t>
            </a:r>
            <a:r>
              <a:rPr lang="ru-RU" sz="3400" b="1" dirty="0" smtClean="0">
                <a:latin typeface="+mj-lt"/>
                <a:cs typeface="Times New Roman" pitchFamily="18" charset="0"/>
              </a:rPr>
              <a:t>заслуги»</a:t>
            </a:r>
            <a:endParaRPr lang="ru-RU" sz="3400" dirty="0">
              <a:latin typeface="+mj-lt"/>
              <a:cs typeface="Times New Roman" pitchFamily="18" charset="0"/>
            </a:endParaRPr>
          </a:p>
          <a:p>
            <a:r>
              <a:rPr lang="ru-RU" sz="3400" b="1" dirty="0" smtClean="0">
                <a:latin typeface="+mj-lt"/>
                <a:cs typeface="Times New Roman" pitchFamily="18" charset="0"/>
              </a:rPr>
              <a:t>медалью </a:t>
            </a:r>
            <a:r>
              <a:rPr lang="ru-RU" sz="3400" b="1" dirty="0">
                <a:latin typeface="+mj-lt"/>
                <a:cs typeface="Times New Roman" pitchFamily="18" charset="0"/>
              </a:rPr>
              <a:t>«За взятие </a:t>
            </a:r>
            <a:r>
              <a:rPr lang="ru-RU" sz="3400" b="1" dirty="0" smtClean="0">
                <a:latin typeface="+mj-lt"/>
                <a:cs typeface="Times New Roman" pitchFamily="18" charset="0"/>
              </a:rPr>
              <a:t>Кенигсберга»</a:t>
            </a:r>
            <a:endParaRPr lang="ru-RU" sz="3400" dirty="0">
              <a:latin typeface="+mj-lt"/>
              <a:cs typeface="Times New Roman" pitchFamily="18" charset="0"/>
            </a:endParaRPr>
          </a:p>
          <a:p>
            <a:r>
              <a:rPr lang="ru-RU" sz="3400" b="1" dirty="0" smtClean="0">
                <a:latin typeface="+mj-lt"/>
                <a:cs typeface="Times New Roman" pitchFamily="18" charset="0"/>
              </a:rPr>
              <a:t>орденом </a:t>
            </a:r>
            <a:r>
              <a:rPr lang="ru-RU" sz="3400" b="1" dirty="0">
                <a:latin typeface="+mj-lt"/>
                <a:cs typeface="Times New Roman" pitchFamily="18" charset="0"/>
              </a:rPr>
              <a:t>«Отечественной </a:t>
            </a:r>
            <a:r>
              <a:rPr lang="ru-RU" sz="3400" b="1" dirty="0" smtClean="0">
                <a:latin typeface="+mj-lt"/>
                <a:cs typeface="Times New Roman" pitchFamily="18" charset="0"/>
              </a:rPr>
              <a:t>войны»</a:t>
            </a:r>
            <a:endParaRPr lang="ru-RU" sz="3400" dirty="0">
              <a:latin typeface="+mj-lt"/>
              <a:cs typeface="Times New Roman" pitchFamily="18" charset="0"/>
            </a:endParaRPr>
          </a:p>
          <a:p>
            <a:r>
              <a:rPr lang="ru-RU" sz="3400" b="1" dirty="0" smtClean="0">
                <a:latin typeface="+mj-lt"/>
                <a:cs typeface="Times New Roman" pitchFamily="18" charset="0"/>
              </a:rPr>
              <a:t>медалью </a:t>
            </a:r>
            <a:r>
              <a:rPr lang="ru-RU" sz="3400" b="1" dirty="0">
                <a:latin typeface="+mj-lt"/>
                <a:cs typeface="Times New Roman" pitchFamily="18" charset="0"/>
              </a:rPr>
              <a:t>«За оборону </a:t>
            </a:r>
            <a:r>
              <a:rPr lang="ru-RU" sz="3400" b="1" dirty="0" smtClean="0">
                <a:latin typeface="+mj-lt"/>
                <a:cs typeface="Times New Roman" pitchFamily="18" charset="0"/>
              </a:rPr>
              <a:t>Сталинграда»</a:t>
            </a:r>
            <a:endParaRPr lang="ru-RU" sz="3400" dirty="0">
              <a:latin typeface="+mj-lt"/>
              <a:cs typeface="Times New Roman" pitchFamily="18" charset="0"/>
            </a:endParaRPr>
          </a:p>
          <a:p>
            <a:r>
              <a:rPr lang="ru-RU" sz="3400" b="1" dirty="0" smtClean="0">
                <a:latin typeface="+mj-lt"/>
                <a:cs typeface="Times New Roman" pitchFamily="18" charset="0"/>
              </a:rPr>
              <a:t>медалью </a:t>
            </a:r>
            <a:r>
              <a:rPr lang="ru-RU" sz="3400" b="1" dirty="0">
                <a:latin typeface="+mj-lt"/>
                <a:cs typeface="Times New Roman" pitchFamily="18" charset="0"/>
              </a:rPr>
              <a:t>«За Сталинградскую </a:t>
            </a:r>
            <a:r>
              <a:rPr lang="ru-RU" sz="3400" b="1" dirty="0" smtClean="0">
                <a:latin typeface="+mj-lt"/>
                <a:cs typeface="Times New Roman" pitchFamily="18" charset="0"/>
              </a:rPr>
              <a:t>битву»</a:t>
            </a:r>
            <a:endParaRPr lang="ru-RU" sz="3400" dirty="0">
              <a:latin typeface="+mj-lt"/>
              <a:cs typeface="Times New Roman" pitchFamily="18" charset="0"/>
            </a:endParaRPr>
          </a:p>
          <a:p>
            <a:r>
              <a:rPr lang="ru-RU" sz="3400" b="1" dirty="0" smtClean="0">
                <a:latin typeface="+mj-lt"/>
                <a:cs typeface="Times New Roman" pitchFamily="18" charset="0"/>
              </a:rPr>
              <a:t>медалью </a:t>
            </a:r>
            <a:r>
              <a:rPr lang="ru-RU" sz="3400" b="1" dirty="0">
                <a:latin typeface="+mj-lt"/>
                <a:cs typeface="Times New Roman" pitchFamily="18" charset="0"/>
              </a:rPr>
              <a:t>«За победу в Великой Отечественной войне</a:t>
            </a:r>
            <a:r>
              <a:rPr lang="ru-RU" sz="3400" b="1" dirty="0" smtClean="0">
                <a:latin typeface="+mj-lt"/>
                <a:cs typeface="Times New Roman" pitchFamily="18" charset="0"/>
              </a:rPr>
              <a:t>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260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1876" y="971550"/>
            <a:ext cx="8825659" cy="341630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AC1A1A"/>
                </a:solidFill>
              </a:rPr>
              <a:t>Горячев</a:t>
            </a:r>
            <a:r>
              <a:rPr lang="ru-RU" sz="3600" dirty="0">
                <a:solidFill>
                  <a:srgbClr val="AC1A1A"/>
                </a:solidFill>
              </a:rPr>
              <a:t/>
            </a:r>
            <a:br>
              <a:rPr lang="ru-RU" sz="3600" dirty="0">
                <a:solidFill>
                  <a:srgbClr val="AC1A1A"/>
                </a:solidFill>
              </a:rPr>
            </a:br>
            <a:r>
              <a:rPr lang="ru-RU" sz="3600" dirty="0" smtClean="0">
                <a:solidFill>
                  <a:srgbClr val="AC1A1A"/>
                </a:solidFill>
              </a:rPr>
              <a:t>Федор </a:t>
            </a:r>
            <a:r>
              <a:rPr lang="ru-RU" sz="3600" dirty="0">
                <a:solidFill>
                  <a:srgbClr val="AC1A1A"/>
                </a:solidFill>
              </a:rPr>
              <a:t/>
            </a:r>
            <a:br>
              <a:rPr lang="ru-RU" sz="3600" dirty="0">
                <a:solidFill>
                  <a:srgbClr val="AC1A1A"/>
                </a:solidFill>
              </a:rPr>
            </a:br>
            <a:r>
              <a:rPr lang="ru-RU" sz="3600" dirty="0" smtClean="0">
                <a:solidFill>
                  <a:srgbClr val="AC1A1A"/>
                </a:solidFill>
              </a:rPr>
              <a:t>Иосифович</a:t>
            </a:r>
            <a:r>
              <a:rPr lang="ru-RU" sz="3600" dirty="0">
                <a:solidFill>
                  <a:srgbClr val="AC1A1A"/>
                </a:solidFill>
              </a:rPr>
              <a:t/>
            </a:r>
            <a:br>
              <a:rPr lang="ru-RU" sz="3600" dirty="0">
                <a:solidFill>
                  <a:srgbClr val="AC1A1A"/>
                </a:solidFill>
              </a:rPr>
            </a:br>
            <a:r>
              <a:rPr lang="ru-RU" sz="3600" dirty="0">
                <a:solidFill>
                  <a:srgbClr val="AC1A1A"/>
                </a:solidFill>
              </a:rPr>
              <a:t>(</a:t>
            </a:r>
            <a:r>
              <a:rPr lang="ru-RU" sz="3600" dirty="0" smtClean="0">
                <a:solidFill>
                  <a:srgbClr val="AC1A1A"/>
                </a:solidFill>
              </a:rPr>
              <a:t>1904-1992)</a:t>
            </a:r>
          </a:p>
          <a:p>
            <a:pPr marL="0" indent="0">
              <a:buNone/>
            </a:pPr>
            <a:endParaRPr lang="ru-RU" dirty="0">
              <a:solidFill>
                <a:srgbClr val="AC1A1A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07" y="971550"/>
            <a:ext cx="3162300" cy="43434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281877" y="3375480"/>
            <a:ext cx="8825658" cy="153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Автор: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Гурьяшкина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Мария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Ученица 3 «В» класса, ГБОУ Школа № 1164 г. Москвы</a:t>
            </a:r>
          </a:p>
          <a:p>
            <a:pPr marL="0" indent="0">
              <a:buNone/>
            </a:pP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Гурьяшкина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Светлана Александровна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996" y="439964"/>
            <a:ext cx="8825659" cy="34163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i="1" dirty="0"/>
              <a:t>Горячев Федор Иосифович (1904-1992)</a:t>
            </a:r>
            <a:r>
              <a:rPr lang="ru-RU" dirty="0"/>
              <a:t> – прапрадедушка </a:t>
            </a:r>
            <a:r>
              <a:rPr lang="ru-RU" dirty="0" err="1"/>
              <a:t>Гурьяшкиной</a:t>
            </a:r>
            <a:r>
              <a:rPr lang="ru-RU" dirty="0"/>
              <a:t> Маши ученицы 3 </a:t>
            </a:r>
            <a:r>
              <a:rPr lang="ru-RU" dirty="0" smtClean="0"/>
              <a:t>«В» </a:t>
            </a:r>
            <a:r>
              <a:rPr lang="ru-RU" dirty="0"/>
              <a:t>ГБОУ </a:t>
            </a:r>
            <a:r>
              <a:rPr lang="ru-RU" dirty="0" smtClean="0"/>
              <a:t>Школа </a:t>
            </a:r>
            <a:r>
              <a:rPr lang="ru-RU" dirty="0"/>
              <a:t>№ 1164 . </a:t>
            </a:r>
          </a:p>
          <a:p>
            <a:pPr marL="0" indent="0">
              <a:buNone/>
            </a:pPr>
            <a:r>
              <a:rPr lang="ru-RU" dirty="0" smtClean="0"/>
              <a:t>	Родился </a:t>
            </a:r>
            <a:r>
              <a:rPr lang="ru-RU" dirty="0"/>
              <a:t>22 мая 1904 году в деревне </a:t>
            </a:r>
            <a:r>
              <a:rPr lang="ru-RU" dirty="0" err="1"/>
              <a:t>Колесниково</a:t>
            </a:r>
            <a:r>
              <a:rPr lang="ru-RU" dirty="0"/>
              <a:t> Рязанской области в крестьянской семье. Закончил деревенскую школу. Работал </a:t>
            </a:r>
            <a:r>
              <a:rPr lang="ru-RU" dirty="0" err="1" smtClean="0"/>
              <a:t>плотником.С</a:t>
            </a:r>
            <a:r>
              <a:rPr lang="ru-RU" dirty="0" smtClean="0"/>
              <a:t> </a:t>
            </a:r>
            <a:r>
              <a:rPr lang="ru-RU" dirty="0"/>
              <a:t>октября 1926 по ноябрь 1928 проходил службу в 149 стрелковом полку Красной армии. </a:t>
            </a:r>
            <a:r>
              <a:rPr lang="ru-RU" dirty="0" smtClean="0"/>
              <a:t>В </a:t>
            </a:r>
            <a:r>
              <a:rPr lang="ru-RU" dirty="0"/>
              <a:t>связи с всеобщей мобилизацией дважды призывался на ВОВ, но возвращался </a:t>
            </a:r>
            <a:r>
              <a:rPr lang="ru-RU" dirty="0" smtClean="0"/>
              <a:t>домой.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октябре 1942 году, будучи отцом шестерых детей, все же был отправлен  на фронт телефонистом в составе 1003 гаубичного артиллерийского полка. В ходе боевых действий был ранен. Участвовал в освобождении Праги от немецко-фашистских захватчиков.  </a:t>
            </a:r>
          </a:p>
          <a:p>
            <a:pPr marL="0" indent="0">
              <a:buNone/>
            </a:pPr>
            <a:r>
              <a:rPr lang="ru-RU" dirty="0" smtClean="0"/>
              <a:t>	Во </a:t>
            </a:r>
            <a:r>
              <a:rPr lang="ru-RU" dirty="0"/>
              <a:t>время войны был награжден следующими </a:t>
            </a:r>
            <a:r>
              <a:rPr lang="ru-RU" dirty="0" smtClean="0"/>
              <a:t>орденами и медалями</a:t>
            </a:r>
            <a:r>
              <a:rPr lang="ru-RU" dirty="0"/>
              <a:t>: Орденом </a:t>
            </a:r>
            <a:r>
              <a:rPr lang="ru-RU" dirty="0" smtClean="0"/>
              <a:t>Красной звезды, </a:t>
            </a:r>
            <a:r>
              <a:rPr lang="ru-RU" dirty="0"/>
              <a:t>медалью «За отвагу», медалью «За боевые заслуги», медалью «За освобождение Праги». Вся наша семья им очень гордится! Спасибо за победу!</a:t>
            </a:r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96" y="4046765"/>
            <a:ext cx="812800" cy="9779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0" y="3894365"/>
            <a:ext cx="635000" cy="12319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606" y="3894365"/>
            <a:ext cx="698500" cy="12827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112" y="3894365"/>
            <a:ext cx="660400" cy="12319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5244" y="3900264"/>
            <a:ext cx="2368411" cy="245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51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2939" y="1289957"/>
            <a:ext cx="882565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AC1A1A"/>
                </a:solidFill>
              </a:rPr>
              <a:t>Силин</a:t>
            </a:r>
            <a:r>
              <a:rPr lang="ru-RU" sz="3600" dirty="0">
                <a:solidFill>
                  <a:srgbClr val="AC1A1A"/>
                </a:solidFill>
              </a:rPr>
              <a:t/>
            </a:r>
            <a:br>
              <a:rPr lang="ru-RU" sz="3600" dirty="0">
                <a:solidFill>
                  <a:srgbClr val="AC1A1A"/>
                </a:solidFill>
              </a:rPr>
            </a:br>
            <a:r>
              <a:rPr lang="ru-RU" sz="3600" dirty="0" smtClean="0">
                <a:solidFill>
                  <a:srgbClr val="AC1A1A"/>
                </a:solidFill>
              </a:rPr>
              <a:t>Петр</a:t>
            </a:r>
            <a:r>
              <a:rPr lang="ru-RU" sz="3600" dirty="0">
                <a:solidFill>
                  <a:srgbClr val="AC1A1A"/>
                </a:solidFill>
              </a:rPr>
              <a:t/>
            </a:r>
            <a:br>
              <a:rPr lang="ru-RU" sz="3600" dirty="0">
                <a:solidFill>
                  <a:srgbClr val="AC1A1A"/>
                </a:solidFill>
              </a:rPr>
            </a:br>
            <a:r>
              <a:rPr lang="ru-RU" sz="3600" dirty="0" smtClean="0">
                <a:solidFill>
                  <a:srgbClr val="AC1A1A"/>
                </a:solidFill>
              </a:rPr>
              <a:t>Аристархович</a:t>
            </a:r>
            <a:r>
              <a:rPr lang="ru-RU" sz="3600" dirty="0">
                <a:solidFill>
                  <a:srgbClr val="AC1A1A"/>
                </a:solidFill>
              </a:rPr>
              <a:t/>
            </a:r>
            <a:br>
              <a:rPr lang="ru-RU" sz="3600" dirty="0">
                <a:solidFill>
                  <a:srgbClr val="AC1A1A"/>
                </a:solidFill>
              </a:rPr>
            </a:br>
            <a:r>
              <a:rPr lang="ru-RU" sz="3600" dirty="0" smtClean="0">
                <a:solidFill>
                  <a:srgbClr val="AC1A1A"/>
                </a:solidFill>
              </a:rPr>
              <a:t>(1907-1988)</a:t>
            </a:r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96" y="1289957"/>
            <a:ext cx="3346790" cy="4462386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632939" y="3718380"/>
            <a:ext cx="8825658" cy="1416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Автор: Силина Елена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Ученица 3 «В» класса, ГБОУ Школа № 1164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г.Москвы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Силина Галина Ивановна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88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7368" y="382814"/>
            <a:ext cx="8797311" cy="528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	СИЛИН </a:t>
            </a:r>
            <a:r>
              <a:rPr lang="ru-RU" b="1" dirty="0"/>
              <a:t>ПЕТР АРИСТАРХОВИЧ</a:t>
            </a:r>
            <a:r>
              <a:rPr lang="ru-RU" dirty="0"/>
              <a:t>- 1907 года рождения- это мой прадедушка.</a:t>
            </a:r>
          </a:p>
          <a:p>
            <a:pPr marL="0" indent="0">
              <a:buNone/>
            </a:pPr>
            <a:r>
              <a:rPr lang="ru-RU" dirty="0"/>
              <a:t>До войны он работал мастером связи на </a:t>
            </a:r>
            <a:r>
              <a:rPr lang="ru-RU" dirty="0" err="1"/>
              <a:t>Тальменском</a:t>
            </a:r>
            <a:r>
              <a:rPr lang="ru-RU" dirty="0"/>
              <a:t> линейном участке Алтайской железной дороги.</a:t>
            </a:r>
          </a:p>
          <a:p>
            <a:pPr marL="0" indent="0">
              <a:buNone/>
            </a:pPr>
            <a:r>
              <a:rPr lang="ru-RU" dirty="0"/>
              <a:t>В 1941 году был призван  на войну. Воевал в составе минометного полка в качестве командира отделения связи. Имел три ранения. Награждён </a:t>
            </a:r>
            <a:r>
              <a:rPr lang="ru-RU" b="1" dirty="0"/>
              <a:t>МЕДАЛЬЮ ЗА ОТВАГУ </a:t>
            </a:r>
            <a:r>
              <a:rPr lang="ru-RU" dirty="0"/>
              <a:t>и </a:t>
            </a:r>
            <a:r>
              <a:rPr lang="ru-RU" b="1" dirty="0"/>
              <a:t>ОРДЕНОМ КРАСНОЙ ЗВЕЗДЫ</a:t>
            </a:r>
            <a:r>
              <a:rPr lang="ru-RU" dirty="0"/>
              <a:t>, </a:t>
            </a:r>
            <a:r>
              <a:rPr lang="ru-RU" dirty="0" smtClean="0"/>
              <a:t>а </a:t>
            </a:r>
            <a:r>
              <a:rPr lang="ru-RU" dirty="0"/>
              <a:t>также </a:t>
            </a:r>
            <a:r>
              <a:rPr lang="ru-RU" b="1" dirty="0"/>
              <a:t>ОРДЕНОМ ПОБЕДЫ  II</a:t>
            </a:r>
            <a:r>
              <a:rPr lang="ru-RU" dirty="0"/>
              <a:t> </a:t>
            </a:r>
            <a:r>
              <a:rPr lang="ru-RU" b="1" dirty="0"/>
              <a:t>степени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Войну он закончил в госпитале в Венгрии. После войны продолжил работать мастером связи на том же участке на железной дороге. В мирное время награжден </a:t>
            </a:r>
            <a:r>
              <a:rPr lang="ru-RU" b="1" dirty="0"/>
              <a:t>ОРДЕНОМ ТРУДОВОГО КРАСНОГО ЗНАМЕНИ.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Я никогда не видела своего прадедушку, но очень горжусь им- он Г</a:t>
            </a:r>
            <a:r>
              <a:rPr lang="ru-RU" b="1" dirty="0"/>
              <a:t>ЕРОЙ и навсегда останется в моем </a:t>
            </a:r>
            <a:r>
              <a:rPr lang="ru-RU" b="1" dirty="0" smtClean="0"/>
              <a:t>сердце, </a:t>
            </a:r>
            <a:r>
              <a:rPr lang="ru-RU" b="1" dirty="0"/>
              <a:t>как и другие ветераны, которые не жалели своей жизни во имя нашего светлого будущего!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933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59461" y="1585382"/>
            <a:ext cx="8825659" cy="341630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AC1A1A"/>
                </a:solidFill>
              </a:rPr>
              <a:t>Морозов</a:t>
            </a:r>
            <a:r>
              <a:rPr lang="ru-RU" sz="3600" dirty="0">
                <a:solidFill>
                  <a:srgbClr val="AC1A1A"/>
                </a:solidFill>
              </a:rPr>
              <a:t/>
            </a:r>
            <a:br>
              <a:rPr lang="ru-RU" sz="3600" dirty="0">
                <a:solidFill>
                  <a:srgbClr val="AC1A1A"/>
                </a:solidFill>
              </a:rPr>
            </a:br>
            <a:r>
              <a:rPr lang="ru-RU" sz="3600" dirty="0">
                <a:solidFill>
                  <a:srgbClr val="AC1A1A"/>
                </a:solidFill>
              </a:rPr>
              <a:t>Федор </a:t>
            </a:r>
            <a:br>
              <a:rPr lang="ru-RU" sz="3600" dirty="0">
                <a:solidFill>
                  <a:srgbClr val="AC1A1A"/>
                </a:solidFill>
              </a:rPr>
            </a:br>
            <a:r>
              <a:rPr lang="ru-RU" sz="3600" dirty="0" smtClean="0">
                <a:solidFill>
                  <a:srgbClr val="AC1A1A"/>
                </a:solidFill>
              </a:rPr>
              <a:t>Кузьмич</a:t>
            </a:r>
            <a:r>
              <a:rPr lang="ru-RU" sz="3600" dirty="0">
                <a:solidFill>
                  <a:srgbClr val="AC1A1A"/>
                </a:solidFill>
              </a:rPr>
              <a:t/>
            </a:r>
            <a:br>
              <a:rPr lang="ru-RU" sz="3600" dirty="0">
                <a:solidFill>
                  <a:srgbClr val="AC1A1A"/>
                </a:solidFill>
              </a:rPr>
            </a:br>
            <a:r>
              <a:rPr lang="ru-RU" sz="3600" dirty="0">
                <a:solidFill>
                  <a:srgbClr val="AC1A1A"/>
                </a:solidFill>
              </a:rPr>
              <a:t>(</a:t>
            </a:r>
            <a:r>
              <a:rPr lang="ru-RU" sz="3600" dirty="0" smtClean="0">
                <a:solidFill>
                  <a:srgbClr val="AC1A1A"/>
                </a:solidFill>
              </a:rPr>
              <a:t>1906-1987)</a:t>
            </a:r>
            <a:endParaRPr lang="ru-RU" sz="3600" dirty="0">
              <a:solidFill>
                <a:srgbClr val="AC1A1A"/>
              </a:solidFill>
            </a:endParaRP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1680632"/>
            <a:ext cx="3225800" cy="32258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559462" y="4045012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Автор: Чижова Алиса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Ученица 9 класса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14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3891" y="439963"/>
            <a:ext cx="8691174" cy="5748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en-US" dirty="0" smtClean="0"/>
              <a:t>Моего </a:t>
            </a:r>
            <a:r>
              <a:rPr lang="en-US" dirty="0"/>
              <a:t>прадедушку звали Морозов Фёдор Кузьмич. Он родился в 1906 году, в деревне Горловке Донецкой области. В 1941 году он ушёл на фронт в пехотные войска. Всю войну он прошёл </a:t>
            </a:r>
            <a:r>
              <a:rPr lang="en-US" dirty="0" smtClean="0"/>
              <a:t>пешком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en-US" dirty="0"/>
              <a:t>от Украины до Чехославакии, где и встретил победу</a:t>
            </a:r>
            <a:r>
              <a:rPr lang="en-US" dirty="0" smtClean="0"/>
              <a:t>.</a:t>
            </a:r>
            <a:r>
              <a:rPr lang="ru-RU" dirty="0" smtClean="0"/>
              <a:t> Это о таких как мой прадедушка М. Ножкин написал: «Мы пол-Европы по-пластунски пропахали».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За всю войну он получил немало орденов и медалей. Много раз был ранен. </a:t>
            </a:r>
            <a:r>
              <a:rPr lang="en-US" dirty="0" smtClean="0"/>
              <a:t>Однажды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en-US" dirty="0"/>
              <a:t>когда они брали "Безымянную высоту" в </a:t>
            </a:r>
            <a:r>
              <a:rPr lang="en-US" dirty="0" smtClean="0"/>
              <a:t>Чехославакии,</a:t>
            </a:r>
            <a:r>
              <a:rPr lang="ru-RU" dirty="0" smtClean="0"/>
              <a:t> </a:t>
            </a:r>
            <a:r>
              <a:rPr lang="en-US" dirty="0" smtClean="0"/>
              <a:t>им </a:t>
            </a:r>
            <a:r>
              <a:rPr lang="en-US" dirty="0"/>
              <a:t>не хватало оружия (была 1 винтовка на 4-ых), </a:t>
            </a:r>
            <a:r>
              <a:rPr lang="en-US" dirty="0" smtClean="0"/>
              <a:t>чтобы </a:t>
            </a:r>
            <a:r>
              <a:rPr lang="en-US" dirty="0"/>
              <a:t>не бежать с пустыми руками, красногвардейцы взяли ножки от стульев и обычные палки. </a:t>
            </a:r>
            <a:r>
              <a:rPr lang="ru-RU" dirty="0"/>
              <a:t>Так смекалка и мужество помогли солдатам отстоять </a:t>
            </a:r>
            <a:r>
              <a:rPr lang="ru-RU" dirty="0" smtClean="0"/>
              <a:t>высоту. </a:t>
            </a:r>
          </a:p>
          <a:p>
            <a:pPr marL="0" indent="0">
              <a:buNone/>
            </a:pPr>
            <a:r>
              <a:rPr lang="en-US" dirty="0" smtClean="0"/>
              <a:t>В </a:t>
            </a:r>
            <a:r>
              <a:rPr lang="en-US" dirty="0"/>
              <a:t>этом бою он получил медаль </a:t>
            </a:r>
            <a:r>
              <a:rPr lang="ru-RU" dirty="0" smtClean="0"/>
              <a:t>«З</a:t>
            </a:r>
            <a:r>
              <a:rPr lang="en-US" dirty="0" smtClean="0"/>
              <a:t>а отвагу</a:t>
            </a:r>
            <a:r>
              <a:rPr lang="ru-RU" dirty="0" smtClean="0"/>
              <a:t>»</a:t>
            </a:r>
            <a:r>
              <a:rPr lang="en-US" dirty="0" smtClean="0"/>
              <a:t> </a:t>
            </a:r>
            <a:r>
              <a:rPr lang="en-US" dirty="0"/>
              <a:t>и ту самую винтовку, которую он хранил до конца войны. </a:t>
            </a:r>
            <a:br>
              <a:rPr lang="en-US" dirty="0"/>
            </a:br>
            <a:r>
              <a:rPr lang="en-US" dirty="0" smtClean="0"/>
              <a:t>75 </a:t>
            </a:r>
            <a:r>
              <a:rPr lang="en-US" dirty="0"/>
              <a:t>лет – долгий срок. Все меньше остается в живых ветеранов, свидетелей той кровавой и жестокой войны, но тем более </a:t>
            </a:r>
            <a:r>
              <a:rPr lang="en-US" dirty="0" smtClean="0"/>
              <a:t>ценны</a:t>
            </a:r>
            <a:r>
              <a:rPr lang="ru-RU" dirty="0" smtClean="0"/>
              <a:t> их</a:t>
            </a:r>
            <a:r>
              <a:rPr lang="en-US" dirty="0" smtClean="0"/>
              <a:t> воспоминания.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Картину </a:t>
            </a:r>
            <a:r>
              <a:rPr lang="ru-RU" dirty="0"/>
              <a:t>из соломки «</a:t>
            </a:r>
            <a:r>
              <a:rPr lang="ru-RU" dirty="0" smtClean="0"/>
              <a:t>Родина-мать зовет!» </a:t>
            </a:r>
            <a:r>
              <a:rPr lang="ru-RU" dirty="0"/>
              <a:t>я посвятила своему </a:t>
            </a:r>
            <a:r>
              <a:rPr lang="ru-RU" dirty="0" smtClean="0"/>
              <a:t>прадедушке.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9923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4428832" y="1289957"/>
            <a:ext cx="8825659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3600" dirty="0" err="1" smtClean="0">
                <a:solidFill>
                  <a:srgbClr val="AC1A1A"/>
                </a:solidFill>
              </a:rPr>
              <a:t>Ромаш</a:t>
            </a:r>
            <a:r>
              <a:rPr lang="ru-RU" sz="3600" dirty="0" smtClean="0">
                <a:solidFill>
                  <a:srgbClr val="AC1A1A"/>
                </a:solidFill>
              </a:rPr>
              <a:t/>
            </a:r>
            <a:br>
              <a:rPr lang="ru-RU" sz="3600" dirty="0" smtClean="0">
                <a:solidFill>
                  <a:srgbClr val="AC1A1A"/>
                </a:solidFill>
              </a:rPr>
            </a:br>
            <a:r>
              <a:rPr lang="ru-RU" sz="3600" dirty="0" smtClean="0">
                <a:solidFill>
                  <a:srgbClr val="AC1A1A"/>
                </a:solidFill>
              </a:rPr>
              <a:t>Владимир</a:t>
            </a:r>
            <a:br>
              <a:rPr lang="ru-RU" sz="3600" dirty="0" smtClean="0">
                <a:solidFill>
                  <a:srgbClr val="AC1A1A"/>
                </a:solidFill>
              </a:rPr>
            </a:br>
            <a:r>
              <a:rPr lang="ru-RU" sz="3600" dirty="0" smtClean="0">
                <a:solidFill>
                  <a:srgbClr val="AC1A1A"/>
                </a:solidFill>
              </a:rPr>
              <a:t>Михайлович</a:t>
            </a:r>
            <a:br>
              <a:rPr lang="ru-RU" sz="3600" dirty="0" smtClean="0">
                <a:solidFill>
                  <a:srgbClr val="AC1A1A"/>
                </a:solidFill>
              </a:rPr>
            </a:br>
            <a:endParaRPr lang="ru-RU" sz="36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33" y="1289957"/>
            <a:ext cx="2632896" cy="3666671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428832" y="3530662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Автор: Феофанова Ульяна</a:t>
            </a: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Ученица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11 «А»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класса, ГБОУ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Школа №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1164 г. Москвы</a:t>
            </a:r>
          </a:p>
          <a:p>
            <a:pPr marL="0" indent="0">
              <a:buNone/>
            </a:pP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66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1575" y="2358570"/>
            <a:ext cx="8825659" cy="3416300"/>
          </a:xfrm>
        </p:spPr>
        <p:txBody>
          <a:bodyPr/>
          <a:lstStyle/>
          <a:p>
            <a:pPr marL="0" indent="0">
              <a:buNone/>
            </a:pPr>
            <a:r>
              <a:rPr lang="ru-RU" sz="4400" b="1" i="1" dirty="0" smtClean="0"/>
              <a:t>«Нет в России семьи такой,</a:t>
            </a:r>
          </a:p>
          <a:p>
            <a:pPr marL="0" indent="0">
              <a:buNone/>
            </a:pPr>
            <a:r>
              <a:rPr lang="ru-RU" sz="4400" b="1" i="1" dirty="0" smtClean="0"/>
              <a:t>Где б не памятен свой герой»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63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815" y="302079"/>
            <a:ext cx="8613322" cy="5717721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2400" dirty="0" smtClean="0"/>
              <a:t>Когда началась Великая Отечественная война, мой прадедушка, </a:t>
            </a:r>
            <a:r>
              <a:rPr lang="ru-RU" sz="2400" dirty="0" err="1" smtClean="0"/>
              <a:t>Ромаш</a:t>
            </a:r>
            <a:r>
              <a:rPr lang="ru-RU" sz="2400" dirty="0" smtClean="0"/>
              <a:t> Владимир Михайлович, был призван в Красную Армию и служил старшим ординатором-терапевтом в хирургическом полевом подвижном госпитале №</a:t>
            </a:r>
            <a:r>
              <a:rPr lang="en-US" sz="2400" dirty="0" smtClean="0"/>
              <a:t>5240. </a:t>
            </a:r>
            <a:r>
              <a:rPr lang="ru-RU" sz="2400" dirty="0" smtClean="0"/>
              <a:t>По 2-3 суток не выходил из операционно-перевязочной и палат. За время работы госпиталя прадедушка оказал помощь 850 раненым. Лично провел 120 хирургических операций, 55 переливаний крови, 850 перевязок, наложил 90 гипсовых повязок, 800 шин. Своей напряженной работой способствовал скорейшему возврату в строй раненых воинов Красной Армии. Был награжден орденом Красной звезды.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8976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95157" y="103985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solidFill>
                  <a:srgbClr val="AC1A1A"/>
                </a:solidFill>
              </a:rPr>
              <a:t>Участники</a:t>
            </a:r>
          </a:p>
          <a:p>
            <a:r>
              <a:rPr lang="ru-RU" sz="3600" dirty="0" smtClean="0">
                <a:solidFill>
                  <a:srgbClr val="AC1A1A"/>
                </a:solidFill>
              </a:rPr>
              <a:t>ВОВ 1941-1945</a:t>
            </a:r>
          </a:p>
          <a:p>
            <a:r>
              <a:rPr lang="ru-RU" sz="3600" dirty="0" smtClean="0">
                <a:solidFill>
                  <a:srgbClr val="AC1A1A"/>
                </a:solidFill>
              </a:rPr>
              <a:t>в моей семье</a:t>
            </a:r>
            <a:endParaRPr lang="ru-RU" sz="3600" dirty="0">
              <a:solidFill>
                <a:srgbClr val="AC1A1A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795157" y="2885485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Автор: Фомкин Сергей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Ученик 9 класса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1039855"/>
            <a:ext cx="3241222" cy="4665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95157" y="3838208"/>
            <a:ext cx="68743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	Мой </a:t>
            </a:r>
            <a:r>
              <a:rPr lang="ru-RU" sz="1400" dirty="0"/>
              <a:t>прадедушка, Фомкин Роман Трофимович, в начале войны 1941 года вместе со своими односельчанами из деревни Ясенево был мобилизован в 1 Московскую дивизию народного ополчения. Дивизия, воевавшая в Смоленской области, практически полностью погибла. А прадедушка считается пропавшим без вести.</a:t>
            </a:r>
          </a:p>
          <a:p>
            <a:r>
              <a:rPr lang="ru-RU" sz="1400" dirty="0"/>
              <a:t>	Моя двоюродная бабушка, Губанова Анастасия Григорьевна, родилась в 1923 году, служила на Ленинградском фронте в подразделении ПВО. Победу встретила в Австрии, где продолжала работать в секретной военной части.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96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739" y="390977"/>
            <a:ext cx="10577125" cy="54056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	Мой дедушка, Василий Романович Фомкин (1929 год рождения) и бабушка, Фомкина (Губанова) Вера Григорьевна, во время войны подростками  работали в колхозе  и были </a:t>
            </a:r>
            <a:br>
              <a:rPr lang="ru-RU" dirty="0" smtClean="0"/>
            </a:br>
            <a:r>
              <a:rPr lang="ru-RU" dirty="0" smtClean="0"/>
              <a:t>приравнены к участникам ВОВ.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	Вообще в нашей семье было еще 6 участников ВОВ (из них двое погибли)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и четыре труженика тыла, приравненных к участникам.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err="1" smtClean="0"/>
              <a:t>Шепель</a:t>
            </a:r>
            <a:r>
              <a:rPr lang="ru-RU" dirty="0" smtClean="0"/>
              <a:t> Савелий </a:t>
            </a:r>
            <a:r>
              <a:rPr lang="ru-RU" dirty="0" err="1" smtClean="0"/>
              <a:t>Гордеевич</a:t>
            </a:r>
            <a:r>
              <a:rPr lang="ru-RU" dirty="0" smtClean="0"/>
              <a:t> (1917-1945) </a:t>
            </a:r>
            <a:r>
              <a:rPr lang="mr-IN" dirty="0" smtClean="0"/>
              <a:t>–</a:t>
            </a:r>
            <a:r>
              <a:rPr lang="ru-RU" dirty="0" smtClean="0"/>
              <a:t> командир батареи отдельного Гвардейского самоходного артиллерийского дивизиона. За участие в Финской войне в 1940 году награжден орденом Ленина. Участие в ВОВ до сих засекречено.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err="1" smtClean="0"/>
              <a:t>Шепель</a:t>
            </a:r>
            <a:r>
              <a:rPr lang="ru-RU" dirty="0" smtClean="0"/>
              <a:t>(Попова) Роза Семеновна (1924-1976) в числе других участвовала в строительстве оборонительных сооружений вокруг Москвы.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err="1" smtClean="0"/>
              <a:t>Шашков</a:t>
            </a:r>
            <a:r>
              <a:rPr lang="ru-RU" dirty="0" smtClean="0"/>
              <a:t> Андрей Михайлович (1911-1974) прошел всю войну связистом и был контужен. Был награжден за участие в боевых действиях.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err="1" smtClean="0"/>
              <a:t>Шашков</a:t>
            </a:r>
            <a:r>
              <a:rPr lang="ru-RU" dirty="0" smtClean="0"/>
              <a:t> Николай Михайлович (1927-1987) был призван в армию в 17,5 лет, в ноябре 1944 года. После быстрого обучения продолжал службу механиком-водителем средних самоходных арт-установок. Для него война закончилась в декабре 1947 года в звании старшего сержанта.</a:t>
            </a:r>
          </a:p>
          <a:p>
            <a:pPr marL="0" indent="0">
              <a:buNone/>
            </a:pPr>
            <a:r>
              <a:rPr lang="ru-RU" dirty="0" smtClean="0"/>
              <a:t>	Об остальных участниках ВОВ нашей семьи сохранилось мало сведений. </a:t>
            </a:r>
          </a:p>
          <a:p>
            <a:pPr marL="0" indent="0">
              <a:buNone/>
            </a:pPr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58785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07" y="622131"/>
            <a:ext cx="2003177" cy="282047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89" y="622130"/>
            <a:ext cx="2058183" cy="2820473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877" y="622130"/>
            <a:ext cx="2266325" cy="28204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5060" y="3551464"/>
            <a:ext cx="318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err="1"/>
              <a:t>Шепель</a:t>
            </a:r>
            <a:r>
              <a:rPr lang="ru-RU" sz="1400" i="1" dirty="0"/>
              <a:t>(Попова)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Роза </a:t>
            </a:r>
            <a:r>
              <a:rPr lang="ru-RU" sz="1400" i="1" dirty="0"/>
              <a:t>Семеновна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3189" y="3543299"/>
            <a:ext cx="25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err="1" smtClean="0"/>
              <a:t>Шашков</a:t>
            </a:r>
            <a:endParaRPr lang="ru-RU" sz="1400" i="1" dirty="0" smtClean="0"/>
          </a:p>
          <a:p>
            <a:r>
              <a:rPr lang="ru-RU" sz="1400" i="1" dirty="0" smtClean="0"/>
              <a:t>Андрей </a:t>
            </a:r>
            <a:r>
              <a:rPr lang="ru-RU" sz="1400" i="1" dirty="0"/>
              <a:t>Михайлович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7567" y="3551464"/>
            <a:ext cx="243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err="1"/>
              <a:t>Шашков</a:t>
            </a:r>
            <a:r>
              <a:rPr lang="ru-RU" sz="1400" i="1" dirty="0"/>
              <a:t> </a:t>
            </a:r>
            <a:endParaRPr lang="ru-RU" sz="1400" i="1" dirty="0" smtClean="0"/>
          </a:p>
          <a:p>
            <a:r>
              <a:rPr lang="ru-RU" sz="1400" i="1" dirty="0" smtClean="0"/>
              <a:t>Николай </a:t>
            </a:r>
            <a:r>
              <a:rPr lang="ru-RU" sz="1400" i="1" dirty="0"/>
              <a:t>Михайлович</a:t>
            </a:r>
          </a:p>
        </p:txBody>
      </p:sp>
    </p:spTree>
    <p:extLst>
      <p:ext uri="{BB962C8B-B14F-4D97-AF65-F5344CB8AC3E}">
        <p14:creationId xmlns:p14="http://schemas.microsoft.com/office/powerpoint/2010/main" val="61306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2" y="1721758"/>
            <a:ext cx="4857645" cy="3380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3282" y="1721758"/>
            <a:ext cx="357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AC1A1A"/>
                </a:solidFill>
              </a:rPr>
              <a:t>Город-герой</a:t>
            </a:r>
          </a:p>
          <a:p>
            <a:r>
              <a:rPr lang="ru-RU" sz="3600" dirty="0" smtClean="0">
                <a:solidFill>
                  <a:srgbClr val="AC1A1A"/>
                </a:solidFill>
              </a:rPr>
              <a:t>Тула</a:t>
            </a:r>
            <a:endParaRPr lang="ru-RU" sz="3600" dirty="0">
              <a:solidFill>
                <a:srgbClr val="AC1A1A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43282" y="3037114"/>
            <a:ext cx="61520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Автор: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Казакевич Михаил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Ученик 6 «Б»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класса, ГБОУ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Школа №1164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г.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Москвы</a:t>
            </a:r>
          </a:p>
          <a:p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Казакевич Ольга, 18 лет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226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425" y="1721757"/>
            <a:ext cx="4930471" cy="3838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К 75-летию Победы в ВОВ 1941-45гг в кружке «Аппликация соломкой» среди картин, посвященных этой дате, были «Городам-героям слава!» и та, что мы сделали с братом «Нет войне! Прощай, оружие!».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Так как в нашей семье не сохранилось достоверных сведений об участниках ВОВ, но в Городе-герое Туле у нас живут родственники и друзья, мы хотели бы рассказать о нем.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99" y="1721757"/>
            <a:ext cx="5646694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28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250" y="571500"/>
            <a:ext cx="9123363" cy="54483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	К </a:t>
            </a:r>
            <a:r>
              <a:rPr lang="ru-RU" dirty="0"/>
              <a:t>октябрю 1941 года фашистским захватчикам, мечтавшим о захвате Москвы, удалось довольно сильно продвинуться вглубь России, что объяснялось большими преимуществами в их боевой технике.</a:t>
            </a:r>
          </a:p>
          <a:p>
            <a:pPr marL="0" indent="0">
              <a:buNone/>
            </a:pPr>
            <a:r>
              <a:rPr lang="ru-RU" dirty="0" smtClean="0"/>
              <a:t>	Большую </a:t>
            </a:r>
            <a:r>
              <a:rPr lang="ru-RU" dirty="0"/>
              <a:t>роль в обороне Тулы и дальних подступов к Москве сыграл 732-й зенитный артиллерийский полк. Он формировался в Туле с 9 апреля 1941 года. На его вооружении находились 85-мм зенитные пушки образца 1939 года. </a:t>
            </a:r>
            <a:r>
              <a:rPr lang="ru-RU" dirty="0" smtClean="0"/>
              <a:t>После </a:t>
            </a:r>
            <a:r>
              <a:rPr lang="ru-RU" dirty="0"/>
              <a:t>захвата Орла, Тула была переведена на военное положение. Фашисты бросили на взятие Тулы свои отборные войска: три танковых дивизии, одну моторизованную и полк «Великая Германия». Вражеским силам мужественно противостали герои рабочей гвардии, а также чекисты и зенитчики</a:t>
            </a:r>
          </a:p>
          <a:p>
            <a:pPr marL="0" indent="0">
              <a:buNone/>
            </a:pPr>
            <a:r>
              <a:rPr lang="ru-RU" dirty="0" smtClean="0"/>
              <a:t>	Несмотря </a:t>
            </a:r>
            <a:r>
              <a:rPr lang="ru-RU" dirty="0"/>
              <a:t>на самые ожесточенные атаки, в которых участвовало со стороны противника около сотни танков, фашистам так и не удалось пробиться к Туле ни на одном участке сражений. </a:t>
            </a:r>
          </a:p>
          <a:p>
            <a:pPr marL="0" indent="0">
              <a:buNone/>
            </a:pPr>
            <a:r>
              <a:rPr lang="ru-RU" dirty="0" smtClean="0"/>
              <a:t>	В </a:t>
            </a:r>
            <a:r>
              <a:rPr lang="ru-RU" dirty="0"/>
              <a:t>самом городе активно кипела оборонная жизнь. Телефонная станция помогала в налаживании связи между вышедшими из окружения частями советской армии, госпитали принимали раненых, на заводах ремонтировалась техника и оружие, защитники Тулы снабжались провиантом и теплой одеждой.</a:t>
            </a:r>
          </a:p>
          <a:p>
            <a:pPr marL="0" indent="0">
              <a:buNone/>
            </a:pPr>
            <a:r>
              <a:rPr lang="ru-RU" dirty="0"/>
              <a:t>В результате, город выстоял! Враг не смог его захватить.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231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5608" y="449036"/>
            <a:ext cx="9086849" cy="48169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	Событиям </a:t>
            </a:r>
            <a:r>
              <a:rPr lang="ru-RU" dirty="0"/>
              <a:t>Великой Отечественной войны в городе-герое Туле посвящены несколько памятных мемориалов. </a:t>
            </a:r>
          </a:p>
          <a:p>
            <a:pPr marL="0" indent="0">
              <a:buNone/>
            </a:pPr>
            <a:r>
              <a:rPr lang="ru-RU" dirty="0" smtClean="0"/>
              <a:t>	Тульский </a:t>
            </a:r>
            <a:r>
              <a:rPr lang="ru-RU" dirty="0"/>
              <a:t>оружейный завод был основан по именному Указу Петра </a:t>
            </a:r>
            <a:r>
              <a:rPr lang="ru-RU" dirty="0" err="1"/>
              <a:t>I</a:t>
            </a:r>
            <a:r>
              <a:rPr lang="ru-RU" dirty="0"/>
              <a:t> от 15 февраля 1712 года.</a:t>
            </a:r>
          </a:p>
          <a:p>
            <a:pPr marL="0" indent="0">
              <a:buNone/>
            </a:pPr>
            <a:r>
              <a:rPr lang="ru-RU" dirty="0" smtClean="0"/>
              <a:t>	Предприятию </a:t>
            </a:r>
            <a:r>
              <a:rPr lang="ru-RU" dirty="0"/>
              <a:t>более 300 лет, это старейшее оружейное предприятие России. </a:t>
            </a:r>
            <a:r>
              <a:rPr lang="ru-RU" dirty="0" smtClean="0"/>
              <a:t>Оружием</a:t>
            </a:r>
            <a:r>
              <a:rPr lang="ru-RU" dirty="0"/>
              <a:t>, производимым Тульскими мастерами - умельцами, «ковалась Победа» в Отечественной войне 1812 года, Гражданской и Великой Отечественной 1941-1945 гг. </a:t>
            </a:r>
            <a:r>
              <a:rPr lang="ru-RU" dirty="0" smtClean="0"/>
              <a:t>Благодаря </a:t>
            </a:r>
            <a:r>
              <a:rPr lang="ru-RU" dirty="0"/>
              <a:t>оружейникам, Тула в конце 18 века вошла в число пяти самых крупных промышленных центров России, а Тульское оружие, одним из царских указов, было признано эталоном. </a:t>
            </a:r>
          </a:p>
          <a:p>
            <a:pPr marL="0" indent="0">
              <a:buNone/>
            </a:pPr>
            <a:r>
              <a:rPr lang="ru-RU" dirty="0" smtClean="0"/>
              <a:t>	15 </a:t>
            </a:r>
            <a:r>
              <a:rPr lang="ru-RU" dirty="0"/>
              <a:t>февраля 1912 года, к 200-летию Императорского Тульского казенного оружейного завода, был открыт памятник его основателю - Петру Великому.</a:t>
            </a:r>
          </a:p>
          <a:p>
            <a:pPr marL="0" indent="0">
              <a:buNone/>
            </a:pPr>
            <a:r>
              <a:rPr lang="ru-RU" dirty="0"/>
              <a:t>Послевоенный период - время плодотворной работы предприятия в области создания различных видов спортивного, охотничьего оружия. В начале 70-х годов налажен выпуск надежного двуствольного охотничьего ружья с вертикальным расположением стволов </a:t>
            </a:r>
            <a:r>
              <a:rPr lang="ru-RU" dirty="0" smtClean="0"/>
              <a:t>ТОЗ-34. В </a:t>
            </a:r>
            <a:r>
              <a:rPr lang="ru-RU" dirty="0"/>
              <a:t>1961 - 1982 гг. на заводе освоен выпуск шести модификаций всемирно известного автомата Калашникова; противотанковых управляемых ракет в составе комплексов: «Малютка», «Фагот», «Конкурс»; подствольного гранатомета «Костер».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041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206" y="2219779"/>
            <a:ext cx="8825659" cy="34163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2400" b="1" i="1" dirty="0" smtClean="0"/>
              <a:t>Готовя эту презентацию, мы ближе познакомились с городом, который встал на пути фашистов, рвущихся к Москве. Спасибо тебе, Тула!</a:t>
            </a:r>
            <a:endParaRPr lang="ru-RU" sz="2400" b="1" i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6" y="408214"/>
            <a:ext cx="3280938" cy="16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72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1912" y="2647346"/>
            <a:ext cx="9736202" cy="7069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Выставка работ учащихся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«Этот день </a:t>
            </a:r>
            <a:r>
              <a:rPr lang="ru-RU" b="1" dirty="0">
                <a:solidFill>
                  <a:schemeClr val="tx1"/>
                </a:solidFill>
              </a:rPr>
              <a:t>В</a:t>
            </a:r>
            <a:r>
              <a:rPr lang="ru-RU" b="1" dirty="0" smtClean="0">
                <a:solidFill>
                  <a:schemeClr val="tx1"/>
                </a:solidFill>
              </a:rPr>
              <a:t>ы приближали как могли»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16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89644" y="2232713"/>
            <a:ext cx="8761413" cy="706964"/>
          </a:xfrm>
        </p:spPr>
        <p:txBody>
          <a:bodyPr/>
          <a:lstStyle/>
          <a:p>
            <a:r>
              <a:rPr lang="ru-RU" dirty="0" smtClean="0">
                <a:solidFill>
                  <a:srgbClr val="AC1A1A"/>
                </a:solidFill>
              </a:rPr>
              <a:t>Титов </a:t>
            </a:r>
            <a:br>
              <a:rPr lang="ru-RU" dirty="0" smtClean="0">
                <a:solidFill>
                  <a:srgbClr val="AC1A1A"/>
                </a:solidFill>
              </a:rPr>
            </a:br>
            <a:r>
              <a:rPr lang="ru-RU" dirty="0" smtClean="0">
                <a:solidFill>
                  <a:srgbClr val="AC1A1A"/>
                </a:solidFill>
              </a:rPr>
              <a:t>Константин </a:t>
            </a:r>
            <a:br>
              <a:rPr lang="ru-RU" dirty="0" smtClean="0">
                <a:solidFill>
                  <a:srgbClr val="AC1A1A"/>
                </a:solidFill>
              </a:rPr>
            </a:br>
            <a:r>
              <a:rPr lang="ru-RU" dirty="0" smtClean="0">
                <a:solidFill>
                  <a:srgbClr val="AC1A1A"/>
                </a:solidFill>
              </a:rPr>
              <a:t>Иванович</a:t>
            </a:r>
            <a:br>
              <a:rPr lang="ru-RU" dirty="0" smtClean="0">
                <a:solidFill>
                  <a:srgbClr val="AC1A1A"/>
                </a:solidFill>
              </a:rPr>
            </a:br>
            <a:r>
              <a:rPr lang="ru-RU" dirty="0" smtClean="0">
                <a:solidFill>
                  <a:srgbClr val="AC1A1A"/>
                </a:solidFill>
              </a:rPr>
              <a:t>(16.04.1913-8.05.2007)</a:t>
            </a:r>
            <a:endParaRPr lang="ru-RU" dirty="0">
              <a:solidFill>
                <a:srgbClr val="AC1A1A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79" y="759277"/>
            <a:ext cx="3693190" cy="5421197"/>
          </a:xfr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5689644" y="379186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Автор: Титова Ника </a:t>
            </a:r>
            <a:b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Ученица 1 «Г» класса, ГБОУ Школа №1164 г. Москвы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Титова Мария Львовна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4556" y="5486400"/>
            <a:ext cx="618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Триптих «Как долго шли они к победе</a:t>
            </a:r>
            <a:r>
              <a:rPr lang="mr-IN" dirty="0" smtClean="0"/>
              <a:t>…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Коллективное творчество учащихся кружка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9" y="1053193"/>
            <a:ext cx="3154597" cy="429441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56" y="1053193"/>
            <a:ext cx="3056227" cy="429441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82" y="1053193"/>
            <a:ext cx="3142915" cy="429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12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3" y="505479"/>
            <a:ext cx="3923338" cy="5840892"/>
          </a:xfrm>
        </p:spPr>
      </p:pic>
      <p:sp>
        <p:nvSpPr>
          <p:cNvPr id="5" name="TextBox 4"/>
          <p:cNvSpPr txBox="1"/>
          <p:nvPr/>
        </p:nvSpPr>
        <p:spPr>
          <a:xfrm>
            <a:off x="4931229" y="5519057"/>
            <a:ext cx="442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«Родина-мать зовёт!»</a:t>
            </a:r>
          </a:p>
          <a:p>
            <a:r>
              <a:rPr lang="ru-RU" i="1" dirty="0" smtClean="0"/>
              <a:t>Чижова Алиса, 15 лет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912192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94" y="570593"/>
            <a:ext cx="4617255" cy="5568950"/>
          </a:xfrm>
        </p:spPr>
      </p:pic>
      <p:sp>
        <p:nvSpPr>
          <p:cNvPr id="5" name="TextBox 4"/>
          <p:cNvSpPr txBox="1"/>
          <p:nvPr/>
        </p:nvSpPr>
        <p:spPr>
          <a:xfrm>
            <a:off x="5690507" y="5493212"/>
            <a:ext cx="580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«Возвращайтесь, мы Вас подождем»</a:t>
            </a:r>
          </a:p>
          <a:p>
            <a:r>
              <a:rPr lang="ru-RU" i="1" dirty="0" smtClean="0"/>
              <a:t>Феофанова Ульяна, 11 «А»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90935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3" y="981609"/>
            <a:ext cx="6099964" cy="5021863"/>
          </a:xfrm>
        </p:spPr>
      </p:pic>
      <p:sp>
        <p:nvSpPr>
          <p:cNvPr id="5" name="TextBox 4"/>
          <p:cNvSpPr txBox="1"/>
          <p:nvPr/>
        </p:nvSpPr>
        <p:spPr>
          <a:xfrm>
            <a:off x="7094765" y="5357141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«Атака»</a:t>
            </a:r>
          </a:p>
          <a:p>
            <a:r>
              <a:rPr lang="ru-RU" i="1" dirty="0" err="1" smtClean="0"/>
              <a:t>Гурьяшкина</a:t>
            </a:r>
            <a:r>
              <a:rPr lang="ru-RU" i="1" dirty="0" smtClean="0"/>
              <a:t> Мария, 3 «В»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539555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4" y="547940"/>
            <a:ext cx="4137170" cy="5594324"/>
          </a:xfrm>
        </p:spPr>
      </p:pic>
      <p:sp>
        <p:nvSpPr>
          <p:cNvPr id="5" name="TextBox 4"/>
          <p:cNvSpPr txBox="1"/>
          <p:nvPr/>
        </p:nvSpPr>
        <p:spPr>
          <a:xfrm>
            <a:off x="5298622" y="5495933"/>
            <a:ext cx="503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«Спасибо тебе, Неизвестный солдат»</a:t>
            </a:r>
          </a:p>
          <a:p>
            <a:r>
              <a:rPr lang="ru-RU" i="1" dirty="0" smtClean="0"/>
              <a:t>Силина Елена, 3 «В»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269956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6" y="706663"/>
            <a:ext cx="4161093" cy="5677807"/>
          </a:xfrm>
        </p:spPr>
      </p:pic>
      <p:sp>
        <p:nvSpPr>
          <p:cNvPr id="7" name="TextBox 6"/>
          <p:cNvSpPr txBox="1"/>
          <p:nvPr/>
        </p:nvSpPr>
        <p:spPr>
          <a:xfrm>
            <a:off x="5241471" y="5738139"/>
            <a:ext cx="449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«Слава городам</a:t>
            </a:r>
            <a:r>
              <a:rPr lang="mr-IN" i="1" dirty="0" smtClean="0"/>
              <a:t>–</a:t>
            </a:r>
            <a:r>
              <a:rPr lang="ru-RU" i="1" dirty="0" smtClean="0"/>
              <a:t>героям!»</a:t>
            </a:r>
          </a:p>
          <a:p>
            <a:r>
              <a:rPr lang="ru-RU" i="1" dirty="0" smtClean="0"/>
              <a:t>Фомкин Сергей,15 лет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394844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3" y="529772"/>
            <a:ext cx="4372569" cy="5822042"/>
          </a:xfrm>
        </p:spPr>
      </p:pic>
      <p:sp>
        <p:nvSpPr>
          <p:cNvPr id="5" name="TextBox 4"/>
          <p:cNvSpPr txBox="1"/>
          <p:nvPr/>
        </p:nvSpPr>
        <p:spPr>
          <a:xfrm>
            <a:off x="5233307" y="5527222"/>
            <a:ext cx="5959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««Нет!» -войне! Прощай, оружие!»</a:t>
            </a:r>
          </a:p>
          <a:p>
            <a:r>
              <a:rPr lang="ru-RU" i="1" dirty="0" smtClean="0"/>
              <a:t>Казакевич Михаил, 6 «б»</a:t>
            </a:r>
          </a:p>
          <a:p>
            <a:r>
              <a:rPr lang="ru-RU" i="1" dirty="0" smtClean="0"/>
              <a:t>Казакевич Ольга, 18 лет</a:t>
            </a:r>
          </a:p>
        </p:txBody>
      </p:sp>
    </p:spTree>
    <p:extLst>
      <p:ext uri="{BB962C8B-B14F-4D97-AF65-F5344CB8AC3E}">
        <p14:creationId xmlns:p14="http://schemas.microsoft.com/office/powerpoint/2010/main" val="854241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380" y="4020457"/>
            <a:ext cx="4077620" cy="240239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7528" y="478486"/>
            <a:ext cx="8825659" cy="3416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/>
              <a:t>	Мой прадедушка родился в г. </a:t>
            </a:r>
            <a:r>
              <a:rPr lang="ru-RU" sz="1600" dirty="0" err="1" smtClean="0"/>
              <a:t>Киржачь</a:t>
            </a:r>
            <a:r>
              <a:rPr lang="ru-RU" sz="1600" dirty="0" smtClean="0"/>
              <a:t> Владимирской области, а прожил всю жизнь в деревне </a:t>
            </a:r>
            <a:r>
              <a:rPr lang="ru-RU" sz="1600" dirty="0" err="1" smtClean="0"/>
              <a:t>Терехово</a:t>
            </a:r>
            <a:r>
              <a:rPr lang="ru-RU" sz="1600" dirty="0" smtClean="0"/>
              <a:t>, что стоит на берегу Москвы-реки. Семья была большая. Прадедушка был пятым ребенком в семье. К началу войны дедушка работал учителем физики и математики в местной школе и, как только услышал о начале войны, тут  же ушел на неё добровольцем. Поступил на службу в 26-ю гвардейскую механизированную бригаду в 7-ой механизированный полк. Прошел всю войну от Москвы до Берлина. Дедушка обеспечивал  бесперебойную работу военной техники, средств радиосвязи, отвечал за сохранность документов. Бригада включала в себя 3 мотострелковых батальона, минометный и артиллерийский батальоны, роты ПТР, автоматчиков, разведчиков, управления , технического обеспечения, инженерно-минную, автомобильную, медико-санитарный взвод, зенитно-пулеметный и 215–й танковый полк, </a:t>
            </a:r>
            <a:r>
              <a:rPr lang="ru-RU" sz="1600" dirty="0"/>
              <a:t> </a:t>
            </a:r>
            <a:r>
              <a:rPr lang="ru-RU" sz="1600" dirty="0" smtClean="0"/>
              <a:t>и 2 механизированных полка</a:t>
            </a:r>
            <a:r>
              <a:rPr lang="ru-RU" sz="1600" dirty="0"/>
              <a:t>. 31августа 1943 года за отличия в боях под городом Севск, бригаде было присвоено почетное наименование «</a:t>
            </a:r>
            <a:r>
              <a:rPr lang="ru-RU" sz="1600" dirty="0" err="1"/>
              <a:t>Севская</a:t>
            </a:r>
            <a:r>
              <a:rPr lang="ru-RU" sz="1600" dirty="0"/>
              <a:t>».</a:t>
            </a:r>
          </a:p>
          <a:p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63435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3" y="5153890"/>
            <a:ext cx="9244897" cy="997857"/>
          </a:xfrm>
        </p:spPr>
        <p:txBody>
          <a:bodyPr>
            <a:noAutofit/>
          </a:bodyPr>
          <a:lstStyle/>
          <a:p>
            <a:r>
              <a:rPr lang="ru-RU" sz="1600" dirty="0" smtClean="0"/>
              <a:t>15 </a:t>
            </a:r>
            <a:r>
              <a:rPr lang="ru-RU" sz="1600" dirty="0"/>
              <a:t>сентября 1943 года за образцовое выполнение боевых заданий командования на фронте борьбы с немецкими захватчиками </a:t>
            </a:r>
            <a:r>
              <a:rPr lang="ru-RU" sz="1600" dirty="0" smtClean="0"/>
              <a:t>и, </a:t>
            </a:r>
            <a:r>
              <a:rPr lang="ru-RU" sz="1600" dirty="0"/>
              <a:t>проявленные при этом доблесть и мужество, бригада была награждена орденом «Красного Знамени».</a:t>
            </a:r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473" y="740229"/>
            <a:ext cx="8335858" cy="298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8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3" y="364068"/>
            <a:ext cx="8761413" cy="706964"/>
          </a:xfrm>
        </p:spPr>
        <p:txBody>
          <a:bodyPr/>
          <a:lstStyle/>
          <a:p>
            <a:r>
              <a:rPr lang="ru-RU" dirty="0" smtClean="0">
                <a:solidFill>
                  <a:srgbClr val="AC1A1A"/>
                </a:solidFill>
              </a:rPr>
              <a:t>Боевой путь</a:t>
            </a:r>
            <a:endParaRPr lang="ru-RU" dirty="0">
              <a:solidFill>
                <a:srgbClr val="AC1A1A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71956" y="1092309"/>
            <a:ext cx="4825158" cy="34163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/>
              <a:t>	В составе свой бригады, мой прадедушка Константин Иванович участвовал в боях по освобождению Советского Союза от фашистов  на Московском, Брянском, Орловском, Белорусском, Украинском, Воронежским, Калининском, Центральном, Прибалтийском фронтах. 9 Мая 1945 он встретил в Праге, куда был назначен временным главой города для налаживания жизни города. После, дедушке предлагали стать бургомистром в одном из городов </a:t>
            </a:r>
            <a:r>
              <a:rPr lang="ru-RU" sz="1400" dirty="0"/>
              <a:t>Германии, </a:t>
            </a:r>
            <a:r>
              <a:rPr lang="ru-RU" sz="1400" dirty="0" smtClean="0"/>
              <a:t>но, </a:t>
            </a:r>
            <a:r>
              <a:rPr lang="ru-RU" sz="1400" dirty="0"/>
              <a:t>будучи патриотом и членом партии, он категорически отверг  предложение и вернулся в родную деревню </a:t>
            </a:r>
            <a:r>
              <a:rPr lang="ru-RU" sz="1400" dirty="0" err="1"/>
              <a:t>Терехово</a:t>
            </a:r>
            <a:r>
              <a:rPr lang="ru-RU" sz="1400" dirty="0"/>
              <a:t>, где следующие 40 лет продолжал преподавать физику и математику деткам</a:t>
            </a:r>
            <a:r>
              <a:rPr lang="ru-RU" sz="1400" dirty="0" smtClean="0"/>
              <a:t>. </a:t>
            </a:r>
            <a:r>
              <a:rPr lang="ru-RU" sz="1400" dirty="0"/>
              <a:t>Известно, что в 70-х </a:t>
            </a:r>
            <a:r>
              <a:rPr lang="ru-RU" sz="1400" dirty="0" smtClean="0"/>
              <a:t>годах выпускники </a:t>
            </a:r>
            <a:r>
              <a:rPr lang="ru-RU" sz="1400" dirty="0"/>
              <a:t>дедушки просили переименовать школу его именем, но дедушка отказался, </a:t>
            </a:r>
            <a:r>
              <a:rPr lang="ru-RU" sz="1400" dirty="0" smtClean="0"/>
              <a:t>считая, что </a:t>
            </a:r>
            <a:r>
              <a:rPr lang="ru-RU" sz="1400" dirty="0"/>
              <a:t>человек должен быть скромным .</a:t>
            </a:r>
          </a:p>
          <a:p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966" y="461049"/>
            <a:ext cx="3739309" cy="3182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831759"/>
            <a:ext cx="3868903" cy="263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47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4990" y="4904508"/>
            <a:ext cx="5412245" cy="1562903"/>
          </a:xfrm>
        </p:spPr>
        <p:txBody>
          <a:bodyPr>
            <a:noAutofit/>
          </a:bodyPr>
          <a:lstStyle/>
          <a:p>
            <a:r>
              <a:rPr lang="ru-RU" dirty="0" smtClean="0"/>
              <a:t>Из тех наград, о которых мы знаем, у Константина Ивановича были  </a:t>
            </a:r>
            <a:r>
              <a:rPr lang="ru-RU" b="1" dirty="0"/>
              <a:t>Медаль «За боевые заслуги</a:t>
            </a:r>
            <a:r>
              <a:rPr lang="ru-RU" b="1" dirty="0" smtClean="0"/>
              <a:t>»,</a:t>
            </a:r>
            <a:r>
              <a:rPr lang="ru-RU" b="1" dirty="0"/>
              <a:t> Медаль «За отвагу</a:t>
            </a:r>
            <a:r>
              <a:rPr lang="ru-RU" b="1" dirty="0" smtClean="0"/>
              <a:t>», Орден Красного Знамени, Орден Отечественной Войны </a:t>
            </a:r>
            <a:r>
              <a:rPr lang="en-US" b="1" dirty="0" smtClean="0"/>
              <a:t>I</a:t>
            </a:r>
            <a:r>
              <a:rPr lang="ru-RU" b="1" dirty="0" smtClean="0"/>
              <a:t> степени.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470" y="922731"/>
            <a:ext cx="8380932" cy="2046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5" y="4634507"/>
            <a:ext cx="1212251" cy="21197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30" y="4634508"/>
            <a:ext cx="1135344" cy="2119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838" y="4800763"/>
            <a:ext cx="2382981" cy="1787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936" y="4921347"/>
            <a:ext cx="1351374" cy="15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9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965" y="806795"/>
            <a:ext cx="8761413" cy="1278850"/>
          </a:xfrm>
        </p:spPr>
        <p:txBody>
          <a:bodyPr/>
          <a:lstStyle/>
          <a:p>
            <a:r>
              <a:rPr lang="ru-RU" dirty="0" smtClean="0">
                <a:solidFill>
                  <a:srgbClr val="AC1A1A"/>
                </a:solidFill>
              </a:rPr>
              <a:t/>
            </a:r>
            <a:br>
              <a:rPr lang="ru-RU" dirty="0" smtClean="0">
                <a:solidFill>
                  <a:srgbClr val="AC1A1A"/>
                </a:solidFill>
              </a:rPr>
            </a:br>
            <a:r>
              <a:rPr lang="ru-RU" sz="2400" b="1" dirty="0" smtClean="0">
                <a:solidFill>
                  <a:srgbClr val="AC1A1A"/>
                </a:solidFill>
              </a:rPr>
              <a:t>„Нет более </a:t>
            </a:r>
            <a:r>
              <a:rPr lang="ru-RU" sz="2400" b="1" dirty="0">
                <a:solidFill>
                  <a:srgbClr val="AC1A1A"/>
                </a:solidFill>
              </a:rPr>
              <a:t>тяжкого преступления, чем ненужная война</a:t>
            </a:r>
            <a:r>
              <a:rPr lang="ru-RU" sz="2400" b="1" dirty="0" smtClean="0">
                <a:solidFill>
                  <a:srgbClr val="AC1A1A"/>
                </a:solidFill>
              </a:rPr>
              <a:t>.“ </a:t>
            </a:r>
            <a:r>
              <a:rPr lang="ru-RU" sz="2000" b="1" dirty="0" smtClean="0">
                <a:solidFill>
                  <a:srgbClr val="AC1A1A"/>
                </a:solidFill>
              </a:rPr>
              <a:t/>
            </a:r>
            <a:br>
              <a:rPr lang="ru-RU" sz="2000" b="1" dirty="0" smtClean="0">
                <a:solidFill>
                  <a:srgbClr val="AC1A1A"/>
                </a:solidFill>
              </a:rPr>
            </a:br>
            <a:r>
              <a:rPr lang="ru-RU" sz="2000" b="1" dirty="0" smtClean="0">
                <a:solidFill>
                  <a:srgbClr val="AC1A1A"/>
                </a:solidFill>
              </a:rPr>
              <a:t/>
            </a:r>
            <a:br>
              <a:rPr lang="ru-RU" sz="2000" b="1" dirty="0" smtClean="0">
                <a:solidFill>
                  <a:srgbClr val="AC1A1A"/>
                </a:solidFill>
              </a:rPr>
            </a:br>
            <a:r>
              <a:rPr lang="ru-RU" sz="1400" dirty="0" smtClean="0">
                <a:solidFill>
                  <a:srgbClr val="AC1A1A"/>
                </a:solidFill>
              </a:rPr>
              <a:t>Лион Фейхтвангер ( Тост-высказывание, которое мой прадед произносил до конца своих дней на праздник 9 Мая)</a:t>
            </a:r>
            <a:r>
              <a:rPr lang="ru-RU" sz="1400" dirty="0">
                <a:solidFill>
                  <a:srgbClr val="AC1A1A"/>
                </a:solidFill>
              </a:rPr>
              <a:t/>
            </a:r>
            <a:br>
              <a:rPr lang="ru-RU" sz="1400" dirty="0">
                <a:solidFill>
                  <a:srgbClr val="AC1A1A"/>
                </a:solidFill>
              </a:rPr>
            </a:br>
            <a:r>
              <a:rPr lang="ru-RU" sz="1400" dirty="0" smtClean="0">
                <a:solidFill>
                  <a:srgbClr val="AC1A1A"/>
                </a:solidFill>
              </a:rPr>
              <a:t/>
            </a:r>
            <a:br>
              <a:rPr lang="ru-RU" sz="1400" dirty="0" smtClean="0">
                <a:solidFill>
                  <a:srgbClr val="AC1A1A"/>
                </a:solidFill>
              </a:rPr>
            </a:br>
            <a:r>
              <a:rPr lang="ru-RU" dirty="0">
                <a:solidFill>
                  <a:srgbClr val="AC1A1A"/>
                </a:solidFill>
              </a:rPr>
              <a:t/>
            </a:r>
            <a:br>
              <a:rPr lang="ru-RU" dirty="0">
                <a:solidFill>
                  <a:srgbClr val="AC1A1A"/>
                </a:solidFill>
              </a:rPr>
            </a:br>
            <a:endParaRPr lang="ru-RU" dirty="0">
              <a:solidFill>
                <a:srgbClr val="AC1A1A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64" y="1978574"/>
            <a:ext cx="3524863" cy="34527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756" y="2023690"/>
            <a:ext cx="2373517" cy="34076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909" y="2023690"/>
            <a:ext cx="3683754" cy="3418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0232" y="979488"/>
            <a:ext cx="882565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AC1A1A"/>
                </a:solidFill>
              </a:rPr>
              <a:t>Бычков </a:t>
            </a:r>
            <a:br>
              <a:rPr lang="ru-RU" sz="3600" dirty="0" smtClean="0">
                <a:solidFill>
                  <a:srgbClr val="AC1A1A"/>
                </a:solidFill>
              </a:rPr>
            </a:br>
            <a:r>
              <a:rPr lang="ru-RU" sz="3600" dirty="0" smtClean="0">
                <a:solidFill>
                  <a:srgbClr val="AC1A1A"/>
                </a:solidFill>
              </a:rPr>
              <a:t>Александр </a:t>
            </a:r>
            <a:br>
              <a:rPr lang="ru-RU" sz="3600" dirty="0" smtClean="0">
                <a:solidFill>
                  <a:srgbClr val="AC1A1A"/>
                </a:solidFill>
              </a:rPr>
            </a:br>
            <a:r>
              <a:rPr lang="ru-RU" sz="3600" dirty="0" smtClean="0">
                <a:solidFill>
                  <a:srgbClr val="AC1A1A"/>
                </a:solidFill>
              </a:rPr>
              <a:t>Андреевич</a:t>
            </a:r>
            <a:r>
              <a:rPr lang="ru-RU" sz="3600" dirty="0">
                <a:solidFill>
                  <a:srgbClr val="AC1A1A"/>
                </a:solidFill>
              </a:rPr>
              <a:t/>
            </a:r>
            <a:br>
              <a:rPr lang="ru-RU" sz="3600" dirty="0">
                <a:solidFill>
                  <a:srgbClr val="AC1A1A"/>
                </a:solidFill>
              </a:rPr>
            </a:br>
            <a:r>
              <a:rPr lang="ru-RU" sz="3600" dirty="0" smtClean="0">
                <a:solidFill>
                  <a:srgbClr val="AC1A1A"/>
                </a:solidFill>
              </a:rPr>
              <a:t>(05.11.1914 - 15.05.2006)</a:t>
            </a:r>
          </a:p>
        </p:txBody>
      </p:sp>
      <p:pic>
        <p:nvPicPr>
          <p:cNvPr id="4" name="Picture 2" descr="C:\Users\Alex D\Desktop\ДаняПрезентация 9мая\ae88a0aa-091b-4090-8541-160899bd3b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4954" y="979488"/>
            <a:ext cx="2880320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0232" y="3320926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Автор: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Дюженков Даниил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Ученик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1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«В»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класса, ГБОУ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Школа №1164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г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. Москвы</a:t>
            </a:r>
          </a:p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Дюженков Александр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Михайлович и Дюженкова Валерия Николаевна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366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1636</TotalTime>
  <Words>351</Words>
  <Application>Microsoft Macintosh PowerPoint</Application>
  <PresentationFormat>Широкоэкранный</PresentationFormat>
  <Paragraphs>111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Adobe Naskh Medium</vt:lpstr>
      <vt:lpstr>AGReverance</vt:lpstr>
      <vt:lpstr>Arial</vt:lpstr>
      <vt:lpstr>Century Gothic</vt:lpstr>
      <vt:lpstr>Mangal</vt:lpstr>
      <vt:lpstr>Times New Roman</vt:lpstr>
      <vt:lpstr>Wingdings 3</vt:lpstr>
      <vt:lpstr>Совет директоров</vt:lpstr>
      <vt:lpstr>Книга  Памяти.  Выставка картин.</vt:lpstr>
      <vt:lpstr>Презентация PowerPoint</vt:lpstr>
      <vt:lpstr>Титов  Константин  Иванович (16.04.1913-8.05.2007)</vt:lpstr>
      <vt:lpstr>Презентация PowerPoint</vt:lpstr>
      <vt:lpstr>Презентация PowerPoint</vt:lpstr>
      <vt:lpstr>Боевой путь</vt:lpstr>
      <vt:lpstr>Презентация PowerPoint</vt:lpstr>
      <vt:lpstr> „Нет более тяжкого преступления, чем ненужная война.“   Лион Фейхтвангер ( Тост-высказывание, которое мой прадед произносил до конца своих дней на праздник 9 Мая)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Выставка работ учащихся   «Этот день Вы приближали как могли»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День Победы 9 мая</dc:title>
  <dc:subject>День Победы 9 мая</dc:subject>
  <dc:creator>Viktoriya Polshkova</dc:creator>
  <cp:keywords>День Победы;9мая;шаблон</cp:keywords>
  <cp:lastModifiedBy>Microsoft Office User</cp:lastModifiedBy>
  <cp:revision>111</cp:revision>
  <cp:lastPrinted>2020-04-27T19:31:04Z</cp:lastPrinted>
  <dcterms:created xsi:type="dcterms:W3CDTF">2018-04-26T02:30:42Z</dcterms:created>
  <dcterms:modified xsi:type="dcterms:W3CDTF">2020-05-18T18:40:52Z</dcterms:modified>
</cp:coreProperties>
</file>