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A010"/>
    <a:srgbClr val="99FF66"/>
    <a:srgbClr val="F4F852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BB8478-8C06-4680-9C27-36587C5902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006A7E-002D-4A6D-8018-89D8EC303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pp.vk.me/c625716/v625716634/1ea36/URLn_q7CD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-1"/>
            <a:ext cx="5256584" cy="6858001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51520" y="404664"/>
            <a:ext cx="8640960" cy="144016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20472" cy="1497105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ПРАВИЛЬНОЕ ОФОРМЛЕНИЕ НАУЧНО-ИССЛЕДОВАТЕЛЬСКОЙ РАБОТЫ – ЗАЛОГ УСПЕШНОГО ВЫСТУПЛЕНИЯ ОБУЧАЮЩИХСЯ НА НПК</a:t>
            </a:r>
            <a:endParaRPr lang="ru-RU" sz="240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86182" y="5786454"/>
            <a:ext cx="4355976" cy="864096"/>
          </a:xfrm>
          <a:prstGeom prst="roundRect">
            <a:avLst/>
          </a:prstGeom>
          <a:solidFill>
            <a:srgbClr val="F4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96472" y="5857892"/>
            <a:ext cx="4676056" cy="867048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Подготовил: Гнаткович П.С.,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учитель биологии МБОУ СОШ № 26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7" name="Picture 2" descr="http://img3.proshkolu.ru/content/media/pic/std/1000000/647000/646225-09c78b7ca6b58ca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25144"/>
            <a:ext cx="2113839" cy="19168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  <a:solidFill>
            <a:srgbClr val="99FF66"/>
          </a:solidFill>
          <a:ln>
            <a:noFill/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Клише, использующиеся в заключении</a:t>
            </a:r>
          </a:p>
          <a:p>
            <a:endParaRPr lang="ru-RU" dirty="0" smtClean="0"/>
          </a:p>
          <a:p>
            <a:r>
              <a:rPr lang="ru-RU" dirty="0" smtClean="0"/>
              <a:t>Теоретический анализ литературы показывает, что проблема рассматривалась достаточно широко. В то же время целый ряд конкретных (методических) вопросов, связанных с ... остается мало разработанным. К этим вопросам можно, прежде всего, отнести ... </a:t>
            </a:r>
          </a:p>
          <a:p>
            <a:r>
              <a:rPr lang="ru-RU" dirty="0" smtClean="0"/>
              <a:t>Практически отсутствуют исследования по ...</a:t>
            </a:r>
          </a:p>
          <a:p>
            <a:r>
              <a:rPr lang="ru-RU" dirty="0" smtClean="0"/>
              <a:t>Имеется лишь одна (несколько) работ по ...</a:t>
            </a:r>
          </a:p>
          <a:p>
            <a:r>
              <a:rPr lang="ru-RU" dirty="0" smtClean="0"/>
              <a:t>В цитировавшихся выше работах (не) рассматривался вопрос о необходимости ...</a:t>
            </a:r>
          </a:p>
          <a:p>
            <a:r>
              <a:rPr lang="ru-RU" dirty="0" smtClean="0"/>
              <a:t>Теоретический анализ литературы позволяет выделить перс­пективное направление разработки: ...</a:t>
            </a:r>
          </a:p>
          <a:p>
            <a:r>
              <a:rPr lang="ru-RU" dirty="0" smtClean="0"/>
              <a:t>Перечисленные исследования внесли серьезный вклад в ..., однако по-прежнему актуальной является проблема ...</a:t>
            </a:r>
          </a:p>
          <a:p>
            <a:r>
              <a:rPr lang="ru-RU" dirty="0" smtClean="0"/>
              <a:t>При всей значимости работ названных исследователей, они не исчерпывают многих проблем, значение которых повысилось в последнее время я связи с ...</a:t>
            </a:r>
          </a:p>
          <a:p>
            <a:r>
              <a:rPr lang="ru-RU" dirty="0" smtClean="0"/>
              <a:t>Определение такого подхода к исследованию ..., а также результаты проведенного теоретического анализа психолого-педагогической (методической ...) литературы позволяет приступить к решению поставленной проблемы следующим образом: ...</a:t>
            </a:r>
          </a:p>
          <a:p>
            <a:r>
              <a:rPr lang="ru-RU" dirty="0" smtClean="0"/>
              <a:t>Таким образом, ретроспективный анализ исследований, посвя­щенных разработке проблемы ..., позволяет сделать следующие выводы; ...</a:t>
            </a:r>
          </a:p>
          <a:p>
            <a:r>
              <a:rPr lang="ru-RU" dirty="0" smtClean="0"/>
              <a:t>В осмыслении ... педагогическая наука и практика прошла довольно сложный путь</a:t>
            </a:r>
          </a:p>
          <a:p>
            <a:r>
              <a:rPr lang="ru-RU" dirty="0" smtClean="0"/>
              <a:t>Отдавая должное тому, что было сделано предшественниками, мы тем не менее считаем, что ...</a:t>
            </a:r>
          </a:p>
          <a:p>
            <a:r>
              <a:rPr lang="ru-RU" dirty="0" smtClean="0"/>
              <a:t>В результате изучения различных источников мы пришли к</a:t>
            </a:r>
          </a:p>
          <a:p>
            <a:r>
              <a:rPr lang="ru-RU" dirty="0" smtClean="0"/>
              <a:t>В результате изучения был получен материал, анализ которого позволил заключить, что ...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43608" y="332656"/>
            <a:ext cx="7056784" cy="16561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одержимое 4"/>
          <p:cNvSpPr txBox="1">
            <a:spLocks noGrp="1"/>
          </p:cNvSpPr>
          <p:nvPr>
            <p:ph idx="1"/>
          </p:nvPr>
        </p:nvSpPr>
        <p:spPr>
          <a:xfrm>
            <a:off x="1331640" y="692696"/>
            <a:ext cx="6264695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Структура </a:t>
            </a:r>
          </a:p>
          <a:p>
            <a:pPr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научно-исследовательской работы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564904"/>
            <a:ext cx="2304256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Титульный лист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2564904"/>
            <a:ext cx="230425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Введение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564904"/>
            <a:ext cx="2304256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Содержание (Оглавление)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077072"/>
            <a:ext cx="2304256" cy="10801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Основная часть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4077072"/>
            <a:ext cx="2304256" cy="10801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Заключение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4077072"/>
            <a:ext cx="2448272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Список используемых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источников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5517232"/>
            <a:ext cx="2304256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Приложения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3.proshkolu.ru/content/media/pic/std/1000000/647000/646225-09c78b7ca6b58ca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696" cy="16646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15816" y="404664"/>
            <a:ext cx="3528392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ТИТУЛЬНЫЙ ЛИСТ</a:t>
            </a:r>
            <a:endParaRPr lang="ru-RU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1916832"/>
            <a:ext cx="8136904" cy="5760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05155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Полное </a:t>
            </a:r>
            <a:r>
              <a:rPr lang="ru-RU" dirty="0"/>
              <a:t>наименование конференции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2780928"/>
            <a:ext cx="813690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924944"/>
            <a:ext cx="2167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Название </a:t>
            </a:r>
            <a:r>
              <a:rPr lang="ru-RU" dirty="0"/>
              <a:t>работы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3717032"/>
            <a:ext cx="813690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789040"/>
            <a:ext cx="6755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Сведения </a:t>
            </a:r>
            <a:r>
              <a:rPr lang="ru-RU" dirty="0"/>
              <a:t>об </a:t>
            </a:r>
            <a:r>
              <a:rPr lang="ru-RU" dirty="0" smtClean="0"/>
              <a:t>авторах</a:t>
            </a:r>
            <a:r>
              <a:rPr lang="ru-RU" dirty="0"/>
              <a:t> </a:t>
            </a:r>
            <a:r>
              <a:rPr lang="ru-RU" dirty="0" smtClean="0"/>
              <a:t>(ф.и.о., </a:t>
            </a:r>
            <a:r>
              <a:rPr lang="ru-RU" dirty="0"/>
              <a:t>класс и учебное </a:t>
            </a:r>
            <a:r>
              <a:rPr lang="ru-RU" dirty="0" smtClean="0"/>
              <a:t>заведение)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60" y="4653136"/>
            <a:ext cx="8136904" cy="5760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1121" y="4787860"/>
            <a:ext cx="824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Сведения о научном руководителе (ф.и.о., </a:t>
            </a:r>
            <a:r>
              <a:rPr lang="ru-RU" dirty="0"/>
              <a:t>должность, место работы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560" y="5589240"/>
            <a:ext cx="8136904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5733256"/>
            <a:ext cx="5224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Место выполнения </a:t>
            </a:r>
            <a:r>
              <a:rPr lang="ru-RU" dirty="0"/>
              <a:t>работы и год написания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1700808"/>
            <a:ext cx="2304256" cy="10801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актуальность исследования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700808"/>
            <a:ext cx="2304256" cy="10801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проблема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исследования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1700808"/>
            <a:ext cx="2304256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формулировка темы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140968"/>
            <a:ext cx="2304256" cy="108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объект и предмет исследования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3212976"/>
            <a:ext cx="230425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цель и задачи исследования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3212976"/>
            <a:ext cx="2304256" cy="10801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гипотеза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4653136"/>
            <a:ext cx="2304256" cy="10801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практическая значимость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4653136"/>
            <a:ext cx="2304256" cy="10801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научная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новизна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55776" y="332656"/>
            <a:ext cx="3960440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  <a:cs typeface="Arial" pitchFamily="34" charset="0"/>
              </a:rPr>
              <a:t>ВВЕДЕНИЕ</a:t>
            </a:r>
            <a:endParaRPr lang="ru-RU" sz="28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560" y="4797152"/>
            <a:ext cx="8064896" cy="151216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3212976"/>
            <a:ext cx="8136904" cy="1152128"/>
          </a:xfrm>
          <a:prstGeom prst="round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476672"/>
            <a:ext cx="8208912" cy="23762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Актуальность темы </a:t>
            </a:r>
            <a:r>
              <a:rPr lang="ru-RU" sz="2400" dirty="0" smtClean="0"/>
              <a:t>– это объяснение того, почему к данной теме целесообразно обратиться именно сейчас, какова научная и практическая необходимость, в каком состоянии находятся современные научные представления о предмете исследования. 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1AA010"/>
                </a:solidFill>
              </a:rPr>
              <a:t>Цель исследования</a:t>
            </a:r>
            <a:r>
              <a:rPr lang="ru-RU" sz="2400" b="1" i="1" dirty="0" smtClean="0">
                <a:solidFill>
                  <a:srgbClr val="1AA010"/>
                </a:solidFill>
              </a:rPr>
              <a:t> </a:t>
            </a:r>
            <a:r>
              <a:rPr lang="ru-RU" sz="2400" b="1" i="1" dirty="0" smtClean="0"/>
              <a:t>– </a:t>
            </a:r>
            <a:r>
              <a:rPr lang="ru-RU" sz="2400" dirty="0" smtClean="0"/>
              <a:t>это его конечный желаемый результат, решение научной проблемы, к чему в итоге следует прийти.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Задачи исследования 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/>
              <a:t>– это способы достижения цели. Формулировка задач исследования необходима для конкретизации целей исследования.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ru-RU" b="1" u="sng" dirty="0" smtClean="0">
                <a:solidFill>
                  <a:srgbClr val="7030A0"/>
                </a:solidFill>
              </a:rPr>
              <a:t>Объект исследования</a:t>
            </a:r>
            <a:r>
              <a:rPr lang="ru-RU" b="1" dirty="0" smtClean="0"/>
              <a:t> - это то, на что направлена познавательная деятельность;</a:t>
            </a:r>
          </a:p>
          <a:p>
            <a:endParaRPr lang="ru-RU" b="1" dirty="0" smtClean="0"/>
          </a:p>
          <a:p>
            <a:r>
              <a:rPr lang="ru-RU" b="1" u="sng" dirty="0" smtClean="0">
                <a:solidFill>
                  <a:srgbClr val="7030A0"/>
                </a:solidFill>
              </a:rPr>
              <a:t>Предмет исследования </a:t>
            </a:r>
            <a:r>
              <a:rPr lang="ru-RU" b="1" dirty="0" smtClean="0"/>
              <a:t>- это часть объекта исследования, которая подлежит тщательному изучению и преобразованию;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u="sng" dirty="0" smtClean="0">
                <a:solidFill>
                  <a:srgbClr val="7030A0"/>
                </a:solidFill>
              </a:rPr>
              <a:t>Гипотеза</a:t>
            </a:r>
            <a:r>
              <a:rPr lang="ru-RU" b="1" dirty="0" smtClean="0"/>
              <a:t> - это научное предположение, истинность которого требуется доказать.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1196752"/>
            <a:ext cx="7003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Должна составлять не менее </a:t>
            </a:r>
            <a:r>
              <a:rPr lang="ru-RU" b="1" dirty="0" smtClean="0">
                <a:solidFill>
                  <a:srgbClr val="C00000"/>
                </a:solidFill>
              </a:rPr>
              <a:t>70%</a:t>
            </a:r>
            <a:r>
              <a:rPr lang="ru-RU" dirty="0" smtClean="0"/>
              <a:t> от всего объема работы, </a:t>
            </a:r>
          </a:p>
          <a:p>
            <a:pPr algn="ctr"/>
            <a:r>
              <a:rPr lang="ru-RU" dirty="0" smtClean="0"/>
              <a:t>может </a:t>
            </a:r>
            <a:r>
              <a:rPr lang="ru-RU" dirty="0"/>
              <a:t>содержать </a:t>
            </a:r>
            <a:r>
              <a:rPr lang="ru-RU" b="1" dirty="0">
                <a:solidFill>
                  <a:srgbClr val="C00000"/>
                </a:solidFill>
              </a:rPr>
              <a:t>2-3 главы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204864"/>
            <a:ext cx="6912768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Анализ специальной литературы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573016"/>
            <a:ext cx="6912768" cy="864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Методика и ход исследования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5013176"/>
            <a:ext cx="6912768" cy="864096"/>
          </a:xfrm>
          <a:prstGeom prst="rect">
            <a:avLst/>
          </a:prstGeom>
          <a:solidFill>
            <a:srgbClr val="F4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Результаты исследования и их обсуждение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23728" y="260648"/>
            <a:ext cx="5040560" cy="79208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404664"/>
            <a:ext cx="4004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ОСНОВНАЯ ЧАСТЬ</a:t>
            </a:r>
            <a:endParaRPr lang="ru-RU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260648"/>
            <a:ext cx="7056784" cy="108012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Для придания излагаемому материалу ясности, конкретности, образности</a:t>
            </a:r>
          </a:p>
          <a:p>
            <a:r>
              <a:rPr lang="ru-RU" dirty="0" smtClean="0"/>
              <a:t>Таблицы и рисунки располагаются после первого упоминания о них в тексте работы, т.е на все таблицы и рисунки в тексте должны быть  ссылки.</a:t>
            </a:r>
          </a:p>
          <a:p>
            <a:r>
              <a:rPr lang="ru-RU" dirty="0" smtClean="0"/>
              <a:t>Таблицы и рисунки должны иметь порядковый номер и  названия. </a:t>
            </a:r>
          </a:p>
          <a:p>
            <a:r>
              <a:rPr lang="ru-RU" dirty="0" smtClean="0"/>
              <a:t>Если таблицы и рисунки непосредственно не связаны с текстом, то их нужно располагать в приложении.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Использование рисунков и таблиц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3.proshkolu.ru/content/media/pic/std/1000000/647000/646225-09c78b7ca6b58ca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192"/>
            <a:ext cx="1875613" cy="17008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43808" y="620688"/>
            <a:ext cx="3384376" cy="10801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ЗАКЛЮЧЕНИЕ</a:t>
            </a:r>
            <a:endParaRPr lang="ru-RU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2204864"/>
            <a:ext cx="7920880" cy="3024336"/>
          </a:xfrm>
          <a:prstGeom prst="roundRect">
            <a:avLst/>
          </a:prstGeom>
          <a:solidFill>
            <a:srgbClr val="F4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420888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заключении должны </a:t>
            </a:r>
            <a:r>
              <a:rPr lang="ru-RU" sz="2400" dirty="0"/>
              <a:t>быть представлены </a:t>
            </a:r>
            <a:r>
              <a:rPr lang="ru-RU" sz="2400" b="1" i="1" dirty="0"/>
              <a:t>итоговые результаты </a:t>
            </a:r>
            <a:r>
              <a:rPr lang="ru-RU" sz="2400" dirty="0" smtClean="0"/>
              <a:t>исследования. Необходимо </a:t>
            </a:r>
            <a:r>
              <a:rPr lang="ru-RU" sz="2400" dirty="0"/>
              <a:t>отметить </a:t>
            </a:r>
            <a:r>
              <a:rPr lang="ru-RU" sz="2400" b="1" i="1" dirty="0"/>
              <a:t>практическую значимость исследования</a:t>
            </a:r>
            <a:r>
              <a:rPr lang="ru-RU" sz="2400" dirty="0"/>
              <a:t>, наметить проблемы и задачи </a:t>
            </a:r>
            <a:r>
              <a:rPr lang="ru-RU" sz="2400" b="1" i="1" dirty="0"/>
              <a:t>на </a:t>
            </a:r>
            <a:r>
              <a:rPr lang="ru-RU" sz="2400" b="1" i="1" dirty="0" smtClean="0"/>
              <a:t>будущее</a:t>
            </a:r>
            <a:r>
              <a:rPr lang="ru-RU" sz="2400" dirty="0" smtClean="0"/>
              <a:t>, дать </a:t>
            </a:r>
            <a:r>
              <a:rPr lang="ru-RU" sz="2400" b="1" i="1" dirty="0" smtClean="0"/>
              <a:t>рекомендации</a:t>
            </a:r>
            <a:r>
              <a:rPr lang="ru-RU" sz="2400" dirty="0" smtClean="0"/>
              <a:t>. Заключение </a:t>
            </a:r>
            <a:r>
              <a:rPr lang="ru-RU" sz="2400" dirty="0"/>
              <a:t>не должно дословно повторять выводы по </a:t>
            </a:r>
            <a:r>
              <a:rPr lang="ru-RU" sz="2400" dirty="0" smtClean="0"/>
              <a:t>главам.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95536" y="476672"/>
            <a:ext cx="8352928" cy="936104"/>
          </a:xfrm>
          <a:prstGeom prst="round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179512" y="332656"/>
            <a:ext cx="8435280" cy="11521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Подготовка доклада выступления и оформление демонстрационного материала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988840"/>
            <a:ext cx="60304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000" b="1" dirty="0" smtClean="0"/>
              <a:t>Выступление должно быть:</a:t>
            </a:r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C00000"/>
                </a:solidFill>
              </a:rPr>
              <a:t>Понятным</a:t>
            </a:r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C00000"/>
                </a:solidFill>
              </a:rPr>
              <a:t>Не перегруженным </a:t>
            </a:r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C00000"/>
                </a:solidFill>
              </a:rPr>
              <a:t>Лаконичным</a:t>
            </a:r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C00000"/>
                </a:solidFill>
              </a:rPr>
              <a:t>Законченным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73616" cy="172819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ОСНОВНЫЕ ПРОБЛЕМЫ ПРИ ПОДГОТОВКЕ ИССЛЕДОВАТЕЛЬСКОЙ РАБОТЫ ОБУЧАЮЩИХСЯ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23528" y="2420888"/>
            <a:ext cx="8496944" cy="936104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832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Стиль изложения научно-исследовательской работы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95536" y="3717032"/>
            <a:ext cx="8424936" cy="936104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71600" y="4005064"/>
            <a:ext cx="7252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Структура научно-исследовательской работы</a:t>
            </a:r>
            <a:endParaRPr lang="ru-RU" sz="2400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7544" y="5157192"/>
            <a:ext cx="8352928" cy="936104"/>
          </a:xfrm>
          <a:prstGeom prst="round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869160"/>
            <a:ext cx="8435280" cy="11521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indent="0" algn="ctr">
              <a:buNone/>
            </a:pPr>
            <a:r>
              <a:rPr lang="ru-RU" sz="2600" b="1" dirty="0" smtClean="0"/>
              <a:t>Подготовка доклада выступления и оформление демонстрационного материала</a:t>
            </a:r>
            <a:endParaRPr lang="ru-RU" sz="2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260648"/>
            <a:ext cx="8136904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169368"/>
            <a:ext cx="8435280" cy="5688632"/>
          </a:xfrm>
        </p:spPr>
        <p:txBody>
          <a:bodyPr>
            <a:normAutofit/>
          </a:bodyPr>
          <a:lstStyle/>
          <a:p>
            <a:r>
              <a:rPr lang="ru-RU" sz="1500" dirty="0" smtClean="0"/>
              <a:t>Стиль изложения научного исследования отличается следующими чертами:</a:t>
            </a:r>
          </a:p>
          <a:p>
            <a:r>
              <a:rPr lang="ru-RU" sz="1500" dirty="0" smtClean="0"/>
              <a:t>информационной насыщенностью, логической последовательностью изложения материала, аргументированностью, доказательностью, объективностью.</a:t>
            </a:r>
          </a:p>
          <a:p>
            <a:r>
              <a:rPr lang="ru-RU" sz="1500" dirty="0" smtClean="0"/>
              <a:t>В научном тексте чаще встречаются сложноподчинённые, а не сложносочинённые предложения;</a:t>
            </a:r>
          </a:p>
          <a:p>
            <a:r>
              <a:rPr lang="ru-RU" sz="1500" dirty="0" smtClean="0"/>
              <a:t>Изложение в научном тексте отличается всегда достоверностью, поэтому в тексте часто встречаются вводные слова и словосочетания, указывающие на степень достоверности: «конечно», «разумеется», «действительно», «видимо», «надо полагать», «возможно», «вероятно»;</a:t>
            </a:r>
          </a:p>
          <a:p>
            <a:r>
              <a:rPr lang="ru-RU" sz="1500" dirty="0" smtClean="0"/>
              <a:t>Стиль письменной научной речи - это безличный монолог, поэтому изложение ведётся от третьего лица. Сравнительно редко употребляется форма первого и совершенно не употребляется форма второго лица местоимений единственного числа. Авторское «я» отступает на второй план. Неписаным правилом стало то, что автор выступает во множественном числе и вместо «я» употребляется «мы», под которым понимается некий коллектив: сам автор, научный руководитель, консультант и т.д.</a:t>
            </a:r>
          </a:p>
          <a:p>
            <a:r>
              <a:rPr lang="ru-RU" sz="1500" dirty="0" smtClean="0"/>
              <a:t>Культуру научной речи определяет смысловая точность, ясность, краткость изложения.</a:t>
            </a:r>
          </a:p>
          <a:p>
            <a:r>
              <a:rPr lang="ru-RU" sz="1500" dirty="0" smtClean="0"/>
              <a:t>В целом, стиль изложения служит показателем не только того, насколько глубоко исследователь вошёл в суть изучаемой темы, но и говорит о его культуре, поэтому добиться максимально возможного стилистического уровня текста - одна из главных задач.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</a:rPr>
              <a:t>Общие положения при использовании научного стиля: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3608" y="332656"/>
            <a:ext cx="6912768" cy="86409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936104"/>
          </a:xfrm>
        </p:spPr>
        <p:txBody>
          <a:bodyPr>
            <a:normAutofit lnSpcReduction="10000"/>
          </a:bodyPr>
          <a:lstStyle/>
          <a:p>
            <a:pPr indent="0" algn="ctr">
              <a:buNone/>
            </a:pPr>
            <a:r>
              <a:rPr lang="ru-RU" sz="2000" dirty="0" smtClean="0"/>
              <a:t>Эффективным способом достижения научного стиля и поддержания интеллектуального фона текста является использования особых конструкций, называемых «клише»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Использование «КЛИШЕ»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348880"/>
            <a:ext cx="7992888" cy="3528392"/>
          </a:xfrm>
          <a:prstGeom prst="roundRect">
            <a:avLst/>
          </a:prstGeom>
          <a:solidFill>
            <a:srgbClr val="F4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71600" y="2780928"/>
            <a:ext cx="7056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Клише выполняют различные речевые функции, которые в научных произведениях используются как средства связи между предложениями и отражают логику научного изложения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95736" y="188640"/>
            <a:ext cx="4824536" cy="8367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  <a:solidFill>
            <a:srgbClr val="99FF66"/>
          </a:solidFill>
          <a:ln>
            <a:solidFill>
              <a:srgbClr val="FFC000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Клише, характеризующие исходные положения работы:</a:t>
            </a:r>
          </a:p>
          <a:p>
            <a:endParaRPr lang="ru-RU" dirty="0" smtClean="0"/>
          </a:p>
          <a:p>
            <a:r>
              <a:rPr lang="ru-RU" dirty="0" smtClean="0"/>
              <a:t>На начальном этапе (констатирующем) исследования нас интересовало... </a:t>
            </a:r>
          </a:p>
          <a:p>
            <a:r>
              <a:rPr lang="ru-RU" dirty="0" smtClean="0"/>
              <a:t>Первостепенное значение для решения поставленных нами задач, имеют исследования, непосредственно направленные на ...</a:t>
            </a:r>
          </a:p>
          <a:p>
            <a:r>
              <a:rPr lang="ru-RU" dirty="0" smtClean="0"/>
              <a:t>Обращение к ... является исходным моментом в разработке</a:t>
            </a:r>
          </a:p>
          <a:p>
            <a:r>
              <a:rPr lang="ru-RU" dirty="0" smtClean="0"/>
              <a:t>В качестве изначального пункта в научной характеристике (понятия) обоснованно используется определение его понятий.</a:t>
            </a:r>
          </a:p>
          <a:p>
            <a:r>
              <a:rPr lang="ru-RU" dirty="0" smtClean="0"/>
              <a:t>Исследуя …, мы исходим из основных концептуальных положений теории  </a:t>
            </a:r>
            <a:r>
              <a:rPr lang="ru-RU" i="1" dirty="0" smtClean="0"/>
              <a:t>…</a:t>
            </a:r>
            <a:endParaRPr lang="ru-RU" dirty="0" smtClean="0"/>
          </a:p>
          <a:p>
            <a:r>
              <a:rPr lang="ru-RU" dirty="0" smtClean="0"/>
              <a:t>Исходные положения для конструирования ... сгруппированы нами в виде ... требований к ...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67744" y="44624"/>
            <a:ext cx="4824536" cy="10801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Подборка клише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  <a:solidFill>
            <a:srgbClr val="FF99CC"/>
          </a:solidFill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 smtClean="0">
                <a:solidFill>
                  <a:schemeClr val="bg2">
                    <a:lumMod val="10000"/>
                  </a:schemeClr>
                </a:solidFill>
              </a:rPr>
              <a:t>Клише  для характеристики наличия различных работ, их направления</a:t>
            </a:r>
          </a:p>
          <a:p>
            <a:endParaRPr lang="ru-RU" dirty="0" smtClean="0"/>
          </a:p>
          <a:p>
            <a:r>
              <a:rPr lang="ru-RU" sz="6000" dirty="0" smtClean="0"/>
              <a:t>Новая полоса изысканий в области... представлена нами …</a:t>
            </a:r>
          </a:p>
          <a:p>
            <a:r>
              <a:rPr lang="ru-RU" sz="6000" dirty="0" smtClean="0"/>
              <a:t>Привлекают внимание в аспекте проблематики нашего исследования работы ..</a:t>
            </a:r>
          </a:p>
          <a:p>
            <a:r>
              <a:rPr lang="ru-RU" sz="6000" dirty="0" smtClean="0"/>
              <a:t>Имеется (существует) ряд работ, касающихся (в которых раскрыта) ...</a:t>
            </a:r>
          </a:p>
          <a:p>
            <a:r>
              <a:rPr lang="ru-RU" sz="6000" dirty="0" smtClean="0"/>
              <a:t>Работы ... наиболее полно отражают специфику ...</a:t>
            </a:r>
          </a:p>
          <a:p>
            <a:r>
              <a:rPr lang="ru-RU" sz="6000" dirty="0" smtClean="0"/>
              <a:t>В дальнейшем эта мысль получила свое развитие в работах ...</a:t>
            </a:r>
          </a:p>
          <a:p>
            <a:r>
              <a:rPr lang="ru-RU" sz="6000" dirty="0" smtClean="0"/>
              <a:t>Для более полной характеристики рассматриваемого вопроса были изучены работы ...</a:t>
            </a:r>
          </a:p>
          <a:p>
            <a:r>
              <a:rPr lang="ru-RU" sz="6000" dirty="0" smtClean="0"/>
              <a:t>Вопросы ... нашли отражение в работах ..</a:t>
            </a:r>
          </a:p>
          <a:p>
            <a:r>
              <a:rPr lang="ru-RU" sz="6000" dirty="0" smtClean="0"/>
              <a:t>Перечисленные исследования внесли серьезный вклад в ..., однако по-прежнему актуальной является проблема ...</a:t>
            </a:r>
          </a:p>
          <a:p>
            <a:r>
              <a:rPr lang="ru-RU" sz="6000" dirty="0" smtClean="0"/>
              <a:t>По вопросу ... существует несколько точек зрения, которые можно свести к двум (трем и т.д.) основным:…</a:t>
            </a:r>
          </a:p>
          <a:p>
            <a:r>
              <a:rPr lang="ru-RU" sz="6000" dirty="0" smtClean="0"/>
              <a:t>Особое значение в свете новых задач приобретает разработка эффективных путей ... </a:t>
            </a:r>
          </a:p>
          <a:p>
            <a:r>
              <a:rPr lang="ru-RU" sz="6000" dirty="0" smtClean="0"/>
              <a:t>В этой связи в педагогике развертываются   исследования по …</a:t>
            </a:r>
          </a:p>
          <a:p>
            <a:r>
              <a:rPr lang="ru-RU" sz="6000" dirty="0" smtClean="0"/>
              <a:t>Сфера таких исследований весьма разнообразна и получила освещение в ряде научных направлений.</a:t>
            </a:r>
          </a:p>
          <a:p>
            <a:r>
              <a:rPr lang="ru-RU" sz="6000" dirty="0" smtClean="0"/>
              <a:t>У исследований к настоящему времени определились два нап­равления ...</a:t>
            </a:r>
          </a:p>
          <a:p>
            <a:r>
              <a:rPr lang="ru-RU" sz="6000" dirty="0" smtClean="0"/>
              <a:t>Вышеназванные исследования, несмотря на различие подходов, представляют интерес, прежде всего в плане используемых методов</a:t>
            </a:r>
          </a:p>
          <a:p>
            <a:r>
              <a:rPr lang="ru-RU" sz="6000" dirty="0" smtClean="0"/>
              <a:t>В последние годы предпринимались попытки (изложения ос­новных проблемы, аспектов...) исследования, ограничивающие тематику (возможные результаты) ...</a:t>
            </a:r>
          </a:p>
          <a:p>
            <a:r>
              <a:rPr lang="ru-RU" sz="6000" dirty="0" smtClean="0"/>
              <a:t>Нельзя не заметать, что при кажущейся многоаспектности и обширности исследований еще многие свойства и механизмы ... недостаточно познаны (еще познаются, требуют дополнительного рассмотрения)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  <a:solidFill>
            <a:srgbClr val="F4F852"/>
          </a:solidFill>
          <a:ln>
            <a:solidFill>
              <a:srgbClr val="F4F852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AA010"/>
                </a:solidFill>
              </a:rPr>
              <a:t>Клише, характеризующие собственные исследования</a:t>
            </a:r>
          </a:p>
          <a:p>
            <a:endParaRPr lang="ru-RU" sz="1500" dirty="0" smtClean="0"/>
          </a:p>
          <a:p>
            <a:r>
              <a:rPr lang="ru-RU" sz="1500" dirty="0" smtClean="0"/>
              <a:t>Теоретический анализ литературы позволяет выделить перспективное направление разработки: ...</a:t>
            </a:r>
          </a:p>
          <a:p>
            <a:r>
              <a:rPr lang="ru-RU" sz="1500" dirty="0" smtClean="0"/>
              <a:t>Перспективу для решения данной проблемы открывает ...</a:t>
            </a:r>
          </a:p>
          <a:p>
            <a:r>
              <a:rPr lang="ru-RU" sz="1500" dirty="0" smtClean="0"/>
              <a:t>В исследуемой проблематике ... центральными становятся вопросы ...</a:t>
            </a:r>
          </a:p>
          <a:p>
            <a:r>
              <a:rPr lang="ru-RU" sz="1500" dirty="0" smtClean="0"/>
              <a:t>Программа изучения была направлена на выявление ... и включала следующие вопросы: ...</a:t>
            </a:r>
          </a:p>
          <a:p>
            <a:r>
              <a:rPr lang="ru-RU" sz="1500" dirty="0" smtClean="0"/>
              <a:t>Как попытки преодолеть недостатки в профессиональной подготовке специалистов в области ... наметились несколько направлений в поисках путей совершенствования ...</a:t>
            </a:r>
          </a:p>
          <a:p>
            <a:r>
              <a:rPr lang="ru-RU" sz="1500" dirty="0" smtClean="0"/>
              <a:t>Особое научно-теоретическое значение для анализа ... имеют положения о том, что (высказанные ...)</a:t>
            </a:r>
          </a:p>
          <a:p>
            <a:r>
              <a:rPr lang="ru-RU" sz="1500" dirty="0" smtClean="0"/>
              <a:t>Важным для исследования является положение о том, что ...</a:t>
            </a:r>
          </a:p>
          <a:p>
            <a:r>
              <a:rPr lang="ru-RU" sz="1500" dirty="0" smtClean="0"/>
              <a:t>Придерживаясь данного положения, мы (тем не менее) ...</a:t>
            </a:r>
          </a:p>
          <a:p>
            <a:r>
              <a:rPr lang="ru-RU" sz="1500" dirty="0" smtClean="0"/>
              <a:t>Выявление специфических особенностей ... является тем основанием, на котором строятся все остальные аспекты исследования ...</a:t>
            </a:r>
          </a:p>
          <a:p>
            <a:r>
              <a:rPr lang="ru-RU" sz="1500" dirty="0" smtClean="0"/>
              <a:t>Весьма полезными для нас оказались результаты исследований ..., которые  рассматривают...</a:t>
            </a:r>
          </a:p>
          <a:p>
            <a:r>
              <a:rPr lang="ru-RU" sz="1500" dirty="0" smtClean="0"/>
              <a:t>В результате изучения был получен материал, анализ которого позволил заключить, что ...</a:t>
            </a:r>
          </a:p>
          <a:p>
            <a:r>
              <a:rPr lang="ru-RU" sz="1500" dirty="0" smtClean="0"/>
              <a:t>Чтобы  обосновать ..., необходимо,…прежде  всего, выяснить ...</a:t>
            </a:r>
          </a:p>
          <a:p>
            <a:endParaRPr lang="ru-RU" sz="1500" dirty="0" smtClean="0"/>
          </a:p>
          <a:p>
            <a:endParaRPr lang="ru-RU" sz="1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  <a:solidFill>
            <a:srgbClr val="99FF66"/>
          </a:solidFill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200" b="1" dirty="0" smtClean="0"/>
              <a:t>Клише, использующиеся в выводах</a:t>
            </a:r>
          </a:p>
          <a:p>
            <a:endParaRPr lang="ru-RU" sz="2900" dirty="0" smtClean="0"/>
          </a:p>
          <a:p>
            <a:r>
              <a:rPr lang="ru-RU" dirty="0" smtClean="0"/>
              <a:t>Результаты проведенного нами анализа позволяют сделать некоторые частные выводы, представляющие интерес для нашего исследования:</a:t>
            </a:r>
          </a:p>
          <a:p>
            <a:r>
              <a:rPr lang="ru-RU" dirty="0" smtClean="0"/>
              <a:t>Развивая концепцию ... о том, что .... можно сделать вы­вод, что ...</a:t>
            </a:r>
          </a:p>
          <a:p>
            <a:r>
              <a:rPr lang="ru-RU" dirty="0" smtClean="0"/>
              <a:t>Сказанное заставляет полагать, что ... (позволяет заключить, что ...) </a:t>
            </a:r>
          </a:p>
          <a:p>
            <a:r>
              <a:rPr lang="ru-RU" dirty="0" smtClean="0"/>
              <a:t>В итоге хотелось бы подчеркнуть следующее: ...</a:t>
            </a:r>
          </a:p>
          <a:p>
            <a:r>
              <a:rPr lang="ru-RU" dirty="0" smtClean="0"/>
              <a:t>Наряду с этим необходимо отметить следующее: ...</a:t>
            </a:r>
          </a:p>
          <a:p>
            <a:r>
              <a:rPr lang="ru-RU" dirty="0" smtClean="0"/>
              <a:t>В итоге рассмотрения данного вопроса можно сказать, что ...</a:t>
            </a:r>
          </a:p>
          <a:p>
            <a:r>
              <a:rPr lang="ru-RU" dirty="0" smtClean="0"/>
              <a:t>Вместе с тем следует подчеркнуть, что ...</a:t>
            </a:r>
          </a:p>
          <a:p>
            <a:r>
              <a:rPr lang="ru-RU" dirty="0" smtClean="0"/>
              <a:t>Заслуживает быть отмеченным ... </a:t>
            </a:r>
          </a:p>
          <a:p>
            <a:r>
              <a:rPr lang="ru-RU" dirty="0" smtClean="0"/>
              <a:t>В свете сказанного важны (оправданы) ...</a:t>
            </a:r>
          </a:p>
          <a:p>
            <a:r>
              <a:rPr lang="ru-RU" dirty="0" smtClean="0"/>
              <a:t>В результате изучения был получен материал, анализ которого позволил заключить, что ...</a:t>
            </a:r>
          </a:p>
          <a:p>
            <a:r>
              <a:rPr lang="ru-RU" dirty="0" smtClean="0"/>
              <a:t>Из сказанного становится очевидным то, что ...</a:t>
            </a:r>
          </a:p>
          <a:p>
            <a:r>
              <a:rPr lang="ru-RU" dirty="0" smtClean="0"/>
              <a:t>Анализируя (содержательный, процессуальный, мотивационный) аспекты .... мы приходим к выводу о необходимости (целесообразности) ...</a:t>
            </a:r>
          </a:p>
          <a:p>
            <a:r>
              <a:rPr lang="ru-RU" dirty="0" smtClean="0"/>
              <a:t>Анализ ... позволяет сделать следующие вывода: ...</a:t>
            </a:r>
          </a:p>
          <a:p>
            <a:r>
              <a:rPr lang="ru-RU" dirty="0" smtClean="0"/>
              <a:t>Таким образом, можно констатировать единство взглядов всех исследователей на ... </a:t>
            </a:r>
          </a:p>
          <a:p>
            <a:r>
              <a:rPr lang="ru-RU" dirty="0" smtClean="0"/>
              <a:t>Опыт ... заслуживает внимания и помогает нам сделать со­ответствующие  вывода о состоянии ...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  <a:solidFill>
            <a:srgbClr val="F4F852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Клише, характеризующие практическую значимость исследования</a:t>
            </a:r>
          </a:p>
          <a:p>
            <a:pPr algn="ctr"/>
            <a:endParaRPr lang="ru-RU" dirty="0" smtClean="0"/>
          </a:p>
          <a:p>
            <a:r>
              <a:rPr lang="ru-RU" dirty="0" err="1" smtClean="0"/>
              <a:t>Вычленные</a:t>
            </a:r>
            <a:r>
              <a:rPr lang="ru-RU" dirty="0" smtClean="0"/>
              <a:t> нами ... послужили ориентацией в опытно-экспериментальной работе</a:t>
            </a:r>
          </a:p>
          <a:p>
            <a:r>
              <a:rPr lang="ru-RU" dirty="0" smtClean="0"/>
              <a:t>В практике (плане учета данного положения) велась работа по ...</a:t>
            </a:r>
          </a:p>
          <a:p>
            <a:r>
              <a:rPr lang="ru-RU" dirty="0" smtClean="0"/>
              <a:t>Приведем фрагмент занятия по теме ..</a:t>
            </a:r>
          </a:p>
          <a:p>
            <a:r>
              <a:rPr lang="ru-RU" dirty="0" smtClean="0"/>
              <a:t>Многочисленные исследования (эксперименты) показывают, что определяющее влияние на возникновение (развитие ...) ... оказывает ...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1084</TotalTime>
  <Words>1323</Words>
  <Application>Microsoft Office PowerPoint</Application>
  <PresentationFormat>Экран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ПРАВИЛЬНОЕ ОФОРМЛЕНИЕ НАУЧНО-ИССЛЕДОВАТЕЛЬСКОЙ РАБОТЫ – ЗАЛОГ УСПЕШНОГО ВЫСТУПЛЕНИЯ ОБУЧАЮЩИХСЯ НА НПК</vt:lpstr>
      <vt:lpstr>ОСНОВНЫЕ ПРОБЛЕМЫ ПРИ ПОДГОТОВКЕ ИССЛЕДОВАТЕЛЬСКОЙ РАБОТЫ ОБУЧАЮЩИХСЯ</vt:lpstr>
      <vt:lpstr>Общие положения при использовании научного стиля:</vt:lpstr>
      <vt:lpstr>Использование «КЛИШЕ»</vt:lpstr>
      <vt:lpstr>Подборка клише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Использование рисунков и таблиц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ПРАВИЛЬНОЕ ОФОРМЛЕНИЕ НАУЧНО-ИССЛЕДОВАТЕЛЬСКОЙ РАБОТЫ – ЗАЛОГ УСПЕШНОГО ВЫСТУПЛЕНИЯ ОБУЧАЮЩИХСЯ НА НПК</dc:title>
  <dc:creator>комп</dc:creator>
  <cp:lastModifiedBy>Admin</cp:lastModifiedBy>
  <cp:revision>92</cp:revision>
  <dcterms:created xsi:type="dcterms:W3CDTF">2015-03-02T03:28:28Z</dcterms:created>
  <dcterms:modified xsi:type="dcterms:W3CDTF">2015-03-25T07:35:32Z</dcterms:modified>
</cp:coreProperties>
</file>