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601575" cy="10080625"/>
  <p:notesSz cx="6858000" cy="9144000"/>
  <p:defaultTextStyle>
    <a:defPPr>
      <a:defRPr lang="ru-RU"/>
    </a:defPPr>
    <a:lvl1pPr marL="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72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45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018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91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3637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0365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7092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3820" algn="l" defTabSz="103345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6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8" d="100"/>
          <a:sy n="48" d="100"/>
        </p:scale>
        <p:origin x="1494" y="-108"/>
      </p:cViewPr>
      <p:guideLst>
        <p:guide orient="horz" pos="3176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E1544-B3D9-4DD2-B4D0-12F9E57E9905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6047-2BAE-4777-A258-1BD641E3E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1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6727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3455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0182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6910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3637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0365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7092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3820" algn="l" defTabSz="10334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6047-2BAE-4777-A258-1BD641E3E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3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6047-2BAE-4777-A258-1BD641E3E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3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C6047-2BAE-4777-A258-1BD641E3EF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4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9" y="3131533"/>
            <a:ext cx="10711339" cy="21608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8" y="5712356"/>
            <a:ext cx="8821103" cy="2576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6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97487" y="403698"/>
            <a:ext cx="3071635" cy="860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587" y="403698"/>
            <a:ext cx="9004877" cy="860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8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439" y="6477739"/>
            <a:ext cx="10711339" cy="200212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439" y="4272603"/>
            <a:ext cx="10711339" cy="220513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7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34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0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6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3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0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70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38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3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2587" y="2352148"/>
            <a:ext cx="6038255" cy="66527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0869" y="2352148"/>
            <a:ext cx="6038255" cy="66527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3"/>
            <a:ext cx="11341418" cy="16801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2" y="2256474"/>
            <a:ext cx="5567883" cy="9403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82" y="3196867"/>
            <a:ext cx="5567883" cy="58080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1427" y="2256474"/>
            <a:ext cx="5570072" cy="94039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1427" y="3196867"/>
            <a:ext cx="5570072" cy="580802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2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7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2" y="401359"/>
            <a:ext cx="4145831" cy="170810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869" y="401364"/>
            <a:ext cx="7044629" cy="860353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82" y="2109468"/>
            <a:ext cx="4145831" cy="6895428"/>
          </a:xfrm>
        </p:spPr>
        <p:txBody>
          <a:bodyPr/>
          <a:lstStyle>
            <a:lvl1pPr marL="0" indent="0">
              <a:buNone/>
              <a:defRPr sz="1600"/>
            </a:lvl1pPr>
            <a:lvl2pPr marL="516727" indent="0">
              <a:buNone/>
              <a:defRPr sz="1400"/>
            </a:lvl2pPr>
            <a:lvl3pPr marL="1033455" indent="0">
              <a:buNone/>
              <a:defRPr sz="1100"/>
            </a:lvl3pPr>
            <a:lvl4pPr marL="1550182" indent="0">
              <a:buNone/>
              <a:defRPr sz="1000"/>
            </a:lvl4pPr>
            <a:lvl5pPr marL="2066910" indent="0">
              <a:buNone/>
              <a:defRPr sz="1000"/>
            </a:lvl5pPr>
            <a:lvl6pPr marL="2583637" indent="0">
              <a:buNone/>
              <a:defRPr sz="1000"/>
            </a:lvl6pPr>
            <a:lvl7pPr marL="3100365" indent="0">
              <a:buNone/>
              <a:defRPr sz="1000"/>
            </a:lvl7pPr>
            <a:lvl8pPr marL="3617092" indent="0">
              <a:buNone/>
              <a:defRPr sz="1000"/>
            </a:lvl8pPr>
            <a:lvl9pPr marL="41338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2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997" y="7056437"/>
            <a:ext cx="7560945" cy="8330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997" y="900723"/>
            <a:ext cx="7560945" cy="6048375"/>
          </a:xfrm>
        </p:spPr>
        <p:txBody>
          <a:bodyPr/>
          <a:lstStyle>
            <a:lvl1pPr marL="0" indent="0">
              <a:buNone/>
              <a:defRPr sz="3600"/>
            </a:lvl1pPr>
            <a:lvl2pPr marL="516727" indent="0">
              <a:buNone/>
              <a:defRPr sz="3200"/>
            </a:lvl2pPr>
            <a:lvl3pPr marL="1033455" indent="0">
              <a:buNone/>
              <a:defRPr sz="2700"/>
            </a:lvl3pPr>
            <a:lvl4pPr marL="1550182" indent="0">
              <a:buNone/>
              <a:defRPr sz="2300"/>
            </a:lvl4pPr>
            <a:lvl5pPr marL="2066910" indent="0">
              <a:buNone/>
              <a:defRPr sz="2300"/>
            </a:lvl5pPr>
            <a:lvl6pPr marL="2583637" indent="0">
              <a:buNone/>
              <a:defRPr sz="2300"/>
            </a:lvl6pPr>
            <a:lvl7pPr marL="3100365" indent="0">
              <a:buNone/>
              <a:defRPr sz="2300"/>
            </a:lvl7pPr>
            <a:lvl8pPr marL="3617092" indent="0">
              <a:buNone/>
              <a:defRPr sz="2300"/>
            </a:lvl8pPr>
            <a:lvl9pPr marL="413382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997" y="7889492"/>
            <a:ext cx="7560945" cy="1183073"/>
          </a:xfrm>
        </p:spPr>
        <p:txBody>
          <a:bodyPr/>
          <a:lstStyle>
            <a:lvl1pPr marL="0" indent="0">
              <a:buNone/>
              <a:defRPr sz="1600"/>
            </a:lvl1pPr>
            <a:lvl2pPr marL="516727" indent="0">
              <a:buNone/>
              <a:defRPr sz="1400"/>
            </a:lvl2pPr>
            <a:lvl3pPr marL="1033455" indent="0">
              <a:buNone/>
              <a:defRPr sz="1100"/>
            </a:lvl3pPr>
            <a:lvl4pPr marL="1550182" indent="0">
              <a:buNone/>
              <a:defRPr sz="1000"/>
            </a:lvl4pPr>
            <a:lvl5pPr marL="2066910" indent="0">
              <a:buNone/>
              <a:defRPr sz="1000"/>
            </a:lvl5pPr>
            <a:lvl6pPr marL="2583637" indent="0">
              <a:buNone/>
              <a:defRPr sz="1000"/>
            </a:lvl6pPr>
            <a:lvl7pPr marL="3100365" indent="0">
              <a:buNone/>
              <a:defRPr sz="1000"/>
            </a:lvl7pPr>
            <a:lvl8pPr marL="3617092" indent="0">
              <a:buNone/>
              <a:defRPr sz="1000"/>
            </a:lvl8pPr>
            <a:lvl9pPr marL="41338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80" y="403693"/>
            <a:ext cx="11341418" cy="1680104"/>
          </a:xfrm>
          <a:prstGeom prst="rect">
            <a:avLst/>
          </a:prstGeom>
        </p:spPr>
        <p:txBody>
          <a:bodyPr vert="horz" lIns="103345" tIns="51673" rIns="103345" bIns="5167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80" y="2352148"/>
            <a:ext cx="11341418" cy="6652746"/>
          </a:xfrm>
          <a:prstGeom prst="rect">
            <a:avLst/>
          </a:prstGeom>
        </p:spPr>
        <p:txBody>
          <a:bodyPr vert="horz" lIns="103345" tIns="51673" rIns="103345" bIns="516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0078" y="9343249"/>
            <a:ext cx="2940368" cy="536700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88F9-0DB5-48D7-9968-B2FFE1238E37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05540" y="9343249"/>
            <a:ext cx="3990499" cy="536700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31129" y="9343249"/>
            <a:ext cx="2940368" cy="536700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0C63-3407-4390-AF6D-CDB76E9C9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345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7546" indent="-387546" algn="l" defTabSz="103345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9682" indent="-322955" algn="l" defTabSz="103345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819" indent="-258364" algn="l" defTabSz="103345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8546" indent="-258364" algn="l" defTabSz="103345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273" indent="-258364" algn="l" defTabSz="103345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2001" indent="-258364" algn="l" defTabSz="10334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8728" indent="-258364" algn="l" defTabSz="10334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5456" indent="-258364" algn="l" defTabSz="10334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2183" indent="-258364" algn="l" defTabSz="10334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72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5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18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1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3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036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09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382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515" y="594824"/>
            <a:ext cx="10711339" cy="2160801"/>
          </a:xfrm>
        </p:spPr>
        <p:txBody>
          <a:bodyPr>
            <a:normAutofit/>
          </a:bodyPr>
          <a:lstStyle/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Развиваем слуховое внимание и умение удерживать инструкцию</a:t>
            </a:r>
            <a:endParaRPr lang="ru-RU" sz="6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7" y="3024088"/>
            <a:ext cx="10513168" cy="52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40181" y="9000752"/>
            <a:ext cx="7925696" cy="190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            Учитель-логопед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Лебедева А.В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               ГБОУ «Школа №1532»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95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692" y="215777"/>
            <a:ext cx="6768752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Четвёртая группа.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которых дети ориентируются на громкость звукового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сигнала.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Например, если взрослый громко зазвенит в бубен,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должны поднять платочки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помахать,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если тихо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опускают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платочки вниз. Другой вариант: когда взрослый говорит тихо,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ходят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тихо на носочках, а когда громко – дети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громко маршируют.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Можно усложнять игру, добавляя разные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команды.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не должны поддаваться на провокации, им надо всегда ходить на носочках под шёпот и маршировать под громкий голос. </a:t>
            </a:r>
          </a:p>
          <a:p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Примеры игр: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«Сделай правильно», «Послушай и сделай как я», «Тихо - громко».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ashionds.ru/images/images/zumba_5690970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6" y="1151881"/>
            <a:ext cx="5184576" cy="403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2355" y="57581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Памятка для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педагогов и родителей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https://kz.all.biz/img/kz/service_catalog/6877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03" y="2022366"/>
            <a:ext cx="7200800" cy="7626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56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3808"/>
            <a:ext cx="12421467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Разговаривайте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детьми во время всех видов деятельности, таких, как игра, одевание-раздевание, прогулка.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Обсуждайте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детьми услышанное и увиденное.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Давайте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детям поручения, содержащие простые и более сложные инструкции.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Обращайте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внимание, как дети понимают ваши словесные инструкции и требования, которые должны быть чёткими, доброжелательными, спокойными.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Читайте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детям и обсуждайте прочитанное. Во время чтения отражайте характеры героев с помощью голоса и интонации.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Учите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стихи, пересказывайте по ролям короткие сказки, отгадывайте загадки.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Используйте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игры и упражнения для развития слухового внимания.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* Приучайте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ребёнка при необходимости проговаривать инструкцию игры или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2969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0307" y="3096096"/>
            <a:ext cx="9073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-children.ru/wp-content/uploads/2013/04/rol-sluha-v-razvitie-reben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7" y="1367904"/>
            <a:ext cx="698477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51188" y="4378595"/>
            <a:ext cx="76861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самого рождения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ребёнка окружает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множество звуков. Со временем малыш учится их различать и оценивать. Это необходимо для развития умения слушать и понимать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35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163" y="4224705"/>
            <a:ext cx="1166529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любой деятельности важно внимание. Без  внимания ребенок не может самостоятельно выполнить задание или поручение, научиться подражать действиям взрослого, действовать по образцу, выполнять словесную инструкцию.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5" name="Рисунок 4" descr="https://www.loveandstory.ru/wp-content/uploads/2017/08/%D0%A1%D0%BB%D1%83%D1%88%D0%B0%D1%82%D1%8C-%D0%B8-%D1%81%D0%BB%D1%8B%D1%88%D0%B0%D1%82%D1%8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27" y="791841"/>
            <a:ext cx="8928992" cy="547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6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863848"/>
            <a:ext cx="9649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Внимание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дошкольника развито очень слабо, оно легко переключается с одного объекта на другой. В результате этого ребенок может не слышать, что говорит воспитатель на занятии, не замечать происходящего вокруг. </a:t>
            </a:r>
          </a:p>
        </p:txBody>
      </p:sp>
      <p:pic>
        <p:nvPicPr>
          <p:cNvPr id="5" name="Рисунок 4" descr="https://www.passion.ru/imgs/2017/05/12/12/724136/6dec8bc62b8e821e8f9be8c48d2b5279ccc47e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07" y="4056091"/>
            <a:ext cx="8784975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6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qfnu.net/wp-content/uploads/2017/04/Rental-Toys-Jamshedpur-Khilonewal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2" y="719833"/>
            <a:ext cx="7920880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6444" y="6041195"/>
            <a:ext cx="118813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Воспитание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слухового внимания к речи является одним из обязательных условий подготовки к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школе.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Поэтому с дошкольного возраста необходимо научить детей управлять своим вниманием. А помочь в этом сможет игра, так как она всегда содержит цель и правила действия, которые требуют сосредоточенности.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640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171" y="1010108"/>
            <a:ext cx="10729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Игры и упражнения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развития слухового внимания.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66" y="2952080"/>
            <a:ext cx="7200800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115" y="575816"/>
            <a:ext cx="5688632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Первая группа.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которых дети выполняют разные действия, сначала в названной последовательности.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взрослый  пытается «запутать»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называя те же действия, но выполняя совсем другие.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ребёнка – воспринимать не зрительную, а слуховую информацию и действовать в соответствии с ней.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Слушай и выполняй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», «Путаница», «Ухо, нос, голова», «На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стол! Под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стол! Стучать!», «Нос - пол - потолок», «Аисты - лягушки», «Зайчики, медведи, галки».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enterfon.ru/assets/components/phpthumbof/cache/%20%D0%B8%D0%B6%D0%B5%D0%B2%D1%81%D0%BA.5dc28580abbee7047057eede8246c961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63" y="1439912"/>
            <a:ext cx="612068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5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115" y="-29179"/>
            <a:ext cx="1215513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Вторая группа.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которых дети выполняют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взрослого, например: «сначала похлопай в ладоши, а потом достань кубики из шкафа», «сначала топни ногой, потом закрой шкаф и сядь на диван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«справа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положи круг, слева квадрат, внизу прямоугольник, а вверху треугольник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»,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«внизу нарисуй зелёную травку,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вверху справа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солнышко, слева – голубое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облако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т.д. Эти игровые упражнения кроме слухового внимания, развивают умение ориентироваться в пространстве и на плоскости.</a:t>
            </a:r>
          </a:p>
          <a:p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Примеры игр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«Разложи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предметы», «Художник», «Раскрась фигуры»,  «Сначала и потом».</a:t>
            </a:r>
          </a:p>
        </p:txBody>
      </p:sp>
      <p:pic>
        <p:nvPicPr>
          <p:cNvPr id="4" name="Рисунок 3" descr="http://www.maam.ru/upload/blogs/eacde5fa20910822dadc2fa9fe98cf21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43" y="5112320"/>
            <a:ext cx="6624736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139" y="3384129"/>
            <a:ext cx="115212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Третья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группа.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В этих играх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дети реагируют на словесный сигнал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коротким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действием. Например, «хлопни в ладоши, когда услышишь слово, обозначающее посуду», «топни, когда услышишь слово, обозначающее растение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Задания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можно усложнить, объединив их по два, а потом по три: «хлопни в ладоши, когда услышишь слова, обозначающие растение, и прыгни при произнесении слов, обозначающих животное. Дети так же могут ориентироваться на другие признаки предметов: летающий или нет, круглый или нет,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съедобный-несъедобный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Примеры игр: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«Слушаем слова», «Топ-хлоп», «Умеет ходить или нет», «Действуй по сигналу».</a:t>
            </a:r>
          </a:p>
        </p:txBody>
      </p:sp>
      <p:pic>
        <p:nvPicPr>
          <p:cNvPr id="4" name="Рисунок 3" descr="https://ds04.infourok.ru/uploads/ex/0f73/000998da-3ee6b38f/hello_html_10d0aef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63" y="143768"/>
            <a:ext cx="6840760" cy="4298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0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193</Words>
  <Application>Microsoft Office PowerPoint</Application>
  <PresentationFormat>Произвольный</PresentationFormat>
  <Paragraphs>49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Развиваем слуховое внимание и умение удерживать инструкцию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Развиваем слуховое внимание и умение удерживать инструкцию</dc:title>
  <dc:creator>aser</dc:creator>
  <cp:lastModifiedBy>Александр</cp:lastModifiedBy>
  <cp:revision>24</cp:revision>
  <dcterms:created xsi:type="dcterms:W3CDTF">2018-01-14T22:29:45Z</dcterms:created>
  <dcterms:modified xsi:type="dcterms:W3CDTF">2020-05-11T08:15:24Z</dcterms:modified>
</cp:coreProperties>
</file>