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87" r:id="rId2"/>
    <p:sldId id="290" r:id="rId3"/>
    <p:sldId id="289" r:id="rId4"/>
    <p:sldId id="288" r:id="rId5"/>
    <p:sldId id="262"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7" r:id="rId52"/>
    <p:sldId id="336" r:id="rId53"/>
    <p:sldId id="338" r:id="rId54"/>
    <p:sldId id="339" r:id="rId55"/>
    <p:sldId id="340" r:id="rId56"/>
    <p:sldId id="341" r:id="rId57"/>
    <p:sldId id="342" r:id="rId5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000"/>
    <a:srgbClr val="D20000"/>
    <a:srgbClr val="CC0000"/>
    <a:srgbClr val="800000"/>
    <a:srgbClr val="007000"/>
    <a:srgbClr val="004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097AB6A-B0DB-47FA-B604-B2AC9F7C8F20}" type="datetimeFigureOut">
              <a:rPr lang="ru-RU"/>
              <a:pPr>
                <a:defRPr/>
              </a:pPr>
              <a:t>25.04.2020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FD91F4A-1821-45F6-BF0E-3F3734B269D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D4765B8E-A9A0-445F-99BE-AE65D909BE5A}"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7D883FB-4F51-4599-86A8-F87326779954}"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D21FB5F8-E8E8-45CE-A018-B16B425456F3}"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4F883F7-E17E-4AAC-9295-F5841161F847}"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A963164A-52D4-42A5-8314-C8305E0865D7}"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CFBC789D-3E30-46F6-9E7C-DF07887085E9}"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93BAD8BD-D2B8-4C3B-AE6A-36D0C99A6AA3}"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677824BA-5A87-4902-960C-3D6619290121}"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C6B47A58-4050-4BA2-BCD6-0CA82667A0B9}"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FEE7A45E-A8FA-4C71-9452-DF0FE492227B}"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FB804086-47E6-4BA9-A354-318C08D646E2}"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E5C36AE6-D452-4023-8777-A9CF20D53D4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2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24.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6.jpeg"/><Relationship Id="rId5" Type="http://schemas.openxmlformats.org/officeDocument/2006/relationships/image" Target="../media/image3.jpeg"/><Relationship Id="rId10" Type="http://schemas.openxmlformats.org/officeDocument/2006/relationships/slide" Target="slide7.xml"/><Relationship Id="rId4" Type="http://schemas.openxmlformats.org/officeDocument/2006/relationships/slide" Target="slide4.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2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2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2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3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34.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slide" Target="slide2.xml"/><Relationship Id="rId3" Type="http://schemas.openxmlformats.org/officeDocument/2006/relationships/slide" Target="slide31.xml"/><Relationship Id="rId7" Type="http://schemas.openxmlformats.org/officeDocument/2006/relationships/slide" Target="slide32.xml"/><Relationship Id="rId12"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slide" Target="slide30.xml"/><Relationship Id="rId5" Type="http://schemas.openxmlformats.org/officeDocument/2006/relationships/slide" Target="slide28.xm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slide" Target="slide29.xml"/><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35.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3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3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4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45.xml"/></Relationships>
</file>

<file path=ppt/slides/_rels/slide4.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13.pn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slide" Target="slide2.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image" Target="../media/image17.jpeg"/><Relationship Id="rId5" Type="http://schemas.openxmlformats.org/officeDocument/2006/relationships/image" Target="../media/image15.jpeg"/><Relationship Id="rId10" Type="http://schemas.openxmlformats.org/officeDocument/2006/relationships/slide" Target="slide18.xml"/><Relationship Id="rId4" Type="http://schemas.openxmlformats.org/officeDocument/2006/relationships/slide" Target="slide20.xml"/><Relationship Id="rId9"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46.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47.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package" Target="../embeddings/________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jpeg"/><Relationship Id="rId5" Type="http://schemas.openxmlformats.org/officeDocument/2006/relationships/slide" Target="slide47.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53.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54.xml"/></Relationships>
</file>

<file path=ppt/slides/_rels/slide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image" Target="../media/image13.png"/><Relationship Id="rId3" Type="http://schemas.openxmlformats.org/officeDocument/2006/relationships/image" Target="../media/image18.jpeg"/><Relationship Id="rId7" Type="http://schemas.openxmlformats.org/officeDocument/2006/relationships/image" Target="../media/image4.jpeg"/><Relationship Id="rId12" Type="http://schemas.openxmlformats.org/officeDocument/2006/relationships/slide" Target="slide2.xml"/><Relationship Id="rId2" Type="http://schemas.openxmlformats.org/officeDocument/2006/relationships/slide" Target="slide49.xml"/><Relationship Id="rId1" Type="http://schemas.openxmlformats.org/officeDocument/2006/relationships/slideLayout" Target="../slideLayouts/slideLayout2.xml"/><Relationship Id="rId6" Type="http://schemas.openxmlformats.org/officeDocument/2006/relationships/slide" Target="slide48.xml"/><Relationship Id="rId11" Type="http://schemas.openxmlformats.org/officeDocument/2006/relationships/image" Target="../media/image21.jpeg"/><Relationship Id="rId5" Type="http://schemas.openxmlformats.org/officeDocument/2006/relationships/image" Target="../media/image19.jpeg"/><Relationship Id="rId10" Type="http://schemas.openxmlformats.org/officeDocument/2006/relationships/slide" Target="slide51.xml"/><Relationship Id="rId4" Type="http://schemas.openxmlformats.org/officeDocument/2006/relationships/slide" Target="slide50.xml"/><Relationship Id="rId9" Type="http://schemas.openxmlformats.org/officeDocument/2006/relationships/image" Target="../media/image20.jpe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slide" Target="slide55.xm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56.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57.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 Target="slide41.xml"/><Relationship Id="rId7" Type="http://schemas.openxmlformats.org/officeDocument/2006/relationships/slide" Target="slide39.xml"/><Relationship Id="rId12"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slide" Target="slide2.xml"/><Relationship Id="rId5" Type="http://schemas.openxmlformats.org/officeDocument/2006/relationships/slide" Target="slide40.xml"/><Relationship Id="rId10" Type="http://schemas.openxmlformats.org/officeDocument/2006/relationships/image" Target="../media/image5.jpeg"/><Relationship Id="rId4" Type="http://schemas.openxmlformats.org/officeDocument/2006/relationships/image" Target="../media/image23.jpeg"/><Relationship Id="rId9" Type="http://schemas.openxmlformats.org/officeDocument/2006/relationships/slide" Target="slide38.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3.png"/><Relationship Id="rId3" Type="http://schemas.openxmlformats.org/officeDocument/2006/relationships/image" Target="../media/image26.jpeg"/><Relationship Id="rId7" Type="http://schemas.openxmlformats.org/officeDocument/2006/relationships/image" Target="../media/image28.jpeg"/><Relationship Id="rId12" Type="http://schemas.openxmlformats.org/officeDocument/2006/relationships/slide" Target="slide2.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30.jpeg"/><Relationship Id="rId5" Type="http://schemas.openxmlformats.org/officeDocument/2006/relationships/image" Target="../media/image27.jpeg"/><Relationship Id="rId10" Type="http://schemas.openxmlformats.org/officeDocument/2006/relationships/slide" Target="slide11.xml"/><Relationship Id="rId4" Type="http://schemas.openxmlformats.org/officeDocument/2006/relationships/slide" Target="slide12.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Объект 2"/>
          <p:cNvSpPr>
            <a:spLocks noGrp="1"/>
          </p:cNvSpPr>
          <p:nvPr>
            <p:ph idx="1"/>
          </p:nvPr>
        </p:nvSpPr>
        <p:spPr>
          <a:xfrm>
            <a:off x="928688" y="571500"/>
            <a:ext cx="7758112" cy="5715000"/>
          </a:xfrm>
        </p:spPr>
        <p:txBody>
          <a:bodyPr/>
          <a:lstStyle/>
          <a:p>
            <a:pPr>
              <a:buFontTx/>
              <a:buNone/>
              <a:defRPr/>
            </a:pPr>
            <a:r>
              <a:rPr lang="ru-RU" dirty="0" smtClean="0"/>
              <a:t>   </a:t>
            </a:r>
            <a:r>
              <a:rPr lang="ru-RU" sz="6600" b="1" dirty="0" smtClean="0">
                <a:solidFill>
                  <a:srgbClr val="D20000"/>
                </a:solidFill>
              </a:rPr>
              <a:t>СТРОКИ,       ОПАЛЁННЫЕ ВОЙНОЙ…</a:t>
            </a:r>
          </a:p>
          <a:p>
            <a:pPr>
              <a:defRPr/>
            </a:pPr>
            <a:r>
              <a:rPr lang="ru-RU" b="1" dirty="0" smtClean="0">
                <a:solidFill>
                  <a:srgbClr val="D20000"/>
                </a:solidFill>
              </a:rPr>
              <a:t> </a:t>
            </a:r>
            <a:r>
              <a:rPr lang="ru-RU" b="1" i="1" dirty="0" smtClean="0">
                <a:solidFill>
                  <a:srgbClr val="D20000"/>
                </a:solidFill>
              </a:rPr>
              <a:t>( Великая Отечественная война в произведениях  писателей и поэтов русской литературы)</a:t>
            </a:r>
            <a:r>
              <a:rPr lang="ru-RU" dirty="0" smtClean="0"/>
              <a:t> </a:t>
            </a:r>
          </a:p>
          <a:p>
            <a:pPr>
              <a:defRPr/>
            </a:pPr>
            <a:r>
              <a:rPr lang="ru-RU" sz="1400" b="1" dirty="0" err="1" smtClean="0">
                <a:solidFill>
                  <a:schemeClr val="accent6">
                    <a:lumMod val="75000"/>
                  </a:schemeClr>
                </a:solidFill>
              </a:rPr>
              <a:t>Жиркова</a:t>
            </a:r>
            <a:r>
              <a:rPr lang="ru-RU" sz="1400" b="1" dirty="0" smtClean="0">
                <a:solidFill>
                  <a:schemeClr val="accent6">
                    <a:lumMod val="75000"/>
                  </a:schemeClr>
                </a:solidFill>
              </a:rPr>
              <a:t> Татьяна Ивановна,   </a:t>
            </a:r>
            <a:r>
              <a:rPr lang="ru-RU" sz="1400" b="1" dirty="0" err="1" smtClean="0">
                <a:solidFill>
                  <a:schemeClr val="accent6">
                    <a:lumMod val="75000"/>
                  </a:schemeClr>
                </a:solidFill>
              </a:rPr>
              <a:t>Сивцева</a:t>
            </a:r>
            <a:r>
              <a:rPr lang="ru-RU" sz="1400" b="1" dirty="0" smtClean="0">
                <a:solidFill>
                  <a:schemeClr val="accent6">
                    <a:lumMod val="75000"/>
                  </a:schemeClr>
                </a:solidFill>
              </a:rPr>
              <a:t> </a:t>
            </a:r>
            <a:r>
              <a:rPr lang="ru-RU" sz="1400" b="1" dirty="0" err="1" smtClean="0">
                <a:solidFill>
                  <a:schemeClr val="accent6">
                    <a:lumMod val="75000"/>
                  </a:schemeClr>
                </a:solidFill>
              </a:rPr>
              <a:t>Сахаляна</a:t>
            </a:r>
            <a:r>
              <a:rPr lang="ru-RU" sz="1400" b="1" dirty="0" smtClean="0">
                <a:solidFill>
                  <a:schemeClr val="accent6">
                    <a:lumMod val="75000"/>
                  </a:schemeClr>
                </a:solidFill>
              </a:rPr>
              <a:t> Григорьевна, </a:t>
            </a:r>
          </a:p>
          <a:p>
            <a:pPr>
              <a:defRPr/>
            </a:pPr>
            <a:r>
              <a:rPr lang="ru-RU" sz="1400" b="1" dirty="0" smtClean="0">
                <a:solidFill>
                  <a:schemeClr val="accent6">
                    <a:lumMod val="75000"/>
                  </a:schemeClr>
                </a:solidFill>
              </a:rPr>
              <a:t>учителя русского языка и литературы  МБОУ « </a:t>
            </a:r>
            <a:r>
              <a:rPr lang="ru-RU" sz="1400" b="1" dirty="0" err="1" smtClean="0">
                <a:solidFill>
                  <a:schemeClr val="accent6">
                    <a:lumMod val="75000"/>
                  </a:schemeClr>
                </a:solidFill>
              </a:rPr>
              <a:t>Бердигестяхская</a:t>
            </a:r>
            <a:r>
              <a:rPr lang="ru-RU" sz="1400" b="1" dirty="0" smtClean="0">
                <a:solidFill>
                  <a:schemeClr val="accent6">
                    <a:lumMod val="75000"/>
                  </a:schemeClr>
                </a:solidFill>
              </a:rPr>
              <a:t> СОШ </a:t>
            </a:r>
          </a:p>
          <a:p>
            <a:pPr>
              <a:defRPr/>
            </a:pPr>
            <a:r>
              <a:rPr lang="ru-RU" sz="1400" b="1" dirty="0" smtClean="0">
                <a:solidFill>
                  <a:schemeClr val="accent6">
                    <a:lumMod val="75000"/>
                  </a:schemeClr>
                </a:solidFill>
              </a:rPr>
              <a:t>с УИОП им. А.Осипова</a:t>
            </a:r>
            <a:r>
              <a:rPr lang="ru-RU" sz="1400" b="1" smtClean="0">
                <a:solidFill>
                  <a:schemeClr val="accent6">
                    <a:lumMod val="75000"/>
                  </a:schemeClr>
                </a:solidFill>
              </a:rPr>
              <a:t>»  МР </a:t>
            </a:r>
            <a:r>
              <a:rPr lang="ru-RU" sz="1400" b="1" dirty="0" smtClean="0">
                <a:solidFill>
                  <a:schemeClr val="accent6">
                    <a:lumMod val="75000"/>
                  </a:schemeClr>
                </a:solidFill>
              </a:rPr>
              <a:t>«Горный улус» Республика Саха (Якутия) </a:t>
            </a:r>
          </a:p>
          <a:p>
            <a:pPr>
              <a:buFontTx/>
              <a:buNone/>
              <a:defRPr/>
            </a:pPr>
            <a:endParaRPr lang="ru-RU" b="1" i="1" dirty="0" smtClean="0">
              <a:solidFill>
                <a:srgbClr val="D20000"/>
              </a:solidFill>
            </a:endParaRPr>
          </a:p>
          <a:p>
            <a:pPr>
              <a:buFontTx/>
              <a:buNone/>
              <a:defRPr/>
            </a:pPr>
            <a:endParaRPr lang="ru-RU" b="1" i="1" dirty="0" smtClean="0">
              <a:solidFill>
                <a:srgbClr val="D20000"/>
              </a:solidFill>
            </a:endParaRPr>
          </a:p>
          <a:p>
            <a:pPr>
              <a:buFontTx/>
              <a:buNone/>
              <a:defRPr/>
            </a:pPr>
            <a:endParaRPr lang="ru-RU" b="1" i="1" dirty="0" smtClean="0">
              <a:solidFill>
                <a:srgbClr val="D2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p:cNvSpPr>
            <a:spLocks noGrp="1"/>
          </p:cNvSpPr>
          <p:nvPr>
            <p:ph idx="1"/>
          </p:nvPr>
        </p:nvSpPr>
        <p:spPr>
          <a:xfrm>
            <a:off x="1143000" y="1600200"/>
            <a:ext cx="7543800" cy="4525963"/>
          </a:xfrm>
        </p:spPr>
        <p:txBody>
          <a:bodyPr/>
          <a:lstStyle/>
          <a:p>
            <a:pPr>
              <a:buFontTx/>
              <a:buNone/>
            </a:pPr>
            <a:r>
              <a:rPr lang="ru-RU" sz="4800" b="1" i="1" smtClean="0">
                <a:solidFill>
                  <a:srgbClr val="B00000"/>
                </a:solidFill>
              </a:rPr>
              <a:t>   3. Чем определяется новаторство рассказа  </a:t>
            </a:r>
          </a:p>
          <a:p>
            <a:pPr>
              <a:buFontTx/>
              <a:buNone/>
            </a:pPr>
            <a:r>
              <a:rPr lang="ru-RU" sz="4800" b="1" i="1" smtClean="0">
                <a:solidFill>
                  <a:srgbClr val="B00000"/>
                </a:solidFill>
              </a:rPr>
              <a:t>  М. Шолохова «Судьба человека»?</a:t>
            </a:r>
            <a:endParaRPr lang="ru-RU" sz="4800" b="1" smtClean="0">
              <a:solidFill>
                <a:srgbClr val="B00000"/>
              </a:solidFill>
            </a:endParaRPr>
          </a:p>
          <a:p>
            <a:pPr>
              <a:buFontTx/>
              <a:buNone/>
            </a:pPr>
            <a:endParaRPr lang="ru-RU" smtClean="0"/>
          </a:p>
        </p:txBody>
      </p:sp>
      <p:pic>
        <p:nvPicPr>
          <p:cNvPr id="12291"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12292"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28625" y="357188"/>
            <a:ext cx="8429625" cy="1285875"/>
          </a:xfrm>
        </p:spPr>
        <p:txBody>
          <a:bodyPr/>
          <a:lstStyle/>
          <a:p>
            <a:r>
              <a:rPr lang="ru-RU" sz="3200" b="1" i="1" smtClean="0">
                <a:solidFill>
                  <a:srgbClr val="B00000"/>
                </a:solidFill>
              </a:rPr>
              <a:t>4. </a:t>
            </a:r>
            <a:r>
              <a:rPr lang="ru-RU" sz="3200" smtClean="0">
                <a:solidFill>
                  <a:srgbClr val="B00000"/>
                </a:solidFill>
              </a:rPr>
              <a:t>ДЛЯ ВСЕХ!</a:t>
            </a:r>
            <a:r>
              <a:rPr lang="ru-RU" sz="3200" b="1" i="1" smtClean="0">
                <a:solidFill>
                  <a:srgbClr val="B00000"/>
                </a:solidFill>
              </a:rPr>
              <a:t> Восстановите правильную</a:t>
            </a:r>
            <a:br>
              <a:rPr lang="ru-RU" sz="3200" b="1" i="1" smtClean="0">
                <a:solidFill>
                  <a:srgbClr val="B00000"/>
                </a:solidFill>
              </a:rPr>
            </a:br>
            <a:r>
              <a:rPr lang="ru-RU" sz="3200" b="1" i="1" smtClean="0">
                <a:solidFill>
                  <a:srgbClr val="B00000"/>
                </a:solidFill>
              </a:rPr>
              <a:t>последовательность событий в рассказе.</a:t>
            </a:r>
            <a:r>
              <a:rPr lang="ru-RU" smtClean="0"/>
              <a:t/>
            </a:r>
            <a:br>
              <a:rPr lang="ru-RU" smtClean="0"/>
            </a:br>
            <a:endParaRPr lang="ru-RU" smtClean="0"/>
          </a:p>
        </p:txBody>
      </p:sp>
      <p:sp>
        <p:nvSpPr>
          <p:cNvPr id="13315" name="Содержимое 2"/>
          <p:cNvSpPr>
            <a:spLocks noGrp="1"/>
          </p:cNvSpPr>
          <p:nvPr>
            <p:ph idx="1"/>
          </p:nvPr>
        </p:nvSpPr>
        <p:spPr>
          <a:xfrm>
            <a:off x="1143000" y="1357313"/>
            <a:ext cx="7543800" cy="4929187"/>
          </a:xfrm>
        </p:spPr>
        <p:txBody>
          <a:bodyPr/>
          <a:lstStyle/>
          <a:p>
            <a:pPr marL="457200" indent="-457200">
              <a:buFontTx/>
              <a:buAutoNum type="arabicPeriod"/>
            </a:pPr>
            <a:r>
              <a:rPr lang="ru-RU" sz="2000" b="1" smtClean="0">
                <a:solidFill>
                  <a:srgbClr val="002060"/>
                </a:solidFill>
              </a:rPr>
              <a:t>Встреча с Ванюшкой</a:t>
            </a:r>
          </a:p>
          <a:p>
            <a:pPr marL="457200" indent="-457200">
              <a:buFontTx/>
              <a:buAutoNum type="arabicPeriod"/>
            </a:pPr>
            <a:r>
              <a:rPr lang="ru-RU" sz="2000" b="1" smtClean="0">
                <a:solidFill>
                  <a:srgbClr val="002060"/>
                </a:solidFill>
              </a:rPr>
              <a:t>Противостояние Соколова и Мюллера</a:t>
            </a:r>
          </a:p>
          <a:p>
            <a:pPr marL="457200" indent="-457200">
              <a:buFontTx/>
              <a:buAutoNum type="arabicPeriod"/>
            </a:pPr>
            <a:r>
              <a:rPr lang="ru-RU" sz="2000" b="1" smtClean="0">
                <a:solidFill>
                  <a:srgbClr val="002060"/>
                </a:solidFill>
              </a:rPr>
              <a:t>Встреча рассказчика с Андреем Соколовым и Ваней, начало повествования</a:t>
            </a:r>
          </a:p>
          <a:p>
            <a:pPr marL="457200" indent="-457200">
              <a:buFontTx/>
              <a:buAutoNum type="arabicPeriod"/>
            </a:pPr>
            <a:r>
              <a:rPr lang="ru-RU" sz="2000" b="1" smtClean="0">
                <a:solidFill>
                  <a:srgbClr val="002060"/>
                </a:solidFill>
              </a:rPr>
              <a:t>Подвиг и освобождение </a:t>
            </a:r>
          </a:p>
          <a:p>
            <a:pPr marL="457200" indent="-457200">
              <a:buFontTx/>
              <a:buAutoNum type="arabicPeriod"/>
            </a:pPr>
            <a:r>
              <a:rPr lang="ru-RU" sz="2000" b="1" smtClean="0">
                <a:solidFill>
                  <a:srgbClr val="002060"/>
                </a:solidFill>
              </a:rPr>
              <a:t>Ночь в церкви </a:t>
            </a:r>
          </a:p>
          <a:p>
            <a:pPr marL="457200" indent="-457200">
              <a:buFontTx/>
              <a:buAutoNum type="arabicPeriod"/>
            </a:pPr>
            <a:r>
              <a:rPr lang="ru-RU" sz="2000" b="1" smtClean="0">
                <a:solidFill>
                  <a:srgbClr val="002060"/>
                </a:solidFill>
              </a:rPr>
              <a:t>Довоенная жизнь героя</a:t>
            </a:r>
          </a:p>
          <a:p>
            <a:pPr marL="457200" indent="-457200">
              <a:buFontTx/>
              <a:buAutoNum type="arabicPeriod"/>
            </a:pPr>
            <a:r>
              <a:rPr lang="ru-RU" sz="2000" b="1" smtClean="0">
                <a:solidFill>
                  <a:srgbClr val="002060"/>
                </a:solidFill>
              </a:rPr>
              <a:t>Вести о сыне. Гибель сына</a:t>
            </a:r>
          </a:p>
          <a:p>
            <a:pPr marL="457200" indent="-457200">
              <a:buFontTx/>
              <a:buAutoNum type="arabicPeriod"/>
            </a:pPr>
            <a:r>
              <a:rPr lang="ru-RU" sz="2000" b="1" smtClean="0">
                <a:solidFill>
                  <a:srgbClr val="002060"/>
                </a:solidFill>
              </a:rPr>
              <a:t>Прощание с рассказчиком</a:t>
            </a:r>
          </a:p>
          <a:p>
            <a:pPr marL="457200" indent="-457200">
              <a:buFontTx/>
              <a:buAutoNum type="arabicPeriod"/>
            </a:pPr>
            <a:r>
              <a:rPr lang="ru-RU" sz="2000" b="1" smtClean="0">
                <a:solidFill>
                  <a:srgbClr val="002060"/>
                </a:solidFill>
              </a:rPr>
              <a:t>Пленение</a:t>
            </a:r>
          </a:p>
          <a:p>
            <a:pPr marL="457200" indent="-457200">
              <a:buFontTx/>
              <a:buAutoNum type="arabicPeriod"/>
            </a:pPr>
            <a:r>
              <a:rPr lang="ru-RU" sz="2000" b="1" smtClean="0">
                <a:solidFill>
                  <a:srgbClr val="002060"/>
                </a:solidFill>
              </a:rPr>
              <a:t>Неудачный побег</a:t>
            </a:r>
          </a:p>
          <a:p>
            <a:pPr marL="457200" indent="-457200">
              <a:buFontTx/>
              <a:buAutoNum type="arabicPeriod"/>
            </a:pPr>
            <a:r>
              <a:rPr lang="ru-RU" sz="2000" b="1" smtClean="0">
                <a:solidFill>
                  <a:srgbClr val="002060"/>
                </a:solidFill>
              </a:rPr>
              <a:t>Прощание с  семьей</a:t>
            </a:r>
          </a:p>
          <a:p>
            <a:pPr marL="457200" indent="-457200">
              <a:buFontTx/>
              <a:buAutoNum type="arabicPeriod"/>
            </a:pPr>
            <a:r>
              <a:rPr lang="ru-RU" sz="2000" b="1" smtClean="0">
                <a:solidFill>
                  <a:srgbClr val="002060"/>
                </a:solidFill>
              </a:rPr>
              <a:t>Известие о гибели семьи.</a:t>
            </a:r>
            <a:r>
              <a:rPr lang="ru-RU" sz="2000" smtClean="0">
                <a:solidFill>
                  <a:schemeClr val="tx2"/>
                </a:solidFill>
              </a:rPr>
              <a:t/>
            </a:r>
            <a:br>
              <a:rPr lang="ru-RU" sz="2000" smtClean="0">
                <a:solidFill>
                  <a:schemeClr val="tx2"/>
                </a:solidFill>
              </a:rPr>
            </a:br>
            <a:endParaRPr lang="ru-RU" smtClean="0"/>
          </a:p>
        </p:txBody>
      </p:sp>
      <p:pic>
        <p:nvPicPr>
          <p:cNvPr id="13316"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500938" y="1143000"/>
            <a:ext cx="1143000" cy="1143000"/>
          </a:xfrm>
          <a:prstGeom prst="rect">
            <a:avLst/>
          </a:prstGeom>
          <a:noFill/>
          <a:ln w="9525">
            <a:noFill/>
            <a:miter lim="800000"/>
            <a:headEnd/>
            <a:tailEnd/>
          </a:ln>
        </p:spPr>
      </p:pic>
      <p:pic>
        <p:nvPicPr>
          <p:cNvPr id="13317"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1071563" y="1428750"/>
            <a:ext cx="7829550" cy="4525963"/>
          </a:xfrm>
        </p:spPr>
        <p:txBody>
          <a:bodyPr/>
          <a:lstStyle/>
          <a:p>
            <a:pPr>
              <a:buFontTx/>
              <a:buNone/>
            </a:pPr>
            <a:r>
              <a:rPr lang="ru-RU" i="1" smtClean="0"/>
              <a:t>  </a:t>
            </a:r>
            <a:r>
              <a:rPr lang="ru-RU" sz="4400" b="1" i="1" smtClean="0">
                <a:solidFill>
                  <a:srgbClr val="B00000"/>
                </a:solidFill>
              </a:rPr>
              <a:t>5.Почему комендант лагеря Мюллер, которому донесли о возмущении и недовольстве Андрея Соколова,  не застрелил его?</a:t>
            </a:r>
            <a:r>
              <a:rPr lang="ru-RU" sz="4400" b="1" smtClean="0">
                <a:solidFill>
                  <a:srgbClr val="B00000"/>
                </a:solidFill>
              </a:rPr>
              <a:t> </a:t>
            </a:r>
          </a:p>
        </p:txBody>
      </p:sp>
      <p:pic>
        <p:nvPicPr>
          <p:cNvPr id="14339"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14340"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928688" y="857250"/>
            <a:ext cx="6858000" cy="4786313"/>
          </a:xfrm>
        </p:spPr>
        <p:txBody>
          <a:bodyPr/>
          <a:lstStyle/>
          <a:p>
            <a:pPr algn="just">
              <a:buFontTx/>
              <a:buNone/>
            </a:pPr>
            <a:r>
              <a:rPr lang="ru-RU" smtClean="0"/>
              <a:t>   </a:t>
            </a:r>
            <a:r>
              <a:rPr lang="ru-RU" smtClean="0">
                <a:solidFill>
                  <a:srgbClr val="002060"/>
                </a:solidFill>
              </a:rPr>
              <a:t>Попал он…в артиллерийское училище; там-то и пригодились его таланты к математике. Через год с отличием закончил училище, пошел на фронт, получил </a:t>
            </a:r>
            <a:r>
              <a:rPr lang="ru-RU" u="sng" smtClean="0">
                <a:solidFill>
                  <a:srgbClr val="002060"/>
                </a:solidFill>
              </a:rPr>
              <a:t>звание капитана</a:t>
            </a:r>
            <a:r>
              <a:rPr lang="ru-RU" smtClean="0">
                <a:solidFill>
                  <a:srgbClr val="002060"/>
                </a:solidFill>
              </a:rPr>
              <a:t>, командует батареей «сорокапяток» имеет шесть орденов и медали. </a:t>
            </a:r>
            <a:r>
              <a:rPr lang="ru-RU" u="sng" smtClean="0">
                <a:solidFill>
                  <a:srgbClr val="002060"/>
                </a:solidFill>
              </a:rPr>
              <a:t>В последний день войны Анатолия Соколова застрелил немецкий снайпер</a:t>
            </a:r>
          </a:p>
        </p:txBody>
      </p:sp>
      <p:pic>
        <p:nvPicPr>
          <p:cNvPr id="15363"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715250" y="0"/>
            <a:ext cx="128587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4"/>
          <p:cNvSpPr>
            <a:spLocks noGrp="1"/>
          </p:cNvSpPr>
          <p:nvPr>
            <p:ph sz="half" idx="1"/>
          </p:nvPr>
        </p:nvSpPr>
        <p:spPr>
          <a:xfrm>
            <a:off x="1000125" y="785813"/>
            <a:ext cx="3495675" cy="5340350"/>
          </a:xfrm>
        </p:spPr>
        <p:txBody>
          <a:bodyPr/>
          <a:lstStyle/>
          <a:p>
            <a:pPr>
              <a:buFontTx/>
              <a:buNone/>
            </a:pPr>
            <a:r>
              <a:rPr lang="ru-RU" sz="3600" smtClean="0"/>
              <a:t>     </a:t>
            </a:r>
            <a:r>
              <a:rPr lang="ru-RU" sz="3600" smtClean="0">
                <a:solidFill>
                  <a:srgbClr val="002060"/>
                </a:solidFill>
              </a:rPr>
              <a:t>Потому что тот хотел выдать немцам взводного</a:t>
            </a:r>
          </a:p>
        </p:txBody>
      </p:sp>
      <p:sp>
        <p:nvSpPr>
          <p:cNvPr id="16387" name="Содержимое 5"/>
          <p:cNvSpPr>
            <a:spLocks noGrp="1"/>
          </p:cNvSpPr>
          <p:nvPr>
            <p:ph sz="half" idx="2"/>
          </p:nvPr>
        </p:nvSpPr>
        <p:spPr/>
        <p:txBody>
          <a:bodyPr/>
          <a:lstStyle/>
          <a:p>
            <a:endParaRPr lang="ru-RU" smtClean="0"/>
          </a:p>
        </p:txBody>
      </p:sp>
      <p:pic>
        <p:nvPicPr>
          <p:cNvPr id="16388"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16389" name="Picture 5" descr="ДХШ - Дипломные работы 2019"/>
          <p:cNvPicPr>
            <a:picLocks noChangeAspect="1" noChangeArrowheads="1"/>
          </p:cNvPicPr>
          <p:nvPr/>
        </p:nvPicPr>
        <p:blipFill>
          <a:blip r:embed="rId4"/>
          <a:srcRect/>
          <a:stretch>
            <a:fillRect/>
          </a:stretch>
        </p:blipFill>
        <p:spPr bwMode="auto">
          <a:xfrm>
            <a:off x="4500563" y="1071563"/>
            <a:ext cx="3576637" cy="518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p:cNvSpPr>
            <a:spLocks noGrp="1"/>
          </p:cNvSpPr>
          <p:nvPr>
            <p:ph idx="1"/>
          </p:nvPr>
        </p:nvSpPr>
        <p:spPr>
          <a:xfrm>
            <a:off x="928688" y="214313"/>
            <a:ext cx="6643687" cy="4525962"/>
          </a:xfrm>
        </p:spPr>
        <p:txBody>
          <a:bodyPr/>
          <a:lstStyle/>
          <a:p>
            <a:pPr algn="just">
              <a:buFontTx/>
              <a:buNone/>
            </a:pPr>
            <a:r>
              <a:rPr lang="ru-RU" smtClean="0"/>
              <a:t>     </a:t>
            </a:r>
            <a:r>
              <a:rPr lang="ru-RU" smtClean="0">
                <a:solidFill>
                  <a:srgbClr val="002060"/>
                </a:solidFill>
              </a:rPr>
              <a:t>М.Шолохов впервые в русской литературе XX века вывел в качестве главного и положительного героя человека, побывавшего в фашистском плену. Раньше такой человек мог быть только отрицательным героем, не достойным доверия. Писатель же сделал его выразителем русского националь- ного характера</a:t>
            </a:r>
          </a:p>
        </p:txBody>
      </p:sp>
      <p:pic>
        <p:nvPicPr>
          <p:cNvPr id="17411"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5"/>
          <p:cNvSpPr>
            <a:spLocks noGrp="1"/>
          </p:cNvSpPr>
          <p:nvPr>
            <p:ph idx="1"/>
          </p:nvPr>
        </p:nvSpPr>
        <p:spPr>
          <a:xfrm>
            <a:off x="1285875" y="428625"/>
            <a:ext cx="6357938" cy="4525963"/>
          </a:xfrm>
        </p:spPr>
        <p:txBody>
          <a:bodyPr/>
          <a:lstStyle/>
          <a:p>
            <a:pPr marL="457200" indent="-457200">
              <a:buFontTx/>
              <a:buAutoNum type="arabicPeriod"/>
            </a:pPr>
            <a:r>
              <a:rPr lang="ru-RU" sz="2400" smtClean="0">
                <a:solidFill>
                  <a:srgbClr val="002060"/>
                </a:solidFill>
              </a:rPr>
              <a:t>Встреча рассказчика с Андреем </a:t>
            </a:r>
          </a:p>
          <a:p>
            <a:pPr marL="457200" indent="-457200">
              <a:buFontTx/>
              <a:buNone/>
            </a:pPr>
            <a:r>
              <a:rPr lang="ru-RU" sz="2400" smtClean="0">
                <a:solidFill>
                  <a:srgbClr val="002060"/>
                </a:solidFill>
              </a:rPr>
              <a:t>Соколовым и Ваней, начало повествования</a:t>
            </a:r>
          </a:p>
          <a:p>
            <a:pPr marL="457200" indent="-457200">
              <a:buFontTx/>
              <a:buNone/>
            </a:pPr>
            <a:r>
              <a:rPr lang="ru-RU" sz="2400" smtClean="0">
                <a:solidFill>
                  <a:srgbClr val="002060"/>
                </a:solidFill>
              </a:rPr>
              <a:t>2. Довоенная жизнь героя</a:t>
            </a:r>
          </a:p>
          <a:p>
            <a:pPr marL="457200" indent="-457200">
              <a:buFontTx/>
              <a:buNone/>
            </a:pPr>
            <a:r>
              <a:rPr lang="ru-RU" sz="2400" smtClean="0">
                <a:solidFill>
                  <a:srgbClr val="002060"/>
                </a:solidFill>
              </a:rPr>
              <a:t>3. Прощание с  семьей</a:t>
            </a:r>
          </a:p>
          <a:p>
            <a:pPr marL="457200" indent="-457200">
              <a:buFontTx/>
              <a:buNone/>
            </a:pPr>
            <a:r>
              <a:rPr lang="ru-RU" sz="2400" smtClean="0">
                <a:solidFill>
                  <a:srgbClr val="002060"/>
                </a:solidFill>
              </a:rPr>
              <a:t>4. Пленение</a:t>
            </a:r>
          </a:p>
          <a:p>
            <a:pPr marL="457200" indent="-457200">
              <a:buFontTx/>
              <a:buNone/>
            </a:pPr>
            <a:r>
              <a:rPr lang="ru-RU" sz="2400" smtClean="0">
                <a:solidFill>
                  <a:srgbClr val="002060"/>
                </a:solidFill>
              </a:rPr>
              <a:t>5. Ночь в церкви </a:t>
            </a:r>
          </a:p>
          <a:p>
            <a:pPr marL="457200" indent="-457200">
              <a:buFontTx/>
              <a:buNone/>
            </a:pPr>
            <a:r>
              <a:rPr lang="ru-RU" sz="2400" smtClean="0">
                <a:solidFill>
                  <a:srgbClr val="002060"/>
                </a:solidFill>
              </a:rPr>
              <a:t>6. Неудачный побег</a:t>
            </a:r>
          </a:p>
          <a:p>
            <a:pPr marL="457200" indent="-457200">
              <a:buFontTx/>
              <a:buNone/>
            </a:pPr>
            <a:r>
              <a:rPr lang="ru-RU" sz="2400" smtClean="0">
                <a:solidFill>
                  <a:srgbClr val="002060"/>
                </a:solidFill>
              </a:rPr>
              <a:t>7. Противостояние Соколова и Мюллера</a:t>
            </a:r>
          </a:p>
          <a:p>
            <a:pPr marL="457200" indent="-457200">
              <a:buFontTx/>
              <a:buNone/>
            </a:pPr>
            <a:r>
              <a:rPr lang="ru-RU" sz="2400" smtClean="0">
                <a:solidFill>
                  <a:srgbClr val="002060"/>
                </a:solidFill>
              </a:rPr>
              <a:t>8. Подвиг и освобождение </a:t>
            </a:r>
          </a:p>
          <a:p>
            <a:pPr marL="457200" indent="-457200">
              <a:buFontTx/>
              <a:buNone/>
            </a:pPr>
            <a:r>
              <a:rPr lang="ru-RU" sz="2400" smtClean="0">
                <a:solidFill>
                  <a:srgbClr val="002060"/>
                </a:solidFill>
              </a:rPr>
              <a:t>9. Известие о гибели семьи</a:t>
            </a:r>
          </a:p>
          <a:p>
            <a:pPr marL="457200" indent="-457200">
              <a:buFontTx/>
              <a:buNone/>
            </a:pPr>
            <a:r>
              <a:rPr lang="ru-RU" sz="2400" smtClean="0">
                <a:solidFill>
                  <a:srgbClr val="002060"/>
                </a:solidFill>
              </a:rPr>
              <a:t>10. Вести о сыне. Гибель сына</a:t>
            </a:r>
          </a:p>
          <a:p>
            <a:pPr marL="457200" indent="-457200">
              <a:buFontTx/>
              <a:buNone/>
            </a:pPr>
            <a:r>
              <a:rPr lang="ru-RU" sz="2400" smtClean="0">
                <a:solidFill>
                  <a:srgbClr val="002060"/>
                </a:solidFill>
              </a:rPr>
              <a:t>11. Встреча с Ванюшкой</a:t>
            </a:r>
          </a:p>
          <a:p>
            <a:pPr marL="457200" indent="-457200">
              <a:buFontTx/>
              <a:buNone/>
            </a:pPr>
            <a:r>
              <a:rPr lang="ru-RU" sz="2400" smtClean="0">
                <a:solidFill>
                  <a:srgbClr val="002060"/>
                </a:solidFill>
              </a:rPr>
              <a:t>12. Прощание с рассказчиком</a:t>
            </a:r>
          </a:p>
        </p:txBody>
      </p:sp>
      <p:pic>
        <p:nvPicPr>
          <p:cNvPr id="18435"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2"/>
          <p:cNvSpPr>
            <a:spLocks noGrp="1"/>
          </p:cNvSpPr>
          <p:nvPr>
            <p:ph sz="half" idx="1"/>
          </p:nvPr>
        </p:nvSpPr>
        <p:spPr>
          <a:xfrm>
            <a:off x="1000125" y="357188"/>
            <a:ext cx="4038600" cy="4525962"/>
          </a:xfrm>
        </p:spPr>
        <p:txBody>
          <a:bodyPr/>
          <a:lstStyle/>
          <a:p>
            <a:pPr>
              <a:buFontTx/>
              <a:buNone/>
            </a:pPr>
            <a:r>
              <a:rPr lang="ru-RU" sz="3600" smtClean="0">
                <a:solidFill>
                  <a:srgbClr val="002060"/>
                </a:solidFill>
              </a:rPr>
              <a:t>«…ты – настоящий русский солдат. Ты храбрый солдат. </a:t>
            </a:r>
          </a:p>
          <a:p>
            <a:pPr>
              <a:buFontTx/>
              <a:buNone/>
            </a:pPr>
            <a:r>
              <a:rPr lang="ru-RU" sz="3600" smtClean="0">
                <a:solidFill>
                  <a:srgbClr val="002060"/>
                </a:solidFill>
              </a:rPr>
              <a:t>   Я – тоже солдат и уважаю достойных противников. Стрелять я тебя не буду».</a:t>
            </a:r>
          </a:p>
        </p:txBody>
      </p:sp>
      <p:sp>
        <p:nvSpPr>
          <p:cNvPr id="19459" name="Содержимое 4"/>
          <p:cNvSpPr>
            <a:spLocks noGrp="1"/>
          </p:cNvSpPr>
          <p:nvPr>
            <p:ph sz="half" idx="2"/>
          </p:nvPr>
        </p:nvSpPr>
        <p:spPr>
          <a:xfrm>
            <a:off x="4648200" y="1428750"/>
            <a:ext cx="4067175" cy="4697413"/>
          </a:xfrm>
        </p:spPr>
        <p:txBody>
          <a:bodyPr/>
          <a:lstStyle/>
          <a:p>
            <a:endParaRPr lang="ru-RU" smtClean="0"/>
          </a:p>
        </p:txBody>
      </p:sp>
      <p:pic>
        <p:nvPicPr>
          <p:cNvPr id="19460"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19461" name="Picture 7" descr="Открытки с репродукциями: Кукрыниксы - иллюстрации к повести М ..."/>
          <p:cNvPicPr>
            <a:picLocks noChangeAspect="1" noChangeArrowheads="1"/>
          </p:cNvPicPr>
          <p:nvPr/>
        </p:nvPicPr>
        <p:blipFill>
          <a:blip r:embed="rId4"/>
          <a:srcRect/>
          <a:stretch>
            <a:fillRect/>
          </a:stretch>
        </p:blipFill>
        <p:spPr bwMode="auto">
          <a:xfrm>
            <a:off x="4643438" y="3429000"/>
            <a:ext cx="4022725" cy="269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endParaRPr lang="ru-RU" smtClean="0"/>
          </a:p>
        </p:txBody>
      </p:sp>
      <p:sp>
        <p:nvSpPr>
          <p:cNvPr id="20483" name="Содержимое 2"/>
          <p:cNvSpPr>
            <a:spLocks noGrp="1"/>
          </p:cNvSpPr>
          <p:nvPr>
            <p:ph idx="1"/>
          </p:nvPr>
        </p:nvSpPr>
        <p:spPr>
          <a:xfrm>
            <a:off x="1143000" y="1600200"/>
            <a:ext cx="7543800" cy="4525963"/>
          </a:xfrm>
        </p:spPr>
        <p:txBody>
          <a:bodyPr/>
          <a:lstStyle/>
          <a:p>
            <a:pPr>
              <a:buFontTx/>
              <a:buNone/>
            </a:pPr>
            <a:r>
              <a:rPr lang="ru-RU" sz="4000" b="1" smtClean="0">
                <a:solidFill>
                  <a:srgbClr val="B00000"/>
                </a:solidFill>
              </a:rPr>
              <a:t>  </a:t>
            </a:r>
            <a:r>
              <a:rPr lang="ru-RU" sz="4000" smtClean="0">
                <a:solidFill>
                  <a:srgbClr val="B00000"/>
                </a:solidFill>
              </a:rPr>
              <a:t>1</a:t>
            </a:r>
            <a:r>
              <a:rPr lang="ru-RU" sz="4000" b="1" smtClean="0">
                <a:solidFill>
                  <a:srgbClr val="B00000"/>
                </a:solidFill>
              </a:rPr>
              <a:t>.</a:t>
            </a:r>
            <a:r>
              <a:rPr lang="ru-RU" sz="4000" b="1" i="1" smtClean="0">
                <a:solidFill>
                  <a:srgbClr val="B00000"/>
                </a:solidFill>
              </a:rPr>
              <a:t>Замысел и сюжет произведения подсказаны автору встречей с бывшим однополчанином, который считался погибшим. Расскажите об этой встрече.</a:t>
            </a:r>
            <a:endParaRPr lang="ru-RU" sz="4000" b="1" smtClean="0">
              <a:solidFill>
                <a:srgbClr val="B00000"/>
              </a:solidFill>
            </a:endParaRPr>
          </a:p>
        </p:txBody>
      </p:sp>
      <p:pic>
        <p:nvPicPr>
          <p:cNvPr id="20484"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20485"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endParaRPr lang="ru-RU" smtClean="0"/>
          </a:p>
        </p:txBody>
      </p:sp>
      <p:sp>
        <p:nvSpPr>
          <p:cNvPr id="21507" name="Содержимое 2"/>
          <p:cNvSpPr>
            <a:spLocks noGrp="1"/>
          </p:cNvSpPr>
          <p:nvPr>
            <p:ph idx="1"/>
          </p:nvPr>
        </p:nvSpPr>
        <p:spPr>
          <a:xfrm>
            <a:off x="1000125" y="1600200"/>
            <a:ext cx="7686675" cy="4525963"/>
          </a:xfrm>
        </p:spPr>
        <p:txBody>
          <a:bodyPr/>
          <a:lstStyle/>
          <a:p>
            <a:pPr>
              <a:buFontTx/>
              <a:buNone/>
            </a:pPr>
            <a:r>
              <a:rPr lang="ru-RU" b="1" smtClean="0">
                <a:solidFill>
                  <a:srgbClr val="B00000"/>
                </a:solidFill>
              </a:rPr>
              <a:t>   2. Когда Рыбак и Сотников отправились выполнять  задание командира партизанского, по пути выясняется, что Сотников был болен, измучен простудой, его одолевает сильнейший кашель. Что ответил Сотников на вопрос Рыбака, почему он не сказал о своём самочувствии командиру?</a:t>
            </a:r>
          </a:p>
        </p:txBody>
      </p:sp>
      <p:pic>
        <p:nvPicPr>
          <p:cNvPr id="21508"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21509"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Grp="1" noChangeAspect="1" noChangeArrowheads="1"/>
          </p:cNvPicPr>
          <p:nvPr>
            <p:ph idx="1"/>
          </p:nvPr>
        </p:nvPicPr>
        <p:blipFill>
          <a:blip r:embed="rId3" cstate="print">
            <a:extLst/>
          </a:blip>
          <a:srcRect/>
          <a:stretch>
            <a:fillRect/>
          </a:stretch>
        </p:blipFill>
        <p:spPr>
          <a:xfrm>
            <a:off x="1428728" y="285729"/>
            <a:ext cx="1857388" cy="2459692"/>
          </a:xfrm>
          <a:effectLst>
            <a:softEdge rad="112500"/>
          </a:effectLst>
          <a:extLst/>
        </p:spPr>
      </p:pic>
      <p:pic>
        <p:nvPicPr>
          <p:cNvPr id="4099" name="Picture 9" descr="C:\Users\Сахаляна\Desktop\images_2.jpeg">
            <a:hlinkClick r:id="rId4" action="ppaction://hlinksldjump"/>
          </p:cNvPr>
          <p:cNvPicPr>
            <a:picLocks noChangeAspect="1" noChangeArrowheads="1"/>
          </p:cNvPicPr>
          <p:nvPr/>
        </p:nvPicPr>
        <p:blipFill>
          <a:blip r:embed="rId5"/>
          <a:srcRect/>
          <a:stretch>
            <a:fillRect/>
          </a:stretch>
        </p:blipFill>
        <p:spPr bwMode="auto">
          <a:xfrm>
            <a:off x="3786188" y="500063"/>
            <a:ext cx="2000250" cy="2222500"/>
          </a:xfrm>
          <a:prstGeom prst="rect">
            <a:avLst/>
          </a:prstGeom>
          <a:noFill/>
          <a:ln w="9525">
            <a:noFill/>
            <a:miter lim="800000"/>
            <a:headEnd/>
            <a:tailEnd/>
          </a:ln>
        </p:spPr>
      </p:pic>
      <p:pic>
        <p:nvPicPr>
          <p:cNvPr id="4100" name="Picture 10">
            <a:hlinkClick r:id="rId6" action="ppaction://hlinksldjump"/>
          </p:cNvPr>
          <p:cNvPicPr>
            <a:picLocks noChangeAspect="1" noChangeArrowheads="1"/>
          </p:cNvPicPr>
          <p:nvPr/>
        </p:nvPicPr>
        <p:blipFill>
          <a:blip r:embed="rId7"/>
          <a:srcRect/>
          <a:stretch>
            <a:fillRect/>
          </a:stretch>
        </p:blipFill>
        <p:spPr bwMode="auto">
          <a:xfrm>
            <a:off x="6357938" y="500063"/>
            <a:ext cx="1714500" cy="2444750"/>
          </a:xfrm>
          <a:prstGeom prst="rect">
            <a:avLst/>
          </a:prstGeom>
          <a:noFill/>
          <a:ln w="9525">
            <a:noFill/>
            <a:miter lim="800000"/>
            <a:headEnd/>
            <a:tailEnd/>
          </a:ln>
        </p:spPr>
      </p:pic>
      <p:pic>
        <p:nvPicPr>
          <p:cNvPr id="4101" name="Picture 8">
            <a:hlinkClick r:id="rId8" action="ppaction://hlinksldjump"/>
          </p:cNvPr>
          <p:cNvPicPr>
            <a:picLocks noChangeAspect="1" noChangeArrowheads="1"/>
          </p:cNvPicPr>
          <p:nvPr/>
        </p:nvPicPr>
        <p:blipFill>
          <a:blip r:embed="rId9"/>
          <a:srcRect/>
          <a:stretch>
            <a:fillRect/>
          </a:stretch>
        </p:blipFill>
        <p:spPr bwMode="auto">
          <a:xfrm rot="-504139">
            <a:off x="2128838" y="3051175"/>
            <a:ext cx="1879600" cy="2867025"/>
          </a:xfrm>
          <a:prstGeom prst="rect">
            <a:avLst/>
          </a:prstGeom>
          <a:noFill/>
          <a:ln w="9525">
            <a:noFill/>
            <a:miter lim="800000"/>
            <a:headEnd/>
            <a:tailEnd/>
          </a:ln>
        </p:spPr>
      </p:pic>
      <p:pic>
        <p:nvPicPr>
          <p:cNvPr id="4102" name="Picture 9">
            <a:hlinkClick r:id="rId10" action="ppaction://hlinksldjump"/>
          </p:cNvPr>
          <p:cNvPicPr>
            <a:picLocks noChangeAspect="1" noChangeArrowheads="1"/>
          </p:cNvPicPr>
          <p:nvPr/>
        </p:nvPicPr>
        <p:blipFill>
          <a:blip r:embed="rId11"/>
          <a:srcRect/>
          <a:stretch>
            <a:fillRect/>
          </a:stretch>
        </p:blipFill>
        <p:spPr bwMode="auto">
          <a:xfrm rot="308778">
            <a:off x="5195888" y="3014663"/>
            <a:ext cx="2027237" cy="2849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2"/>
          <p:cNvSpPr>
            <a:spLocks noGrp="1"/>
          </p:cNvSpPr>
          <p:nvPr>
            <p:ph idx="1"/>
          </p:nvPr>
        </p:nvSpPr>
        <p:spPr>
          <a:xfrm>
            <a:off x="1143000" y="1785938"/>
            <a:ext cx="7543800" cy="3971925"/>
          </a:xfrm>
        </p:spPr>
        <p:txBody>
          <a:bodyPr/>
          <a:lstStyle/>
          <a:p>
            <a:pPr>
              <a:buFontTx/>
              <a:buNone/>
            </a:pPr>
            <a:r>
              <a:rPr lang="ru-RU" sz="3600" b="1" smtClean="0">
                <a:solidFill>
                  <a:srgbClr val="B00000"/>
                </a:solidFill>
              </a:rPr>
              <a:t> </a:t>
            </a:r>
            <a:r>
              <a:rPr lang="ru-RU" sz="3600" b="1" i="1" smtClean="0">
                <a:solidFill>
                  <a:srgbClr val="B00000"/>
                </a:solidFill>
              </a:rPr>
              <a:t>3.  Почему во время перестрелки с полицаями Рыбак не оставил Сотникова, вернулся к нему? Какие чувства им владели?</a:t>
            </a:r>
            <a:r>
              <a:rPr lang="ru-RU" sz="3600" b="1" smtClean="0">
                <a:solidFill>
                  <a:srgbClr val="B00000"/>
                </a:solidFill>
              </a:rPr>
              <a:t> </a:t>
            </a:r>
            <a:r>
              <a:rPr lang="ru-RU" sz="3600" b="1" i="1" smtClean="0">
                <a:solidFill>
                  <a:srgbClr val="B00000"/>
                </a:solidFill>
              </a:rPr>
              <a:t>А почему до последнего отстреливался Сотников?</a:t>
            </a:r>
            <a:endParaRPr lang="ru-RU" sz="3600" b="1" smtClean="0">
              <a:solidFill>
                <a:srgbClr val="B00000"/>
              </a:solidFill>
            </a:endParaRPr>
          </a:p>
          <a:p>
            <a:pPr>
              <a:buFontTx/>
              <a:buNone/>
            </a:pPr>
            <a:endParaRPr lang="ru-RU" sz="3600" b="1" smtClean="0">
              <a:solidFill>
                <a:srgbClr val="B00000"/>
              </a:solidFill>
            </a:endParaRPr>
          </a:p>
        </p:txBody>
      </p:sp>
      <p:pic>
        <p:nvPicPr>
          <p:cNvPr id="22531"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22532"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endParaRPr lang="ru-RU" smtClean="0"/>
          </a:p>
        </p:txBody>
      </p:sp>
      <p:sp>
        <p:nvSpPr>
          <p:cNvPr id="23555" name="Rectangle 1"/>
          <p:cNvSpPr>
            <a:spLocks noGrp="1" noChangeArrowheads="1"/>
          </p:cNvSpPr>
          <p:nvPr>
            <p:ph idx="1"/>
          </p:nvPr>
        </p:nvSpPr>
        <p:spPr>
          <a:xfrm>
            <a:off x="1500188" y="1847850"/>
            <a:ext cx="7072312" cy="2124075"/>
          </a:xfrm>
        </p:spPr>
        <p:txBody>
          <a:bodyPr anchor="ctr">
            <a:spAutoFit/>
          </a:bodyPr>
          <a:lstStyle/>
          <a:p>
            <a:pPr marL="0" indent="0">
              <a:spcBef>
                <a:spcPct val="0"/>
              </a:spcBef>
              <a:buFontTx/>
              <a:buNone/>
            </a:pPr>
            <a:r>
              <a:rPr lang="ru-RU" sz="4400" b="1" smtClean="0">
                <a:solidFill>
                  <a:srgbClr val="B00000"/>
                </a:solidFill>
              </a:rPr>
              <a:t>4. </a:t>
            </a:r>
            <a:r>
              <a:rPr lang="ru-RU" sz="4400" b="1" i="1" smtClean="0">
                <a:solidFill>
                  <a:srgbClr val="B00000"/>
                </a:solidFill>
              </a:rPr>
              <a:t>Кем был Сотников</a:t>
            </a:r>
          </a:p>
          <a:p>
            <a:pPr marL="0" indent="0">
              <a:spcBef>
                <a:spcPct val="0"/>
              </a:spcBef>
              <a:buFontTx/>
              <a:buNone/>
            </a:pPr>
            <a:r>
              <a:rPr lang="ru-RU" sz="4400" b="1" i="1" smtClean="0">
                <a:solidFill>
                  <a:srgbClr val="B00000"/>
                </a:solidFill>
              </a:rPr>
              <a:t> в мирное время и на войне?</a:t>
            </a:r>
            <a:r>
              <a:rPr lang="ru-RU" sz="4400" b="1" smtClean="0">
                <a:solidFill>
                  <a:srgbClr val="B00000"/>
                </a:solidFill>
              </a:rPr>
              <a:t> </a:t>
            </a:r>
          </a:p>
        </p:txBody>
      </p:sp>
      <p:pic>
        <p:nvPicPr>
          <p:cNvPr id="23556"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23557"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endParaRPr lang="ru-RU" smtClean="0"/>
          </a:p>
        </p:txBody>
      </p:sp>
      <p:sp>
        <p:nvSpPr>
          <p:cNvPr id="24579" name="Содержимое 2"/>
          <p:cNvSpPr>
            <a:spLocks noGrp="1"/>
          </p:cNvSpPr>
          <p:nvPr>
            <p:ph idx="1"/>
          </p:nvPr>
        </p:nvSpPr>
        <p:spPr>
          <a:xfrm>
            <a:off x="1428750" y="1600200"/>
            <a:ext cx="6572250" cy="4525963"/>
          </a:xfrm>
        </p:spPr>
        <p:txBody>
          <a:bodyPr/>
          <a:lstStyle/>
          <a:p>
            <a:pPr>
              <a:buFontTx/>
              <a:buNone/>
            </a:pPr>
            <a:r>
              <a:rPr lang="ru-RU" smtClean="0"/>
              <a:t>  </a:t>
            </a:r>
            <a:r>
              <a:rPr lang="ru-RU" b="1" smtClean="0">
                <a:solidFill>
                  <a:srgbClr val="B00000"/>
                </a:solidFill>
              </a:rPr>
              <a:t> 5. </a:t>
            </a:r>
            <a:r>
              <a:rPr lang="ru-RU" sz="4400" b="1" smtClean="0">
                <a:solidFill>
                  <a:srgbClr val="B00000"/>
                </a:solidFill>
              </a:rPr>
              <a:t>Что ужаснуло Рыбака, когда он увидел Сотникова, вернувшегося после допроса?    </a:t>
            </a:r>
          </a:p>
        </p:txBody>
      </p:sp>
      <p:pic>
        <p:nvPicPr>
          <p:cNvPr id="24580"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24581"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1"/>
          </p:nvPr>
        </p:nvSpPr>
        <p:spPr>
          <a:xfrm>
            <a:off x="928688" y="642938"/>
            <a:ext cx="6929437" cy="4525962"/>
          </a:xfrm>
        </p:spPr>
        <p:txBody>
          <a:bodyPr/>
          <a:lstStyle/>
          <a:p>
            <a:pPr algn="just">
              <a:buFontTx/>
              <a:buNone/>
            </a:pPr>
            <a:r>
              <a:rPr lang="ru-RU" sz="2400" smtClean="0">
                <a:solidFill>
                  <a:srgbClr val="002060"/>
                </a:solidFill>
              </a:rPr>
              <a:t>      В августе 1944 года, проезжая мимо румынского села, лейтенант Василь Быков увидел в группе пленных фашистов человека, с которым когда-то служил в одном полку. В ходе разговора с пленным удалось узнать, что после ранения он попал в концлагерь, там - временно, как ему казалось, - согласился сотрудничать с  власовцами и все эти годы прожил в ожидании удобного случая, надеясь сбежать. Случай так и не представился, и бывший однополчанин изо дня в день «увязал в отступничестве». Эта встреча заставила будущего писателя задуматься, на что же способен человек «перед сокрушающей силой бесчеловечных обстоятельств».</a:t>
            </a:r>
          </a:p>
        </p:txBody>
      </p:sp>
      <p:pic>
        <p:nvPicPr>
          <p:cNvPr id="25603"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8001000" y="0"/>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endParaRPr lang="ru-RU" smtClean="0"/>
          </a:p>
        </p:txBody>
      </p:sp>
      <p:sp>
        <p:nvSpPr>
          <p:cNvPr id="26627" name="Содержимое 2"/>
          <p:cNvSpPr>
            <a:spLocks noGrp="1"/>
          </p:cNvSpPr>
          <p:nvPr>
            <p:ph idx="1"/>
          </p:nvPr>
        </p:nvSpPr>
        <p:spPr>
          <a:xfrm>
            <a:off x="1214438" y="1600200"/>
            <a:ext cx="7472362" cy="4525963"/>
          </a:xfrm>
        </p:spPr>
        <p:txBody>
          <a:bodyPr/>
          <a:lstStyle/>
          <a:p>
            <a:pPr>
              <a:buFontTx/>
              <a:buNone/>
            </a:pPr>
            <a:r>
              <a:rPr lang="ru-RU" smtClean="0">
                <a:solidFill>
                  <a:srgbClr val="002060"/>
                </a:solidFill>
              </a:rPr>
              <a:t>Сотников отвечает: «Потому и не </a:t>
            </a:r>
          </a:p>
          <a:p>
            <a:pPr>
              <a:buFontTx/>
              <a:buNone/>
            </a:pPr>
            <a:r>
              <a:rPr lang="ru-RU" smtClean="0">
                <a:solidFill>
                  <a:srgbClr val="002060"/>
                </a:solidFill>
              </a:rPr>
              <a:t>отказался, что другие отказались». </a:t>
            </a:r>
          </a:p>
        </p:txBody>
      </p:sp>
      <p:pic>
        <p:nvPicPr>
          <p:cNvPr id="26628"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26629" name="Picture 6" descr="Сообщество иллюстраторов | Иллюстрация Сотников В.Быков ил. к обложке."/>
          <p:cNvPicPr>
            <a:picLocks noChangeAspect="1" noChangeArrowheads="1"/>
          </p:cNvPicPr>
          <p:nvPr/>
        </p:nvPicPr>
        <p:blipFill>
          <a:blip r:embed="rId4"/>
          <a:srcRect/>
          <a:stretch>
            <a:fillRect/>
          </a:stretch>
        </p:blipFill>
        <p:spPr bwMode="auto">
          <a:xfrm>
            <a:off x="2714625" y="2714625"/>
            <a:ext cx="3786188" cy="378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endParaRPr lang="ru-RU" smtClean="0"/>
          </a:p>
        </p:txBody>
      </p:sp>
      <p:sp>
        <p:nvSpPr>
          <p:cNvPr id="27651" name="Содержимое 2"/>
          <p:cNvSpPr>
            <a:spLocks noGrp="1"/>
          </p:cNvSpPr>
          <p:nvPr>
            <p:ph idx="1"/>
          </p:nvPr>
        </p:nvSpPr>
        <p:spPr>
          <a:xfrm>
            <a:off x="1143000" y="1785938"/>
            <a:ext cx="7543800" cy="4525962"/>
          </a:xfrm>
        </p:spPr>
        <p:txBody>
          <a:bodyPr/>
          <a:lstStyle/>
          <a:p>
            <a:pPr algn="just">
              <a:buFontTx/>
              <a:buNone/>
            </a:pPr>
            <a:r>
              <a:rPr lang="ru-RU" smtClean="0"/>
              <a:t>    </a:t>
            </a:r>
            <a:r>
              <a:rPr lang="ru-RU" smtClean="0">
                <a:solidFill>
                  <a:srgbClr val="002060"/>
                </a:solidFill>
              </a:rPr>
              <a:t>Рыбак  испугался, что придётся держать ответ перед товарищами, и возвращается к раненому («Что скажут партизаны…»). </a:t>
            </a:r>
          </a:p>
          <a:p>
            <a:pPr algn="just">
              <a:buFontTx/>
              <a:buNone/>
            </a:pPr>
            <a:r>
              <a:rPr lang="ru-RU" smtClean="0">
                <a:solidFill>
                  <a:srgbClr val="002060"/>
                </a:solidFill>
              </a:rPr>
              <a:t>    Сотников же, чтобы спасти Рыбака</a:t>
            </a:r>
          </a:p>
        </p:txBody>
      </p:sp>
      <p:pic>
        <p:nvPicPr>
          <p:cNvPr id="27652"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endParaRPr lang="ru-RU" smtClean="0"/>
          </a:p>
        </p:txBody>
      </p:sp>
      <p:sp>
        <p:nvSpPr>
          <p:cNvPr id="28675" name="Содержимое 2"/>
          <p:cNvSpPr>
            <a:spLocks noGrp="1"/>
          </p:cNvSpPr>
          <p:nvPr>
            <p:ph idx="1"/>
          </p:nvPr>
        </p:nvSpPr>
        <p:spPr>
          <a:xfrm>
            <a:off x="714375" y="1600200"/>
            <a:ext cx="7972425" cy="4525963"/>
          </a:xfrm>
        </p:spPr>
        <p:txBody>
          <a:bodyPr/>
          <a:lstStyle/>
          <a:p>
            <a:pPr>
              <a:buFontTx/>
              <a:buNone/>
            </a:pPr>
            <a:r>
              <a:rPr lang="ru-RU" smtClean="0"/>
              <a:t>   </a:t>
            </a:r>
            <a:r>
              <a:rPr lang="ru-RU" smtClean="0">
                <a:solidFill>
                  <a:srgbClr val="002060"/>
                </a:solidFill>
              </a:rPr>
              <a:t>Сотников до 1939 года работал учителем в школе; в армии был комбатом.</a:t>
            </a:r>
          </a:p>
        </p:txBody>
      </p:sp>
      <p:pic>
        <p:nvPicPr>
          <p:cNvPr id="28676"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28677" name="Picture 6" descr="Анализ повести «Сотников» (В. Быков) | Литрекон"/>
          <p:cNvPicPr>
            <a:picLocks noChangeAspect="1" noChangeArrowheads="1"/>
          </p:cNvPicPr>
          <p:nvPr/>
        </p:nvPicPr>
        <p:blipFill>
          <a:blip r:embed="rId4"/>
          <a:srcRect/>
          <a:stretch>
            <a:fillRect/>
          </a:stretch>
        </p:blipFill>
        <p:spPr bwMode="auto">
          <a:xfrm>
            <a:off x="2357438" y="3143250"/>
            <a:ext cx="5072062"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endParaRPr lang="ru-RU" smtClean="0"/>
          </a:p>
        </p:txBody>
      </p:sp>
      <p:sp>
        <p:nvSpPr>
          <p:cNvPr id="29699" name="Содержимое 2"/>
          <p:cNvSpPr>
            <a:spLocks noGrp="1"/>
          </p:cNvSpPr>
          <p:nvPr>
            <p:ph idx="1"/>
          </p:nvPr>
        </p:nvSpPr>
        <p:spPr>
          <a:xfrm>
            <a:off x="1071563" y="1600200"/>
            <a:ext cx="7072312" cy="4525963"/>
          </a:xfrm>
        </p:spPr>
        <p:txBody>
          <a:bodyPr/>
          <a:lstStyle/>
          <a:p>
            <a:pPr>
              <a:buFontTx/>
              <a:buNone/>
            </a:pPr>
            <a:r>
              <a:rPr lang="ru-RU" smtClean="0">
                <a:solidFill>
                  <a:srgbClr val="002060"/>
                </a:solidFill>
              </a:rPr>
              <a:t>    </a:t>
            </a:r>
            <a:r>
              <a:rPr lang="ru-RU" sz="3600" smtClean="0">
                <a:solidFill>
                  <a:srgbClr val="002060"/>
                </a:solidFill>
              </a:rPr>
              <a:t>Что его ждёт такая же участь, это же самое будет с ним, и он решает во время допроса хитрить, подстраиваться</a:t>
            </a:r>
          </a:p>
        </p:txBody>
      </p:sp>
      <p:pic>
        <p:nvPicPr>
          <p:cNvPr id="29700"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endParaRPr lang="ru-RU" smtClean="0"/>
          </a:p>
        </p:txBody>
      </p:sp>
      <p:sp>
        <p:nvSpPr>
          <p:cNvPr id="30723" name="Содержимое 2"/>
          <p:cNvSpPr>
            <a:spLocks noGrp="1"/>
          </p:cNvSpPr>
          <p:nvPr>
            <p:ph idx="1"/>
          </p:nvPr>
        </p:nvSpPr>
        <p:spPr>
          <a:xfrm>
            <a:off x="1143000" y="1600200"/>
            <a:ext cx="7543800" cy="4525963"/>
          </a:xfrm>
        </p:spPr>
        <p:txBody>
          <a:bodyPr/>
          <a:lstStyle/>
          <a:p>
            <a:pPr>
              <a:buFontTx/>
              <a:buNone/>
            </a:pPr>
            <a:r>
              <a:rPr lang="ru-RU" sz="4400" b="1" i="1" smtClean="0">
                <a:solidFill>
                  <a:srgbClr val="C00000"/>
                </a:solidFill>
              </a:rPr>
              <a:t>    1. В каких войсках и в каком звании служил Василий Теркин?</a:t>
            </a:r>
          </a:p>
          <a:p>
            <a:pPr>
              <a:buFontTx/>
              <a:buNone/>
            </a:pPr>
            <a:endParaRPr lang="ru-RU" smtClean="0"/>
          </a:p>
        </p:txBody>
      </p:sp>
      <p:pic>
        <p:nvPicPr>
          <p:cNvPr id="30724"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30725"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endParaRPr lang="ru-RU" smtClean="0"/>
          </a:p>
        </p:txBody>
      </p:sp>
      <p:sp>
        <p:nvSpPr>
          <p:cNvPr id="31747" name="Прямоугольник 4"/>
          <p:cNvSpPr>
            <a:spLocks noChangeArrowheads="1"/>
          </p:cNvSpPr>
          <p:nvPr/>
        </p:nvSpPr>
        <p:spPr bwMode="auto">
          <a:xfrm>
            <a:off x="1643063" y="2143125"/>
            <a:ext cx="6286500" cy="2124075"/>
          </a:xfrm>
          <a:prstGeom prst="rect">
            <a:avLst/>
          </a:prstGeom>
          <a:noFill/>
          <a:ln w="9525">
            <a:noFill/>
            <a:miter lim="800000"/>
            <a:headEnd/>
            <a:tailEnd/>
          </a:ln>
        </p:spPr>
        <p:txBody>
          <a:bodyPr>
            <a:spAutoFit/>
          </a:bodyPr>
          <a:lstStyle/>
          <a:p>
            <a:r>
              <a:rPr lang="ru-RU" sz="4400" b="1" i="1">
                <a:solidFill>
                  <a:srgbClr val="C00000"/>
                </a:solidFill>
              </a:rPr>
              <a:t>2. Родной край Василия Тёркина, не раз упоминающийся в поэме</a:t>
            </a:r>
          </a:p>
        </p:txBody>
      </p:sp>
      <p:sp>
        <p:nvSpPr>
          <p:cNvPr id="31748" name="Содержимое 5"/>
          <p:cNvSpPr>
            <a:spLocks noGrp="1"/>
          </p:cNvSpPr>
          <p:nvPr>
            <p:ph idx="1"/>
          </p:nvPr>
        </p:nvSpPr>
        <p:spPr/>
        <p:txBody>
          <a:bodyPr/>
          <a:lstStyle/>
          <a:p>
            <a:endParaRPr lang="ru-RU" smtClean="0"/>
          </a:p>
        </p:txBody>
      </p:sp>
      <p:pic>
        <p:nvPicPr>
          <p:cNvPr id="31749"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31750"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descr="газета.JPG"/>
          <p:cNvPicPr>
            <a:picLocks noChangeAspect="1"/>
          </p:cNvPicPr>
          <p:nvPr/>
        </p:nvPicPr>
        <p:blipFill>
          <a:blip r:embed="rId2"/>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p:spPr>
      </p:pic>
      <p:pic>
        <p:nvPicPr>
          <p:cNvPr id="5" name="Рисунок 2" descr="лицо.JPG">
            <a:hlinkClick r:id="rId3" action="ppaction://hlinksldjump"/>
          </p:cNvPr>
          <p:cNvPicPr>
            <a:picLocks noChangeAspect="1"/>
          </p:cNvPicPr>
          <p:nvPr/>
        </p:nvPicPr>
        <p:blipFill>
          <a:blip r:embed="rId4"/>
          <a:srcRect/>
          <a:stretch>
            <a:fillRect/>
          </a:stretch>
        </p:blipFill>
        <p:spPr bwMode="auto">
          <a:xfrm>
            <a:off x="3714750" y="2928938"/>
            <a:ext cx="2082800" cy="2857500"/>
          </a:xfrm>
          <a:prstGeom prst="rect">
            <a:avLst/>
          </a:prstGeom>
          <a:ln>
            <a:noFill/>
          </a:ln>
          <a:effectLst>
            <a:outerShdw blurRad="292100" dist="139700" dir="2700000" algn="tl" rotWithShape="0">
              <a:srgbClr val="333333">
                <a:alpha val="65000"/>
              </a:srgbClr>
            </a:outerShdw>
          </a:effectLst>
          <a:extLst/>
        </p:spPr>
      </p:pic>
      <p:pic>
        <p:nvPicPr>
          <p:cNvPr id="5124" name="Picture 6">
            <a:hlinkClick r:id="rId5" action="ppaction://hlinksldjump"/>
          </p:cNvPr>
          <p:cNvPicPr>
            <a:picLocks noChangeAspect="1" noChangeArrowheads="1"/>
          </p:cNvPicPr>
          <p:nvPr/>
        </p:nvPicPr>
        <p:blipFill>
          <a:blip r:embed="rId6"/>
          <a:srcRect/>
          <a:stretch>
            <a:fillRect/>
          </a:stretch>
        </p:blipFill>
        <p:spPr bwMode="auto">
          <a:xfrm>
            <a:off x="642938" y="500063"/>
            <a:ext cx="1808162" cy="2357437"/>
          </a:xfrm>
          <a:prstGeom prst="rect">
            <a:avLst/>
          </a:prstGeom>
          <a:noFill/>
          <a:ln w="9525">
            <a:noFill/>
            <a:miter lim="800000"/>
            <a:headEnd/>
            <a:tailEnd/>
          </a:ln>
        </p:spPr>
      </p:pic>
      <p:pic>
        <p:nvPicPr>
          <p:cNvPr id="4101" name="Picture 4">
            <a:hlinkClick r:id="rId7" action="ppaction://hlinksldjump"/>
          </p:cNvPr>
          <p:cNvPicPr>
            <a:picLocks noChangeAspect="1" noChangeArrowheads="1"/>
          </p:cNvPicPr>
          <p:nvPr/>
        </p:nvPicPr>
        <p:blipFill>
          <a:blip r:embed="rId8" cstate="print"/>
          <a:srcRect/>
          <a:stretch>
            <a:fillRect/>
          </a:stretch>
        </p:blipFill>
        <p:spPr bwMode="auto">
          <a:xfrm>
            <a:off x="6215074" y="3357562"/>
            <a:ext cx="2675014" cy="2071702"/>
          </a:xfrm>
          <a:prstGeom prst="rect">
            <a:avLst/>
          </a:prstGeom>
          <a:ln w="190500" cap="sq">
            <a:solidFill>
              <a:schemeClr val="accent3">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02" name="Picture 5">
            <a:hlinkClick r:id="rId9" action="ppaction://hlinksldjump"/>
          </p:cNvPr>
          <p:cNvPicPr>
            <a:picLocks noChangeAspect="1" noChangeArrowheads="1"/>
          </p:cNvPicPr>
          <p:nvPr/>
        </p:nvPicPr>
        <p:blipFill>
          <a:blip r:embed="rId10" cstate="print"/>
          <a:srcRect/>
          <a:stretch>
            <a:fillRect/>
          </a:stretch>
        </p:blipFill>
        <p:spPr bwMode="auto">
          <a:xfrm>
            <a:off x="3500430" y="571480"/>
            <a:ext cx="3329280" cy="18573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03" name="Picture 3">
            <a:hlinkClick r:id="rId11" action="ppaction://hlinksldjump"/>
          </p:cNvPr>
          <p:cNvPicPr>
            <a:picLocks noChangeAspect="1" noChangeArrowheads="1"/>
          </p:cNvPicPr>
          <p:nvPr/>
        </p:nvPicPr>
        <p:blipFill>
          <a:blip r:embed="rId12" cstate="print"/>
          <a:srcRect/>
          <a:stretch>
            <a:fillRect/>
          </a:stretch>
        </p:blipFill>
        <p:spPr bwMode="auto">
          <a:xfrm>
            <a:off x="357158" y="3571876"/>
            <a:ext cx="2665395" cy="19288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128" name="TextBox 9"/>
          <p:cNvSpPr txBox="1">
            <a:spLocks noChangeArrowheads="1"/>
          </p:cNvSpPr>
          <p:nvPr/>
        </p:nvSpPr>
        <p:spPr bwMode="auto">
          <a:xfrm>
            <a:off x="285750" y="357188"/>
            <a:ext cx="857250" cy="1446212"/>
          </a:xfrm>
          <a:prstGeom prst="rect">
            <a:avLst/>
          </a:prstGeom>
          <a:noFill/>
          <a:ln w="9525">
            <a:noFill/>
            <a:miter lim="800000"/>
            <a:headEnd/>
            <a:tailEnd/>
          </a:ln>
        </p:spPr>
        <p:txBody>
          <a:bodyPr>
            <a:spAutoFit/>
          </a:bodyPr>
          <a:lstStyle/>
          <a:p>
            <a:r>
              <a:rPr lang="ru-RU" sz="8800" b="1">
                <a:solidFill>
                  <a:srgbClr val="FF0000"/>
                </a:solidFill>
              </a:rPr>
              <a:t>1</a:t>
            </a:r>
          </a:p>
        </p:txBody>
      </p:sp>
      <p:sp>
        <p:nvSpPr>
          <p:cNvPr id="5129" name="TextBox 10"/>
          <p:cNvSpPr txBox="1">
            <a:spLocks noChangeArrowheads="1"/>
          </p:cNvSpPr>
          <p:nvPr/>
        </p:nvSpPr>
        <p:spPr bwMode="auto">
          <a:xfrm>
            <a:off x="5929313" y="714375"/>
            <a:ext cx="857250" cy="1446213"/>
          </a:xfrm>
          <a:prstGeom prst="rect">
            <a:avLst/>
          </a:prstGeom>
          <a:noFill/>
          <a:ln w="9525">
            <a:noFill/>
            <a:miter lim="800000"/>
            <a:headEnd/>
            <a:tailEnd/>
          </a:ln>
        </p:spPr>
        <p:txBody>
          <a:bodyPr>
            <a:spAutoFit/>
          </a:bodyPr>
          <a:lstStyle/>
          <a:p>
            <a:r>
              <a:rPr lang="ru-RU" sz="8800" b="1">
                <a:solidFill>
                  <a:srgbClr val="FF0000"/>
                </a:solidFill>
              </a:rPr>
              <a:t>2</a:t>
            </a:r>
          </a:p>
        </p:txBody>
      </p:sp>
      <p:sp>
        <p:nvSpPr>
          <p:cNvPr id="5130" name="TextBox 11"/>
          <p:cNvSpPr txBox="1">
            <a:spLocks noChangeArrowheads="1"/>
          </p:cNvSpPr>
          <p:nvPr/>
        </p:nvSpPr>
        <p:spPr bwMode="auto">
          <a:xfrm>
            <a:off x="2214563" y="4643438"/>
            <a:ext cx="857250" cy="1446212"/>
          </a:xfrm>
          <a:prstGeom prst="rect">
            <a:avLst/>
          </a:prstGeom>
          <a:noFill/>
          <a:ln w="9525">
            <a:noFill/>
            <a:miter lim="800000"/>
            <a:headEnd/>
            <a:tailEnd/>
          </a:ln>
        </p:spPr>
        <p:txBody>
          <a:bodyPr>
            <a:spAutoFit/>
          </a:bodyPr>
          <a:lstStyle/>
          <a:p>
            <a:r>
              <a:rPr lang="ru-RU" sz="8800" b="1">
                <a:solidFill>
                  <a:srgbClr val="FF0000"/>
                </a:solidFill>
              </a:rPr>
              <a:t>3</a:t>
            </a:r>
          </a:p>
        </p:txBody>
      </p:sp>
      <p:sp>
        <p:nvSpPr>
          <p:cNvPr id="5131" name="TextBox 12"/>
          <p:cNvSpPr txBox="1">
            <a:spLocks noChangeArrowheads="1"/>
          </p:cNvSpPr>
          <p:nvPr/>
        </p:nvSpPr>
        <p:spPr bwMode="auto">
          <a:xfrm>
            <a:off x="4929188" y="4786313"/>
            <a:ext cx="857250" cy="1446212"/>
          </a:xfrm>
          <a:prstGeom prst="rect">
            <a:avLst/>
          </a:prstGeom>
          <a:noFill/>
          <a:ln w="9525">
            <a:noFill/>
            <a:miter lim="800000"/>
            <a:headEnd/>
            <a:tailEnd/>
          </a:ln>
        </p:spPr>
        <p:txBody>
          <a:bodyPr>
            <a:spAutoFit/>
          </a:bodyPr>
          <a:lstStyle/>
          <a:p>
            <a:r>
              <a:rPr lang="ru-RU" sz="8800" b="1">
                <a:solidFill>
                  <a:srgbClr val="FF0000"/>
                </a:solidFill>
              </a:rPr>
              <a:t>4</a:t>
            </a:r>
          </a:p>
        </p:txBody>
      </p:sp>
      <p:sp>
        <p:nvSpPr>
          <p:cNvPr id="5132" name="TextBox 14"/>
          <p:cNvSpPr txBox="1">
            <a:spLocks noChangeArrowheads="1"/>
          </p:cNvSpPr>
          <p:nvPr/>
        </p:nvSpPr>
        <p:spPr bwMode="auto">
          <a:xfrm>
            <a:off x="8001000" y="4786313"/>
            <a:ext cx="857250" cy="1446212"/>
          </a:xfrm>
          <a:prstGeom prst="rect">
            <a:avLst/>
          </a:prstGeom>
          <a:noFill/>
          <a:ln w="9525">
            <a:noFill/>
            <a:miter lim="800000"/>
            <a:headEnd/>
            <a:tailEnd/>
          </a:ln>
        </p:spPr>
        <p:txBody>
          <a:bodyPr>
            <a:spAutoFit/>
          </a:bodyPr>
          <a:lstStyle/>
          <a:p>
            <a:r>
              <a:rPr lang="ru-RU" sz="8800" b="1">
                <a:solidFill>
                  <a:srgbClr val="FF0000"/>
                </a:solidFill>
              </a:rPr>
              <a:t>5</a:t>
            </a:r>
          </a:p>
        </p:txBody>
      </p:sp>
      <p:pic>
        <p:nvPicPr>
          <p:cNvPr id="5133" name="Picture 19" descr="https://bumper-stickers.ru/61809-thickbox_default/1941-1945.jpg">
            <a:hlinkClick r:id="rId13" action="ppaction://hlinksldjump"/>
          </p:cNvPr>
          <p:cNvPicPr>
            <a:picLocks noChangeAspect="1" noChangeArrowheads="1"/>
          </p:cNvPicPr>
          <p:nvPr/>
        </p:nvPicPr>
        <p:blipFill>
          <a:blip r:embed="rId14"/>
          <a:srcRect/>
          <a:stretch>
            <a:fillRect/>
          </a:stretch>
        </p:blipFill>
        <p:spPr bwMode="auto">
          <a:xfrm>
            <a:off x="7643813" y="0"/>
            <a:ext cx="1357312"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endParaRPr lang="ru-RU" smtClean="0"/>
          </a:p>
        </p:txBody>
      </p:sp>
      <p:sp>
        <p:nvSpPr>
          <p:cNvPr id="32771" name="Содержимое 2"/>
          <p:cNvSpPr>
            <a:spLocks noGrp="1"/>
          </p:cNvSpPr>
          <p:nvPr>
            <p:ph idx="1"/>
          </p:nvPr>
        </p:nvSpPr>
        <p:spPr>
          <a:xfrm>
            <a:off x="1214438" y="1600200"/>
            <a:ext cx="7472362" cy="4525963"/>
          </a:xfrm>
        </p:spPr>
        <p:txBody>
          <a:bodyPr/>
          <a:lstStyle/>
          <a:p>
            <a:pPr>
              <a:buFontTx/>
              <a:buNone/>
            </a:pPr>
            <a:r>
              <a:rPr lang="ru-RU" sz="4400" b="1" i="1" smtClean="0">
                <a:solidFill>
                  <a:srgbClr val="C00000"/>
                </a:solidFill>
              </a:rPr>
              <a:t>  3.Одна из ключевых глав поэмы, в которой Тёркин после трудных испытаний остался «жив-здоров назло врагу».</a:t>
            </a:r>
          </a:p>
        </p:txBody>
      </p:sp>
      <p:pic>
        <p:nvPicPr>
          <p:cNvPr id="32772"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32773"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929563" y="0"/>
            <a:ext cx="1071562" cy="1071563"/>
          </a:xfrm>
          <a:prstGeom prst="rect">
            <a:avLst/>
          </a:prstGeom>
          <a:noFill/>
          <a:ln w="9525">
            <a:noFill/>
            <a:miter lim="800000"/>
            <a:headEnd/>
            <a:tailEnd/>
          </a:ln>
        </p:spPr>
      </p:pic>
      <p:sp>
        <p:nvSpPr>
          <p:cNvPr id="2" name="Заголовок 1"/>
          <p:cNvSpPr>
            <a:spLocks noGrp="1"/>
          </p:cNvSpPr>
          <p:nvPr>
            <p:ph type="title"/>
          </p:nvPr>
        </p:nvSpPr>
        <p:spPr>
          <a:xfrm>
            <a:off x="457200" y="274638"/>
            <a:ext cx="8258175" cy="1143000"/>
          </a:xfrm>
        </p:spPr>
        <p:txBody>
          <a:bodyPr/>
          <a:lstStyle/>
          <a:p>
            <a:pPr>
              <a:defRPr/>
            </a:pPr>
            <a:r>
              <a:rPr lang="ru-RU" dirty="0" smtClean="0">
                <a:solidFill>
                  <a:srgbClr val="C00000"/>
                </a:solidFill>
              </a:rPr>
              <a:t>   </a:t>
            </a:r>
            <a:br>
              <a:rPr lang="ru-RU" dirty="0" smtClean="0">
                <a:solidFill>
                  <a:srgbClr val="C00000"/>
                </a:solidFill>
              </a:rPr>
            </a:br>
            <a:r>
              <a:rPr lang="ru-RU" dirty="0" smtClean="0">
                <a:solidFill>
                  <a:srgbClr val="C00000"/>
                </a:solidFill>
              </a:rPr>
              <a:t>  </a:t>
            </a:r>
            <a:r>
              <a:rPr lang="ru-RU" b="1" dirty="0" smtClean="0">
                <a:solidFill>
                  <a:srgbClr val="C00000"/>
                </a:solidFill>
              </a:rPr>
              <a:t>4.</a:t>
            </a:r>
            <a:r>
              <a:rPr lang="ru-RU" b="1" i="1" dirty="0" smtClean="0">
                <a:solidFill>
                  <a:srgbClr val="C00000"/>
                </a:solidFill>
                <a:latin typeface="+mn-lt"/>
                <a:ea typeface="+mn-ea"/>
                <a:cs typeface="+mn-cs"/>
              </a:rPr>
              <a:t> </a:t>
            </a:r>
            <a:r>
              <a:rPr lang="ru-RU" dirty="0" smtClean="0">
                <a:solidFill>
                  <a:srgbClr val="C00000"/>
                </a:solidFill>
                <a:latin typeface="+mn-lt"/>
                <a:ea typeface="+mn-ea"/>
                <a:cs typeface="+mn-cs"/>
              </a:rPr>
              <a:t>Вставьте пропущенное слово:</a:t>
            </a:r>
            <a:r>
              <a:rPr lang="ru-RU" b="1" dirty="0" smtClean="0">
                <a:solidFill>
                  <a:srgbClr val="C00000"/>
                </a:solidFill>
                <a:latin typeface="+mn-lt"/>
                <a:ea typeface="+mn-ea"/>
                <a:cs typeface="+mn-cs"/>
              </a:rPr>
              <a:t/>
            </a:r>
            <a:br>
              <a:rPr lang="ru-RU" b="1" dirty="0" smtClean="0">
                <a:solidFill>
                  <a:srgbClr val="C00000"/>
                </a:solidFill>
                <a:latin typeface="+mn-lt"/>
                <a:ea typeface="+mn-ea"/>
                <a:cs typeface="+mn-cs"/>
              </a:rPr>
            </a:br>
            <a:r>
              <a:rPr lang="ru-RU" b="1" dirty="0" smtClean="0">
                <a:solidFill>
                  <a:srgbClr val="C00000"/>
                </a:solidFill>
              </a:rPr>
              <a:t> </a:t>
            </a:r>
            <a:endParaRPr lang="ru-RU" b="1" dirty="0">
              <a:solidFill>
                <a:srgbClr val="C00000"/>
              </a:solidFill>
            </a:endParaRPr>
          </a:p>
        </p:txBody>
      </p:sp>
      <p:sp>
        <p:nvSpPr>
          <p:cNvPr id="33796" name="Содержимое 2"/>
          <p:cNvSpPr>
            <a:spLocks noGrp="1"/>
          </p:cNvSpPr>
          <p:nvPr>
            <p:ph idx="1"/>
          </p:nvPr>
        </p:nvSpPr>
        <p:spPr>
          <a:xfrm>
            <a:off x="1357313" y="1600200"/>
            <a:ext cx="7329487" cy="4525963"/>
          </a:xfrm>
        </p:spPr>
        <p:txBody>
          <a:bodyPr/>
          <a:lstStyle/>
          <a:p>
            <a:pPr>
              <a:buFontTx/>
              <a:buNone/>
            </a:pPr>
            <a:r>
              <a:rPr lang="ru-RU" sz="4000" b="1" i="1" smtClean="0">
                <a:solidFill>
                  <a:srgbClr val="C00000"/>
                </a:solidFill>
              </a:rPr>
              <a:t>Только взял боец трехрядку,</a:t>
            </a:r>
            <a:endParaRPr lang="ru-RU" sz="4000" b="1" smtClean="0">
              <a:solidFill>
                <a:srgbClr val="C00000"/>
              </a:solidFill>
            </a:endParaRPr>
          </a:p>
          <a:p>
            <a:pPr>
              <a:buFontTx/>
              <a:buNone/>
            </a:pPr>
            <a:r>
              <a:rPr lang="ru-RU" sz="4000" b="1" i="1" smtClean="0">
                <a:solidFill>
                  <a:srgbClr val="C00000"/>
                </a:solidFill>
              </a:rPr>
              <a:t>Сразу видно – ...</a:t>
            </a:r>
            <a:endParaRPr lang="ru-RU" sz="4000" b="1" smtClean="0">
              <a:solidFill>
                <a:srgbClr val="C00000"/>
              </a:solidFill>
            </a:endParaRPr>
          </a:p>
          <a:p>
            <a:pPr>
              <a:buFontTx/>
              <a:buNone/>
            </a:pPr>
            <a:r>
              <a:rPr lang="ru-RU" sz="4000" b="1" i="1" smtClean="0">
                <a:solidFill>
                  <a:srgbClr val="C00000"/>
                </a:solidFill>
              </a:rPr>
              <a:t>Для началу, для порядку</a:t>
            </a:r>
            <a:endParaRPr lang="ru-RU" sz="4000" b="1" smtClean="0">
              <a:solidFill>
                <a:srgbClr val="C00000"/>
              </a:solidFill>
            </a:endParaRPr>
          </a:p>
          <a:p>
            <a:pPr>
              <a:buFontTx/>
              <a:buNone/>
            </a:pPr>
            <a:r>
              <a:rPr lang="ru-RU" sz="4000" b="1" i="1" smtClean="0">
                <a:solidFill>
                  <a:srgbClr val="C00000"/>
                </a:solidFill>
              </a:rPr>
              <a:t>Кинул пальцы сверху вниз.</a:t>
            </a:r>
            <a:endParaRPr lang="ru-RU" sz="4000" b="1" smtClean="0">
              <a:solidFill>
                <a:srgbClr val="C00000"/>
              </a:solidFill>
            </a:endParaRPr>
          </a:p>
          <a:p>
            <a:endParaRPr lang="ru-RU" smtClean="0"/>
          </a:p>
        </p:txBody>
      </p:sp>
      <p:pic>
        <p:nvPicPr>
          <p:cNvPr id="33797"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785813" y="274638"/>
            <a:ext cx="7900987" cy="1143000"/>
          </a:xfrm>
        </p:spPr>
        <p:txBody>
          <a:bodyPr/>
          <a:lstStyle/>
          <a:p>
            <a:r>
              <a:rPr lang="ru-RU" b="1" i="1" smtClean="0">
                <a:solidFill>
                  <a:srgbClr val="C00000"/>
                </a:solidFill>
              </a:rPr>
              <a:t/>
            </a:r>
            <a:br>
              <a:rPr lang="ru-RU" b="1" i="1" smtClean="0">
                <a:solidFill>
                  <a:srgbClr val="C00000"/>
                </a:solidFill>
              </a:rPr>
            </a:br>
            <a:r>
              <a:rPr lang="ru-RU" b="1" i="1" smtClean="0">
                <a:solidFill>
                  <a:srgbClr val="C00000"/>
                </a:solidFill>
              </a:rPr>
              <a:t/>
            </a:r>
            <a:br>
              <a:rPr lang="ru-RU" b="1" i="1" smtClean="0">
                <a:solidFill>
                  <a:srgbClr val="C00000"/>
                </a:solidFill>
              </a:rPr>
            </a:br>
            <a:r>
              <a:rPr lang="ru-RU" b="1" i="1" smtClean="0">
                <a:solidFill>
                  <a:srgbClr val="C00000"/>
                </a:solidFill>
              </a:rPr>
              <a:t>Внимание: </a:t>
            </a:r>
            <a:br>
              <a:rPr lang="ru-RU" b="1" i="1" smtClean="0">
                <a:solidFill>
                  <a:srgbClr val="C00000"/>
                </a:solidFill>
              </a:rPr>
            </a:br>
            <a:r>
              <a:rPr lang="ru-RU" b="1" i="1" smtClean="0">
                <a:solidFill>
                  <a:srgbClr val="C00000"/>
                </a:solidFill>
              </a:rPr>
              <a:t>вещевой мешок!</a:t>
            </a:r>
            <a:br>
              <a:rPr lang="ru-RU" b="1" i="1" smtClean="0">
                <a:solidFill>
                  <a:srgbClr val="C00000"/>
                </a:solidFill>
              </a:rPr>
            </a:br>
            <a:r>
              <a:rPr lang="ru-RU" b="1" i="1" smtClean="0">
                <a:solidFill>
                  <a:srgbClr val="C00000"/>
                </a:solidFill>
              </a:rPr>
              <a:t/>
            </a:r>
            <a:br>
              <a:rPr lang="ru-RU" b="1" i="1" smtClean="0">
                <a:solidFill>
                  <a:srgbClr val="C00000"/>
                </a:solidFill>
              </a:rPr>
            </a:br>
            <a:r>
              <a:rPr lang="ru-RU" sz="3600" smtClean="0">
                <a:solidFill>
                  <a:srgbClr val="C00000"/>
                </a:solidFill>
              </a:rPr>
              <a:t>Задание для всех команд</a:t>
            </a:r>
          </a:p>
        </p:txBody>
      </p:sp>
      <p:sp>
        <p:nvSpPr>
          <p:cNvPr id="34819" name="Содержимое 2"/>
          <p:cNvSpPr>
            <a:spLocks noGrp="1"/>
          </p:cNvSpPr>
          <p:nvPr>
            <p:ph idx="1"/>
          </p:nvPr>
        </p:nvSpPr>
        <p:spPr>
          <a:xfrm>
            <a:off x="1214438" y="1928813"/>
            <a:ext cx="7472362" cy="4525962"/>
          </a:xfrm>
        </p:spPr>
        <p:txBody>
          <a:bodyPr/>
          <a:lstStyle/>
          <a:p>
            <a:pPr>
              <a:buFontTx/>
              <a:buNone/>
            </a:pPr>
            <a:r>
              <a:rPr lang="ru-RU" b="1" i="1" smtClean="0">
                <a:solidFill>
                  <a:srgbClr val="C00000"/>
                </a:solidFill>
              </a:rPr>
              <a:t>5</a:t>
            </a:r>
            <a:r>
              <a:rPr lang="ru-RU" sz="4000" b="1" i="1" smtClean="0">
                <a:solidFill>
                  <a:srgbClr val="C00000"/>
                </a:solidFill>
              </a:rPr>
              <a:t>.</a:t>
            </a:r>
          </a:p>
          <a:p>
            <a:pPr>
              <a:buFontTx/>
              <a:buNone/>
            </a:pPr>
            <a:r>
              <a:rPr lang="ru-RU" sz="4000" b="1" i="1" smtClean="0">
                <a:solidFill>
                  <a:srgbClr val="C00000"/>
                </a:solidFill>
              </a:rPr>
              <a:t>   Из предложенных предметов выбрать те, которые соответствуют определенному произведению</a:t>
            </a:r>
          </a:p>
          <a:p>
            <a:pPr>
              <a:buFontTx/>
              <a:buNone/>
            </a:pPr>
            <a:endParaRPr lang="ru-RU" b="1" i="1" smtClean="0">
              <a:solidFill>
                <a:srgbClr val="C00000"/>
              </a:solidFill>
            </a:endParaRPr>
          </a:p>
          <a:p>
            <a:pPr>
              <a:buFontTx/>
              <a:buNone/>
            </a:pPr>
            <a:endParaRPr lang="ru-RU" b="1" i="1" smtClean="0"/>
          </a:p>
        </p:txBody>
      </p:sp>
      <p:pic>
        <p:nvPicPr>
          <p:cNvPr id="34820"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34821"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endParaRPr lang="ru-RU" smtClean="0"/>
          </a:p>
        </p:txBody>
      </p:sp>
      <p:sp>
        <p:nvSpPr>
          <p:cNvPr id="35843" name="Содержимое 2"/>
          <p:cNvSpPr>
            <a:spLocks noGrp="1"/>
          </p:cNvSpPr>
          <p:nvPr>
            <p:ph idx="1"/>
          </p:nvPr>
        </p:nvSpPr>
        <p:spPr>
          <a:xfrm>
            <a:off x="1357313" y="1571625"/>
            <a:ext cx="6972300" cy="4525963"/>
          </a:xfrm>
        </p:spPr>
        <p:txBody>
          <a:bodyPr/>
          <a:lstStyle/>
          <a:p>
            <a:pPr>
              <a:buFontTx/>
              <a:buNone/>
            </a:pPr>
            <a:r>
              <a:rPr lang="ru-RU" sz="4000" smtClean="0">
                <a:solidFill>
                  <a:srgbClr val="002060"/>
                </a:solidFill>
              </a:rPr>
              <a:t>В пехоте рядовым</a:t>
            </a:r>
          </a:p>
        </p:txBody>
      </p:sp>
      <p:pic>
        <p:nvPicPr>
          <p:cNvPr id="35844"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35845" name="Picture 6" descr="Василий Тёркин (@Terkin45) | Twitter"/>
          <p:cNvPicPr>
            <a:picLocks noChangeAspect="1" noChangeArrowheads="1"/>
          </p:cNvPicPr>
          <p:nvPr/>
        </p:nvPicPr>
        <p:blipFill>
          <a:blip r:embed="rId4"/>
          <a:srcRect/>
          <a:stretch>
            <a:fillRect/>
          </a:stretch>
        </p:blipFill>
        <p:spPr bwMode="auto">
          <a:xfrm>
            <a:off x="3714750" y="2357438"/>
            <a:ext cx="371475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endParaRPr lang="ru-RU" smtClean="0"/>
          </a:p>
        </p:txBody>
      </p:sp>
      <p:sp>
        <p:nvSpPr>
          <p:cNvPr id="36867" name="Содержимое 2"/>
          <p:cNvSpPr>
            <a:spLocks noGrp="1"/>
          </p:cNvSpPr>
          <p:nvPr>
            <p:ph idx="1"/>
          </p:nvPr>
        </p:nvSpPr>
        <p:spPr>
          <a:xfrm>
            <a:off x="1071563" y="1600200"/>
            <a:ext cx="7615237" cy="4525963"/>
          </a:xfrm>
        </p:spPr>
        <p:txBody>
          <a:bodyPr/>
          <a:lstStyle/>
          <a:p>
            <a:pPr>
              <a:buFontTx/>
              <a:buNone/>
            </a:pPr>
            <a:r>
              <a:rPr lang="ru-RU" sz="4400" smtClean="0">
                <a:solidFill>
                  <a:srgbClr val="002060"/>
                </a:solidFill>
              </a:rPr>
              <a:t>Смоленский край</a:t>
            </a:r>
          </a:p>
        </p:txBody>
      </p:sp>
      <p:pic>
        <p:nvPicPr>
          <p:cNvPr id="36868"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36869" name="Picture 6" descr="Памятник Александру Твардовскому и Василию Теркину ..."/>
          <p:cNvPicPr>
            <a:picLocks noChangeAspect="1" noChangeArrowheads="1"/>
          </p:cNvPicPr>
          <p:nvPr/>
        </p:nvPicPr>
        <p:blipFill>
          <a:blip r:embed="rId4"/>
          <a:srcRect/>
          <a:stretch>
            <a:fillRect/>
          </a:stretch>
        </p:blipFill>
        <p:spPr bwMode="auto">
          <a:xfrm>
            <a:off x="1928813" y="2571750"/>
            <a:ext cx="5740400" cy="318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endParaRPr lang="ru-RU" smtClean="0"/>
          </a:p>
        </p:txBody>
      </p:sp>
      <p:sp>
        <p:nvSpPr>
          <p:cNvPr id="37891" name="Содержимое 2"/>
          <p:cNvSpPr>
            <a:spLocks noGrp="1"/>
          </p:cNvSpPr>
          <p:nvPr>
            <p:ph idx="1"/>
          </p:nvPr>
        </p:nvSpPr>
        <p:spPr>
          <a:xfrm>
            <a:off x="1214438" y="1600200"/>
            <a:ext cx="7472362" cy="4525963"/>
          </a:xfrm>
        </p:spPr>
        <p:txBody>
          <a:bodyPr/>
          <a:lstStyle/>
          <a:p>
            <a:pPr>
              <a:buFontTx/>
              <a:buNone/>
            </a:pPr>
            <a:r>
              <a:rPr lang="ru-RU" sz="4000" smtClean="0">
                <a:solidFill>
                  <a:srgbClr val="002060"/>
                </a:solidFill>
              </a:rPr>
              <a:t>«Переправа» </a:t>
            </a:r>
          </a:p>
        </p:txBody>
      </p:sp>
      <p:pic>
        <p:nvPicPr>
          <p:cNvPr id="37892"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37893" name="Picture 6" descr="В Рославле открылась выставка иллюстраций к поэме «Василий Теркин»"/>
          <p:cNvPicPr>
            <a:picLocks noChangeAspect="1" noChangeArrowheads="1"/>
          </p:cNvPicPr>
          <p:nvPr/>
        </p:nvPicPr>
        <p:blipFill>
          <a:blip r:embed="rId4"/>
          <a:srcRect/>
          <a:stretch>
            <a:fillRect/>
          </a:stretch>
        </p:blipFill>
        <p:spPr bwMode="auto">
          <a:xfrm>
            <a:off x="2643188" y="2428875"/>
            <a:ext cx="5445125"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endParaRPr lang="ru-RU" smtClean="0"/>
          </a:p>
        </p:txBody>
      </p:sp>
      <p:sp>
        <p:nvSpPr>
          <p:cNvPr id="38915" name="Содержимое 2"/>
          <p:cNvSpPr>
            <a:spLocks noGrp="1"/>
          </p:cNvSpPr>
          <p:nvPr>
            <p:ph idx="1"/>
          </p:nvPr>
        </p:nvSpPr>
        <p:spPr>
          <a:xfrm>
            <a:off x="1000125" y="1600200"/>
            <a:ext cx="7686675" cy="4525963"/>
          </a:xfrm>
        </p:spPr>
        <p:txBody>
          <a:bodyPr/>
          <a:lstStyle/>
          <a:p>
            <a:pPr>
              <a:buFontTx/>
              <a:buNone/>
            </a:pPr>
            <a:r>
              <a:rPr lang="ru-RU" sz="4000" smtClean="0">
                <a:solidFill>
                  <a:srgbClr val="002060"/>
                </a:solidFill>
              </a:rPr>
              <a:t>Гармонист</a:t>
            </a:r>
            <a:r>
              <a:rPr lang="ru-RU" sz="4000" smtClean="0"/>
              <a:t> </a:t>
            </a:r>
          </a:p>
        </p:txBody>
      </p:sp>
      <p:pic>
        <p:nvPicPr>
          <p:cNvPr id="38916"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38917" name="Picture 6" descr="Василий Теркин: история создания поэмы"/>
          <p:cNvPicPr>
            <a:picLocks noChangeAspect="1" noChangeArrowheads="1"/>
          </p:cNvPicPr>
          <p:nvPr/>
        </p:nvPicPr>
        <p:blipFill>
          <a:blip r:embed="rId4"/>
          <a:srcRect/>
          <a:stretch>
            <a:fillRect/>
          </a:stretch>
        </p:blipFill>
        <p:spPr bwMode="auto">
          <a:xfrm>
            <a:off x="2714625" y="2500313"/>
            <a:ext cx="5476875" cy="3532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endParaRPr lang="ru-RU" smtClean="0"/>
          </a:p>
        </p:txBody>
      </p:sp>
      <p:sp>
        <p:nvSpPr>
          <p:cNvPr id="39939" name="Содержимое 2"/>
          <p:cNvSpPr>
            <a:spLocks noGrp="1"/>
          </p:cNvSpPr>
          <p:nvPr>
            <p:ph idx="1"/>
          </p:nvPr>
        </p:nvSpPr>
        <p:spPr>
          <a:xfrm>
            <a:off x="857250" y="1600200"/>
            <a:ext cx="7829550" cy="4525963"/>
          </a:xfrm>
        </p:spPr>
        <p:txBody>
          <a:bodyPr/>
          <a:lstStyle/>
          <a:p>
            <a:pPr>
              <a:buFontTx/>
              <a:buNone/>
            </a:pPr>
            <a:r>
              <a:rPr lang="ru-RU" smtClean="0">
                <a:solidFill>
                  <a:srgbClr val="002060"/>
                </a:solidFill>
              </a:rPr>
              <a:t> «Василий Тёркин»: </a:t>
            </a:r>
          </a:p>
          <a:p>
            <a:pPr>
              <a:buFontTx/>
              <a:buNone/>
            </a:pPr>
            <a:r>
              <a:rPr lang="ru-RU" smtClean="0">
                <a:solidFill>
                  <a:srgbClr val="002060"/>
                </a:solidFill>
              </a:rPr>
              <a:t>«Ночевала тучка золотая»:</a:t>
            </a:r>
          </a:p>
          <a:p>
            <a:pPr>
              <a:buFontTx/>
              <a:buNone/>
            </a:pPr>
            <a:r>
              <a:rPr lang="ru-RU" smtClean="0">
                <a:solidFill>
                  <a:srgbClr val="002060"/>
                </a:solidFill>
              </a:rPr>
              <a:t>«Сотников»: </a:t>
            </a:r>
          </a:p>
          <a:p>
            <a:pPr>
              <a:buFontTx/>
              <a:buNone/>
            </a:pPr>
            <a:r>
              <a:rPr lang="ru-RU" smtClean="0">
                <a:solidFill>
                  <a:srgbClr val="002060"/>
                </a:solidFill>
              </a:rPr>
              <a:t>«Судьба человека»: </a:t>
            </a:r>
          </a:p>
          <a:p>
            <a:pPr>
              <a:buFontTx/>
              <a:buNone/>
            </a:pPr>
            <a:r>
              <a:rPr lang="ru-RU" smtClean="0">
                <a:solidFill>
                  <a:srgbClr val="002060"/>
                </a:solidFill>
              </a:rPr>
              <a:t>«А зори здесь тихие»: </a:t>
            </a:r>
          </a:p>
        </p:txBody>
      </p:sp>
      <p:pic>
        <p:nvPicPr>
          <p:cNvPr id="39940"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715250" y="5643563"/>
            <a:ext cx="1214438" cy="1214437"/>
          </a:xfrm>
          <a:prstGeom prst="rect">
            <a:avLst/>
          </a:prstGeom>
          <a:noFill/>
          <a:ln w="9525">
            <a:noFill/>
            <a:miter lim="800000"/>
            <a:headEnd/>
            <a:tailEnd/>
          </a:ln>
        </p:spPr>
      </p:pic>
      <p:sp>
        <p:nvSpPr>
          <p:cNvPr id="3" name="Содержимое 2"/>
          <p:cNvSpPr>
            <a:spLocks noGrp="1"/>
          </p:cNvSpPr>
          <p:nvPr>
            <p:ph idx="1"/>
          </p:nvPr>
        </p:nvSpPr>
        <p:spPr>
          <a:xfrm>
            <a:off x="714375" y="357188"/>
            <a:ext cx="7572375" cy="4525962"/>
          </a:xfrm>
        </p:spPr>
        <p:txBody>
          <a:bodyPr/>
          <a:lstStyle/>
          <a:p>
            <a:pPr algn="just">
              <a:defRPr/>
            </a:pPr>
            <a:r>
              <a:rPr lang="ru-RU" sz="2700" b="1" cap="all" dirty="0" smtClean="0">
                <a:solidFill>
                  <a:srgbClr val="C00000"/>
                </a:solidFill>
              </a:rPr>
              <a:t>1 . </a:t>
            </a:r>
            <a:r>
              <a:rPr lang="ru-RU" sz="2700" b="1" dirty="0" smtClean="0">
                <a:solidFill>
                  <a:srgbClr val="C00000"/>
                </a:solidFill>
              </a:rPr>
              <a:t>Братья </a:t>
            </a:r>
            <a:r>
              <a:rPr lang="ru-RU" sz="2700" b="1" dirty="0" err="1" smtClean="0">
                <a:solidFill>
                  <a:srgbClr val="C00000"/>
                </a:solidFill>
              </a:rPr>
              <a:t>Кузьменыши</a:t>
            </a:r>
            <a:r>
              <a:rPr lang="ru-RU" sz="2700" b="1" dirty="0" smtClean="0">
                <a:solidFill>
                  <a:srgbClr val="C00000"/>
                </a:solidFill>
              </a:rPr>
              <a:t> были как одно целое, они всегда были вместе, не представляли жизни друг без друга. Внешне они были совершенно одинаковые, их трудно было отличить.  Но «две головы </a:t>
            </a:r>
            <a:r>
              <a:rPr lang="ru-RU" sz="2700" b="1" dirty="0" err="1" smtClean="0">
                <a:solidFill>
                  <a:srgbClr val="C00000"/>
                </a:solidFill>
              </a:rPr>
              <a:t>Кузьмёнышей</a:t>
            </a:r>
            <a:r>
              <a:rPr lang="ru-RU" sz="2700" b="1" dirty="0" smtClean="0">
                <a:solidFill>
                  <a:srgbClr val="C00000"/>
                </a:solidFill>
              </a:rPr>
              <a:t> варили по-разному». Кто из них «как человек миросозерцательный, спокойный, тихий, извлекал из себя идеи. Как, каким образом они возникали в нём, он и сам не знал».А кто был « оборотистый, хваткий, практичный, со скоростью молнии соображал, как эти идеи воплотить в жизнь. Извлечь, то бишь, доход».  Кто из них был «головой», а кто – «ногами» и «руками»?</a:t>
            </a:r>
          </a:p>
          <a:p>
            <a:pPr>
              <a:buFontTx/>
              <a:buNone/>
              <a:defRPr/>
            </a:pPr>
            <a:endParaRPr lang="ru-RU" dirty="0"/>
          </a:p>
        </p:txBody>
      </p:sp>
      <p:pic>
        <p:nvPicPr>
          <p:cNvPr id="40964"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endParaRPr lang="ru-RU" smtClean="0"/>
          </a:p>
        </p:txBody>
      </p:sp>
      <p:sp>
        <p:nvSpPr>
          <p:cNvPr id="41987" name="Содержимое 2"/>
          <p:cNvSpPr>
            <a:spLocks noGrp="1"/>
          </p:cNvSpPr>
          <p:nvPr>
            <p:ph idx="1"/>
          </p:nvPr>
        </p:nvSpPr>
        <p:spPr>
          <a:xfrm>
            <a:off x="1214438" y="1600200"/>
            <a:ext cx="7472362" cy="4525963"/>
          </a:xfrm>
        </p:spPr>
        <p:txBody>
          <a:bodyPr/>
          <a:lstStyle/>
          <a:p>
            <a:pPr algn="just">
              <a:buFontTx/>
              <a:buNone/>
            </a:pPr>
            <a:r>
              <a:rPr lang="ru-RU" sz="4000" b="1" i="1" smtClean="0">
                <a:solidFill>
                  <a:srgbClr val="C00000"/>
                </a:solidFill>
              </a:rPr>
              <a:t> 2. Почему братья внезапно приняли решение ехать на Кавказ, хотя вначале, когда в детдоме возникли разговоры о Кавказе, они не хотели ехать? </a:t>
            </a:r>
          </a:p>
          <a:p>
            <a:pPr>
              <a:buFontTx/>
              <a:buNone/>
            </a:pPr>
            <a:endParaRPr lang="ru-RU" smtClean="0"/>
          </a:p>
        </p:txBody>
      </p:sp>
      <p:pic>
        <p:nvPicPr>
          <p:cNvPr id="41988"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41989"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Users\Сахаляна\Desktop\images_3.jpeg">
            <a:hlinkClick r:id="rId2" action="ppaction://hlinksldjump"/>
          </p:cNvPr>
          <p:cNvPicPr>
            <a:picLocks noChangeAspect="1" noChangeArrowheads="1"/>
          </p:cNvPicPr>
          <p:nvPr/>
        </p:nvPicPr>
        <p:blipFill>
          <a:blip r:embed="rId3"/>
          <a:srcRect/>
          <a:stretch>
            <a:fillRect/>
          </a:stretch>
        </p:blipFill>
        <p:spPr bwMode="auto">
          <a:xfrm>
            <a:off x="3929063" y="928688"/>
            <a:ext cx="1500187" cy="2330450"/>
          </a:xfrm>
          <a:prstGeom prst="rect">
            <a:avLst/>
          </a:prstGeom>
          <a:noFill/>
          <a:ln w="9525">
            <a:noFill/>
            <a:miter lim="800000"/>
            <a:headEnd/>
            <a:tailEnd/>
          </a:ln>
        </p:spPr>
      </p:pic>
      <p:pic>
        <p:nvPicPr>
          <p:cNvPr id="6147" name="Picture 7" descr="C:\Users\Сахаляна\Desktop\images_5.jpeg">
            <a:hlinkClick r:id="rId4" action="ppaction://hlinksldjump"/>
          </p:cNvPr>
          <p:cNvPicPr>
            <a:picLocks noChangeAspect="1" noChangeArrowheads="1"/>
          </p:cNvPicPr>
          <p:nvPr/>
        </p:nvPicPr>
        <p:blipFill>
          <a:blip r:embed="rId5"/>
          <a:srcRect/>
          <a:stretch>
            <a:fillRect/>
          </a:stretch>
        </p:blipFill>
        <p:spPr bwMode="auto">
          <a:xfrm>
            <a:off x="6286500" y="928688"/>
            <a:ext cx="1689100" cy="2570162"/>
          </a:xfrm>
          <a:prstGeom prst="rect">
            <a:avLst/>
          </a:prstGeom>
          <a:noFill/>
          <a:ln w="9525">
            <a:noFill/>
            <a:miter lim="800000"/>
            <a:headEnd/>
            <a:tailEnd/>
          </a:ln>
        </p:spPr>
      </p:pic>
      <p:pic>
        <p:nvPicPr>
          <p:cNvPr id="6148" name="Picture 8" descr="C:\Users\Сахаляна\Desktop\images_4.jpeg">
            <a:hlinkClick r:id="rId6" action="ppaction://hlinksldjump"/>
          </p:cNvPr>
          <p:cNvPicPr>
            <a:picLocks noChangeAspect="1" noChangeArrowheads="1"/>
          </p:cNvPicPr>
          <p:nvPr/>
        </p:nvPicPr>
        <p:blipFill>
          <a:blip r:embed="rId7"/>
          <a:srcRect/>
          <a:stretch>
            <a:fillRect/>
          </a:stretch>
        </p:blipFill>
        <p:spPr bwMode="auto">
          <a:xfrm>
            <a:off x="5143500" y="3786188"/>
            <a:ext cx="2838450" cy="1935162"/>
          </a:xfrm>
          <a:prstGeom prst="rect">
            <a:avLst/>
          </a:prstGeom>
          <a:noFill/>
          <a:ln w="9525">
            <a:noFill/>
            <a:miter lim="800000"/>
            <a:headEnd/>
            <a:tailEnd/>
          </a:ln>
        </p:spPr>
      </p:pic>
      <p:pic>
        <p:nvPicPr>
          <p:cNvPr id="6149" name="Picture 9" descr="C:\Users\Сахаляна\Desktop\images_2.jpeg">
            <a:hlinkClick r:id="rId8" action="ppaction://hlinksldjump"/>
          </p:cNvPr>
          <p:cNvPicPr>
            <a:picLocks noChangeAspect="1" noChangeArrowheads="1"/>
          </p:cNvPicPr>
          <p:nvPr/>
        </p:nvPicPr>
        <p:blipFill>
          <a:blip r:embed="rId9"/>
          <a:srcRect/>
          <a:stretch>
            <a:fillRect/>
          </a:stretch>
        </p:blipFill>
        <p:spPr bwMode="auto">
          <a:xfrm>
            <a:off x="1785938" y="3786188"/>
            <a:ext cx="2071687" cy="2071687"/>
          </a:xfrm>
          <a:prstGeom prst="rect">
            <a:avLst/>
          </a:prstGeom>
          <a:noFill/>
          <a:ln w="9525">
            <a:noFill/>
            <a:miter lim="800000"/>
            <a:headEnd/>
            <a:tailEnd/>
          </a:ln>
        </p:spPr>
      </p:pic>
      <p:pic>
        <p:nvPicPr>
          <p:cNvPr id="6150" name="Picture 10">
            <a:hlinkClick r:id="rId10" action="ppaction://hlinksldjump"/>
          </p:cNvPr>
          <p:cNvPicPr>
            <a:picLocks noChangeAspect="1" noChangeArrowheads="1"/>
          </p:cNvPicPr>
          <p:nvPr/>
        </p:nvPicPr>
        <p:blipFill>
          <a:blip r:embed="rId11"/>
          <a:srcRect/>
          <a:stretch>
            <a:fillRect/>
          </a:stretch>
        </p:blipFill>
        <p:spPr bwMode="auto">
          <a:xfrm>
            <a:off x="1571625" y="857250"/>
            <a:ext cx="1611313" cy="2487613"/>
          </a:xfrm>
          <a:prstGeom prst="rect">
            <a:avLst/>
          </a:prstGeom>
          <a:noFill/>
          <a:ln w="9525">
            <a:noFill/>
            <a:miter lim="800000"/>
            <a:headEnd/>
            <a:tailEnd/>
          </a:ln>
        </p:spPr>
      </p:pic>
      <p:sp>
        <p:nvSpPr>
          <p:cNvPr id="6151" name="TextBox 7"/>
          <p:cNvSpPr txBox="1">
            <a:spLocks noChangeArrowheads="1"/>
          </p:cNvSpPr>
          <p:nvPr/>
        </p:nvSpPr>
        <p:spPr bwMode="auto">
          <a:xfrm>
            <a:off x="2571750" y="2214563"/>
            <a:ext cx="857250" cy="1446212"/>
          </a:xfrm>
          <a:prstGeom prst="rect">
            <a:avLst/>
          </a:prstGeom>
          <a:noFill/>
          <a:ln w="9525">
            <a:noFill/>
            <a:miter lim="800000"/>
            <a:headEnd/>
            <a:tailEnd/>
          </a:ln>
        </p:spPr>
        <p:txBody>
          <a:bodyPr>
            <a:spAutoFit/>
          </a:bodyPr>
          <a:lstStyle/>
          <a:p>
            <a:r>
              <a:rPr lang="ru-RU" sz="8800" b="1">
                <a:solidFill>
                  <a:srgbClr val="FF0000"/>
                </a:solidFill>
              </a:rPr>
              <a:t>1</a:t>
            </a:r>
          </a:p>
        </p:txBody>
      </p:sp>
      <p:sp>
        <p:nvSpPr>
          <p:cNvPr id="6152" name="TextBox 8"/>
          <p:cNvSpPr txBox="1">
            <a:spLocks noChangeArrowheads="1"/>
          </p:cNvSpPr>
          <p:nvPr/>
        </p:nvSpPr>
        <p:spPr bwMode="auto">
          <a:xfrm>
            <a:off x="4857750" y="2143125"/>
            <a:ext cx="857250" cy="1446213"/>
          </a:xfrm>
          <a:prstGeom prst="rect">
            <a:avLst/>
          </a:prstGeom>
          <a:noFill/>
          <a:ln w="9525">
            <a:noFill/>
            <a:miter lim="800000"/>
            <a:headEnd/>
            <a:tailEnd/>
          </a:ln>
        </p:spPr>
        <p:txBody>
          <a:bodyPr>
            <a:spAutoFit/>
          </a:bodyPr>
          <a:lstStyle/>
          <a:p>
            <a:r>
              <a:rPr lang="ru-RU" sz="8800" b="1">
                <a:solidFill>
                  <a:srgbClr val="FF0000"/>
                </a:solidFill>
              </a:rPr>
              <a:t>2</a:t>
            </a:r>
          </a:p>
        </p:txBody>
      </p:sp>
      <p:sp>
        <p:nvSpPr>
          <p:cNvPr id="6153" name="TextBox 9"/>
          <p:cNvSpPr txBox="1">
            <a:spLocks noChangeArrowheads="1"/>
          </p:cNvSpPr>
          <p:nvPr/>
        </p:nvSpPr>
        <p:spPr bwMode="auto">
          <a:xfrm>
            <a:off x="7572375" y="2214563"/>
            <a:ext cx="857250" cy="1446212"/>
          </a:xfrm>
          <a:prstGeom prst="rect">
            <a:avLst/>
          </a:prstGeom>
          <a:noFill/>
          <a:ln w="9525">
            <a:noFill/>
            <a:miter lim="800000"/>
            <a:headEnd/>
            <a:tailEnd/>
          </a:ln>
        </p:spPr>
        <p:txBody>
          <a:bodyPr>
            <a:spAutoFit/>
          </a:bodyPr>
          <a:lstStyle/>
          <a:p>
            <a:r>
              <a:rPr lang="ru-RU" sz="8800" b="1">
                <a:solidFill>
                  <a:srgbClr val="FF0000"/>
                </a:solidFill>
              </a:rPr>
              <a:t>3</a:t>
            </a:r>
          </a:p>
        </p:txBody>
      </p:sp>
      <p:sp>
        <p:nvSpPr>
          <p:cNvPr id="6154" name="TextBox 10"/>
          <p:cNvSpPr txBox="1">
            <a:spLocks noChangeArrowheads="1"/>
          </p:cNvSpPr>
          <p:nvPr/>
        </p:nvSpPr>
        <p:spPr bwMode="auto">
          <a:xfrm>
            <a:off x="3286125" y="4643438"/>
            <a:ext cx="857250" cy="1446212"/>
          </a:xfrm>
          <a:prstGeom prst="rect">
            <a:avLst/>
          </a:prstGeom>
          <a:noFill/>
          <a:ln w="9525">
            <a:noFill/>
            <a:miter lim="800000"/>
            <a:headEnd/>
            <a:tailEnd/>
          </a:ln>
        </p:spPr>
        <p:txBody>
          <a:bodyPr>
            <a:spAutoFit/>
          </a:bodyPr>
          <a:lstStyle/>
          <a:p>
            <a:r>
              <a:rPr lang="ru-RU" sz="8800" b="1">
                <a:solidFill>
                  <a:srgbClr val="FF0000"/>
                </a:solidFill>
              </a:rPr>
              <a:t>4</a:t>
            </a:r>
          </a:p>
        </p:txBody>
      </p:sp>
      <p:sp>
        <p:nvSpPr>
          <p:cNvPr id="6155" name="TextBox 11"/>
          <p:cNvSpPr txBox="1">
            <a:spLocks noChangeArrowheads="1"/>
          </p:cNvSpPr>
          <p:nvPr/>
        </p:nvSpPr>
        <p:spPr bwMode="auto">
          <a:xfrm>
            <a:off x="7643813" y="4643438"/>
            <a:ext cx="857250" cy="1446212"/>
          </a:xfrm>
          <a:prstGeom prst="rect">
            <a:avLst/>
          </a:prstGeom>
          <a:noFill/>
          <a:ln w="9525">
            <a:noFill/>
            <a:miter lim="800000"/>
            <a:headEnd/>
            <a:tailEnd/>
          </a:ln>
        </p:spPr>
        <p:txBody>
          <a:bodyPr>
            <a:spAutoFit/>
          </a:bodyPr>
          <a:lstStyle/>
          <a:p>
            <a:r>
              <a:rPr lang="ru-RU" sz="8800" b="1">
                <a:solidFill>
                  <a:srgbClr val="FF0000"/>
                </a:solidFill>
              </a:rPr>
              <a:t>5</a:t>
            </a:r>
          </a:p>
        </p:txBody>
      </p:sp>
      <p:pic>
        <p:nvPicPr>
          <p:cNvPr id="6156" name="Picture 19" descr="https://bumper-stickers.ru/61809-thickbox_default/1941-1945.jpg">
            <a:hlinkClick r:id="rId12" action="ppaction://hlinksldjump"/>
          </p:cNvPr>
          <p:cNvPicPr>
            <a:picLocks noChangeAspect="1" noChangeArrowheads="1"/>
          </p:cNvPicPr>
          <p:nvPr/>
        </p:nvPicPr>
        <p:blipFill>
          <a:blip r:embed="rId13"/>
          <a:srcRect/>
          <a:stretch>
            <a:fillRect/>
          </a:stretch>
        </p:blipFill>
        <p:spPr bwMode="auto">
          <a:xfrm>
            <a:off x="7643813" y="0"/>
            <a:ext cx="1357312"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endParaRPr lang="ru-RU" smtClean="0"/>
          </a:p>
        </p:txBody>
      </p:sp>
      <p:sp>
        <p:nvSpPr>
          <p:cNvPr id="43011" name="Содержимое 2"/>
          <p:cNvSpPr>
            <a:spLocks noGrp="1"/>
          </p:cNvSpPr>
          <p:nvPr>
            <p:ph idx="1"/>
          </p:nvPr>
        </p:nvSpPr>
        <p:spPr>
          <a:xfrm>
            <a:off x="1214438" y="1600200"/>
            <a:ext cx="7472362" cy="4525963"/>
          </a:xfrm>
        </p:spPr>
        <p:txBody>
          <a:bodyPr/>
          <a:lstStyle/>
          <a:p>
            <a:pPr>
              <a:buFontTx/>
              <a:buNone/>
            </a:pPr>
            <a:r>
              <a:rPr lang="ru-RU" i="1" smtClean="0"/>
              <a:t> </a:t>
            </a:r>
            <a:r>
              <a:rPr lang="ru-RU" b="1" i="1" smtClean="0">
                <a:solidFill>
                  <a:srgbClr val="C00000"/>
                </a:solidFill>
              </a:rPr>
              <a:t>3. </a:t>
            </a:r>
            <a:r>
              <a:rPr lang="ru-RU" sz="4000" b="1" i="1" smtClean="0">
                <a:solidFill>
                  <a:srgbClr val="C00000"/>
                </a:solidFill>
              </a:rPr>
              <a:t>Почему после смерти Сашки Колька направился по дороге к колонии, ни от кого не прячась и не оберегаясь.</a:t>
            </a:r>
            <a:endParaRPr lang="ru-RU" sz="4000" b="1" smtClean="0">
              <a:solidFill>
                <a:srgbClr val="C00000"/>
              </a:solidFill>
            </a:endParaRPr>
          </a:p>
          <a:p>
            <a:pPr>
              <a:buFontTx/>
              <a:buNone/>
            </a:pPr>
            <a:endParaRPr lang="ru-RU" smtClean="0"/>
          </a:p>
        </p:txBody>
      </p:sp>
      <p:pic>
        <p:nvPicPr>
          <p:cNvPr id="43012"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43013"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endParaRPr lang="ru-RU" smtClean="0"/>
          </a:p>
        </p:txBody>
      </p:sp>
      <p:sp>
        <p:nvSpPr>
          <p:cNvPr id="44035" name="Содержимое 2"/>
          <p:cNvSpPr>
            <a:spLocks noGrp="1"/>
          </p:cNvSpPr>
          <p:nvPr>
            <p:ph idx="1"/>
          </p:nvPr>
        </p:nvSpPr>
        <p:spPr>
          <a:xfrm>
            <a:off x="1214438" y="1600200"/>
            <a:ext cx="7472362" cy="4525963"/>
          </a:xfrm>
        </p:spPr>
        <p:txBody>
          <a:bodyPr/>
          <a:lstStyle/>
          <a:p>
            <a:pPr>
              <a:buFontTx/>
              <a:buNone/>
            </a:pPr>
            <a:r>
              <a:rPr lang="ru-RU" sz="4000" b="1" i="1" smtClean="0">
                <a:solidFill>
                  <a:srgbClr val="C00000"/>
                </a:solidFill>
              </a:rPr>
              <a:t>    4. Почему чеченцы нападают на переселенцев? Почему они убивают Сашку? </a:t>
            </a:r>
            <a:endParaRPr lang="ru-RU" sz="4000" b="1" smtClean="0">
              <a:solidFill>
                <a:srgbClr val="C00000"/>
              </a:solidFill>
            </a:endParaRPr>
          </a:p>
        </p:txBody>
      </p:sp>
      <p:pic>
        <p:nvPicPr>
          <p:cNvPr id="44036"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44037"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38" y="571500"/>
            <a:ext cx="7572375" cy="1143000"/>
          </a:xfrm>
        </p:spPr>
        <p:txBody>
          <a:bodyPr/>
          <a:lstStyle/>
          <a:p>
            <a:pPr>
              <a:defRPr/>
            </a:pPr>
            <a:r>
              <a:rPr lang="ru-RU" sz="3200" b="1" i="1" dirty="0" smtClean="0">
                <a:solidFill>
                  <a:srgbClr val="C00000"/>
                </a:solidFill>
                <a:latin typeface="+mn-lt"/>
                <a:ea typeface="+mn-ea"/>
                <a:cs typeface="+mn-cs"/>
              </a:rPr>
              <a:t/>
            </a:r>
            <a:br>
              <a:rPr lang="ru-RU" sz="3200" b="1" i="1" dirty="0" smtClean="0">
                <a:solidFill>
                  <a:srgbClr val="C00000"/>
                </a:solidFill>
                <a:latin typeface="+mn-lt"/>
                <a:ea typeface="+mn-ea"/>
                <a:cs typeface="+mn-cs"/>
              </a:rPr>
            </a:br>
            <a:r>
              <a:rPr lang="ru-RU" sz="3200" b="1" i="1" dirty="0" smtClean="0">
                <a:solidFill>
                  <a:srgbClr val="C00000"/>
                </a:solidFill>
                <a:latin typeface="+mn-lt"/>
                <a:ea typeface="+mn-ea"/>
                <a:cs typeface="+mn-cs"/>
              </a:rPr>
              <a:t>5. Отгадайте ребус, в котором зашифровано известное высказывание из повести. Кто произносит эти слова?</a:t>
            </a:r>
            <a:endParaRPr lang="ru-RU" sz="3200" dirty="0"/>
          </a:p>
        </p:txBody>
      </p:sp>
      <p:sp>
        <p:nvSpPr>
          <p:cNvPr id="1028" name="Содержимое 2"/>
          <p:cNvSpPr>
            <a:spLocks noGrp="1"/>
          </p:cNvSpPr>
          <p:nvPr>
            <p:ph idx="1"/>
          </p:nvPr>
        </p:nvSpPr>
        <p:spPr>
          <a:xfrm>
            <a:off x="1214438" y="2214563"/>
            <a:ext cx="7472362" cy="3911600"/>
          </a:xfrm>
        </p:spPr>
        <p:txBody>
          <a:bodyPr/>
          <a:lstStyle/>
          <a:p>
            <a:pPr>
              <a:buFontTx/>
              <a:buNone/>
            </a:pPr>
            <a:endParaRPr lang="ru-RU" sz="3600" b="1" smtClean="0">
              <a:solidFill>
                <a:srgbClr val="C00000"/>
              </a:solidFill>
            </a:endParaRPr>
          </a:p>
          <a:p>
            <a:pPr>
              <a:buFontTx/>
              <a:buNone/>
            </a:pPr>
            <a:endParaRPr lang="ru-RU" smtClean="0"/>
          </a:p>
        </p:txBody>
      </p:sp>
      <p:pic>
        <p:nvPicPr>
          <p:cNvPr id="1029" name="Picture 19" descr="https://bumper-stickers.ru/61809-thickbox_default/1941-1945.jpg">
            <a:hlinkClick r:id="rId3" action="ppaction://hlinksldjump"/>
          </p:cNvPr>
          <p:cNvPicPr>
            <a:picLocks noChangeAspect="1" noChangeArrowheads="1"/>
          </p:cNvPicPr>
          <p:nvPr/>
        </p:nvPicPr>
        <p:blipFill>
          <a:blip r:embed="rId4"/>
          <a:srcRect/>
          <a:stretch>
            <a:fillRect/>
          </a:stretch>
        </p:blipFill>
        <p:spPr bwMode="auto">
          <a:xfrm>
            <a:off x="7643813" y="0"/>
            <a:ext cx="1357312" cy="1357313"/>
          </a:xfrm>
          <a:prstGeom prst="rect">
            <a:avLst/>
          </a:prstGeom>
          <a:noFill/>
          <a:ln w="9525">
            <a:noFill/>
            <a:miter lim="800000"/>
            <a:headEnd/>
            <a:tailEnd/>
          </a:ln>
        </p:spPr>
      </p:pic>
      <p:pic>
        <p:nvPicPr>
          <p:cNvPr id="1030" name="Picture 17" descr="https://www.zlatodar.ru/files/products/28338.jpg">
            <a:hlinkClick r:id="rId5" action="ppaction://hlinksldjump"/>
          </p:cNvPr>
          <p:cNvPicPr>
            <a:picLocks noChangeAspect="1" noChangeArrowheads="1"/>
          </p:cNvPicPr>
          <p:nvPr/>
        </p:nvPicPr>
        <p:blipFill>
          <a:blip r:embed="rId6"/>
          <a:srcRect/>
          <a:stretch>
            <a:fillRect/>
          </a:stretch>
        </p:blipFill>
        <p:spPr bwMode="auto">
          <a:xfrm>
            <a:off x="0" y="2786063"/>
            <a:ext cx="1276350" cy="1285875"/>
          </a:xfrm>
          <a:prstGeom prst="rect">
            <a:avLst/>
          </a:prstGeom>
          <a:noFill/>
          <a:ln w="9525">
            <a:noFill/>
            <a:miter lim="800000"/>
            <a:headEnd/>
            <a:tailEnd/>
          </a:ln>
        </p:spPr>
      </p:pic>
      <p:graphicFrame>
        <p:nvGraphicFramePr>
          <p:cNvPr id="1026" name="Object 61"/>
          <p:cNvGraphicFramePr>
            <a:graphicFrameLocks noChangeAspect="1"/>
          </p:cNvGraphicFramePr>
          <p:nvPr/>
        </p:nvGraphicFramePr>
        <p:xfrm>
          <a:off x="1382713" y="2571750"/>
          <a:ext cx="7761287" cy="4706938"/>
        </p:xfrm>
        <a:graphic>
          <a:graphicData uri="http://schemas.openxmlformats.org/presentationml/2006/ole">
            <p:oleObj spid="_x0000_s1026" name="Документ" r:id="rId7" imgW="9830873" imgH="5962045" progId="Word.Document.12">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endParaRPr lang="ru-RU" smtClean="0"/>
          </a:p>
        </p:txBody>
      </p:sp>
      <p:sp>
        <p:nvSpPr>
          <p:cNvPr id="45059" name="Содержимое 2"/>
          <p:cNvSpPr>
            <a:spLocks noGrp="1"/>
          </p:cNvSpPr>
          <p:nvPr>
            <p:ph idx="1"/>
          </p:nvPr>
        </p:nvSpPr>
        <p:spPr>
          <a:xfrm>
            <a:off x="1357313" y="1600200"/>
            <a:ext cx="7329487" cy="4525963"/>
          </a:xfrm>
        </p:spPr>
        <p:txBody>
          <a:bodyPr/>
          <a:lstStyle/>
          <a:p>
            <a:r>
              <a:rPr lang="ru-RU" smtClean="0"/>
              <a:t> </a:t>
            </a:r>
            <a:r>
              <a:rPr lang="ru-RU" smtClean="0">
                <a:solidFill>
                  <a:srgbClr val="002060"/>
                </a:solidFill>
              </a:rPr>
              <a:t>«голова» - Сашка, «руки, ноги» - Колька</a:t>
            </a:r>
          </a:p>
        </p:txBody>
      </p:sp>
      <p:pic>
        <p:nvPicPr>
          <p:cNvPr id="45060"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45061" name="Picture 6" descr="В Магасе состоится бесплатный показ фильма «Ночевала тучка золотая ..."/>
          <p:cNvPicPr>
            <a:picLocks noChangeAspect="1" noChangeArrowheads="1"/>
          </p:cNvPicPr>
          <p:nvPr/>
        </p:nvPicPr>
        <p:blipFill>
          <a:blip r:embed="rId4"/>
          <a:srcRect/>
          <a:stretch>
            <a:fillRect/>
          </a:stretch>
        </p:blipFill>
        <p:spPr bwMode="auto">
          <a:xfrm>
            <a:off x="3500438" y="2281238"/>
            <a:ext cx="4643437" cy="34988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5"/>
          <p:cNvSpPr>
            <a:spLocks noGrp="1"/>
          </p:cNvSpPr>
          <p:nvPr>
            <p:ph type="title"/>
          </p:nvPr>
        </p:nvSpPr>
        <p:spPr/>
        <p:txBody>
          <a:bodyPr/>
          <a:lstStyle/>
          <a:p>
            <a:endParaRPr lang="ru-RU" smtClean="0"/>
          </a:p>
        </p:txBody>
      </p:sp>
      <p:sp>
        <p:nvSpPr>
          <p:cNvPr id="46083" name="Содержимое 6"/>
          <p:cNvSpPr>
            <a:spLocks noGrp="1"/>
          </p:cNvSpPr>
          <p:nvPr>
            <p:ph idx="1"/>
          </p:nvPr>
        </p:nvSpPr>
        <p:spPr/>
        <p:txBody>
          <a:bodyPr/>
          <a:lstStyle/>
          <a:p>
            <a:endParaRPr lang="ru-RU" smtClean="0"/>
          </a:p>
        </p:txBody>
      </p:sp>
      <p:sp>
        <p:nvSpPr>
          <p:cNvPr id="46084" name="Прямоугольник 4"/>
          <p:cNvSpPr>
            <a:spLocks noChangeArrowheads="1"/>
          </p:cNvSpPr>
          <p:nvPr/>
        </p:nvSpPr>
        <p:spPr bwMode="auto">
          <a:xfrm>
            <a:off x="1500188" y="1928813"/>
            <a:ext cx="6572250" cy="3540125"/>
          </a:xfrm>
          <a:prstGeom prst="rect">
            <a:avLst/>
          </a:prstGeom>
          <a:noFill/>
          <a:ln w="9525">
            <a:noFill/>
            <a:miter lim="800000"/>
            <a:headEnd/>
            <a:tailEnd/>
          </a:ln>
        </p:spPr>
        <p:txBody>
          <a:bodyPr>
            <a:spAutoFit/>
          </a:bodyPr>
          <a:lstStyle/>
          <a:p>
            <a:pPr algn="just"/>
            <a:r>
              <a:rPr lang="ru-RU" sz="3200">
                <a:solidFill>
                  <a:srgbClr val="002060"/>
                </a:solidFill>
              </a:rPr>
              <a:t>Подкоп, который они вели всю зиму под хлеборезку, самую заветную в то время мечту каждого детдомовца, изнуренного голодом, вдруг обрушился. И братья вынуждены согласиться ехать на Кавказ, чтобы избежать наказания.</a:t>
            </a:r>
          </a:p>
        </p:txBody>
      </p:sp>
      <p:pic>
        <p:nvPicPr>
          <p:cNvPr id="46085"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2" descr="C:\Users\admin\Downloads\20200424_132043.jpg"/>
          <p:cNvPicPr>
            <a:picLocks noGrp="1" noChangeAspect="1" noChangeArrowheads="1"/>
          </p:cNvPicPr>
          <p:nvPr>
            <p:ph sz="half" idx="1"/>
          </p:nvPr>
        </p:nvPicPr>
        <p:blipFill>
          <a:blip r:embed="rId2"/>
          <a:srcRect/>
          <a:stretch>
            <a:fillRect/>
          </a:stretch>
        </p:blipFill>
        <p:spPr>
          <a:xfrm>
            <a:off x="1214438" y="857250"/>
            <a:ext cx="3824287" cy="5099050"/>
          </a:xfrm>
          <a:noFill/>
        </p:spPr>
      </p:pic>
      <p:sp>
        <p:nvSpPr>
          <p:cNvPr id="47107" name="Содержимое 18"/>
          <p:cNvSpPr>
            <a:spLocks noGrp="1"/>
          </p:cNvSpPr>
          <p:nvPr>
            <p:ph sz="half" idx="2"/>
          </p:nvPr>
        </p:nvSpPr>
        <p:spPr>
          <a:xfrm>
            <a:off x="4929188" y="1600200"/>
            <a:ext cx="4000500" cy="4525963"/>
          </a:xfrm>
        </p:spPr>
        <p:txBody>
          <a:bodyPr/>
          <a:lstStyle/>
          <a:p>
            <a:r>
              <a:rPr lang="ru-RU" sz="4000" smtClean="0">
                <a:solidFill>
                  <a:srgbClr val="002060"/>
                </a:solidFill>
              </a:rPr>
              <a:t>По мнению Кольки, «все худшее, что могло бы с ним случиться, он знал, уже случилось".</a:t>
            </a:r>
          </a:p>
        </p:txBody>
      </p:sp>
      <p:pic>
        <p:nvPicPr>
          <p:cNvPr id="47108" name="Picture 19" descr="https://bumper-stickers.ru/61809-thickbox_default/1941-1945.jpg">
            <a:hlinkClick r:id="rId3" action="ppaction://hlinksldjump"/>
          </p:cNvPr>
          <p:cNvPicPr>
            <a:picLocks noChangeAspect="1" noChangeArrowheads="1"/>
          </p:cNvPicPr>
          <p:nvPr/>
        </p:nvPicPr>
        <p:blipFill>
          <a:blip r:embed="rId4"/>
          <a:srcRect/>
          <a:stretch>
            <a:fillRect/>
          </a:stretch>
        </p:blipFill>
        <p:spPr bwMode="auto">
          <a:xfrm>
            <a:off x="7643813" y="0"/>
            <a:ext cx="1357312" cy="1357313"/>
          </a:xfrm>
          <a:prstGeom prst="rect">
            <a:avLst/>
          </a:prstGeom>
          <a:noFill/>
          <a:ln w="9525">
            <a:noFill/>
            <a:miter lim="800000"/>
            <a:headEnd/>
            <a:tailEnd/>
          </a:ln>
        </p:spPr>
      </p:pic>
      <p:sp>
        <p:nvSpPr>
          <p:cNvPr id="47109" name="AutoShape 16" descr="https://3.downloader.disk.yandex.ru/preview/a0806f37478f3f83be4ecf150334d391fe7c46157fc717c0a3c9042d08d36210/inf/VVRRlR9gXAV-SP5V2jW3i0p0U_hYKvdxJHbL5ROTmzRdhrq5bZnsssTWFi7ETKiySg4nJ6ioZ9ke88PWo08A8w%3D%3D?uid=69243342&amp;filename=20200424_132043.jpg&amp;disposition=inline&amp;hash=&amp;limit=0&amp;content_type=image%2Fjpeg&amp;owner_uid=69243342&amp;tknv=v2&amp;size=1349x657"/>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ru-RU"/>
          </a:p>
        </p:txBody>
      </p:sp>
      <p:sp>
        <p:nvSpPr>
          <p:cNvPr id="47110" name="AutoShape 18" descr="https://3.downloader.disk.yandex.ru/preview/a0806f37478f3f83be4ecf150334d391fe7c46157fc717c0a3c9042d08d36210/inf/VVRRlR9gXAV-SP5V2jW3i0p0U_hYKvdxJHbL5ROTmzRdhrq5bZnsssTWFi7ETKiySg4nJ6ioZ9ke88PWo08A8w%3D%3D?uid=69243342&amp;filename=20200424_132043.jpg&amp;disposition=inline&amp;hash=&amp;limit=0&amp;content_type=image%2Fjpeg&amp;owner_uid=69243342&amp;tknv=v2&amp;size=1349x657"/>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ru-R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715250" y="0"/>
            <a:ext cx="1285875" cy="1285875"/>
          </a:xfrm>
          <a:prstGeom prst="rect">
            <a:avLst/>
          </a:prstGeom>
          <a:noFill/>
          <a:ln w="9525">
            <a:noFill/>
            <a:miter lim="800000"/>
            <a:headEnd/>
            <a:tailEnd/>
          </a:ln>
        </p:spPr>
      </p:pic>
      <p:sp>
        <p:nvSpPr>
          <p:cNvPr id="48131" name="Содержимое 2"/>
          <p:cNvSpPr>
            <a:spLocks noGrp="1"/>
          </p:cNvSpPr>
          <p:nvPr>
            <p:ph idx="1"/>
          </p:nvPr>
        </p:nvSpPr>
        <p:spPr>
          <a:xfrm>
            <a:off x="928688" y="714375"/>
            <a:ext cx="7858125" cy="4525963"/>
          </a:xfrm>
        </p:spPr>
        <p:txBody>
          <a:bodyPr/>
          <a:lstStyle/>
          <a:p>
            <a:pPr algn="just"/>
            <a:r>
              <a:rPr lang="ru-RU" sz="2800" smtClean="0">
                <a:solidFill>
                  <a:srgbClr val="002060"/>
                </a:solidFill>
              </a:rPr>
              <a:t>В годы Великой Отечественной войны целый народ – чеченцы были изгнаны с территории родной земли в наказание за то, что некоторые представители нации (не весь народ) продались немцам. Чтобы очистить Москву и Подмосковье от беспризорников, детдомовцев (их считали потенциальными преступниками), целые детские коллективы перевозят на Кавказ, где, по мечтам детей,  было тепло и сытно. Также на Кавказ направляли и мирных жителей из других регионов Советского Союза, чтобы заселить опустевшие земли. А чеченцы мстили им за это</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5"/>
          <p:cNvSpPr>
            <a:spLocks noGrp="1"/>
          </p:cNvSpPr>
          <p:nvPr>
            <p:ph type="title"/>
          </p:nvPr>
        </p:nvSpPr>
        <p:spPr/>
        <p:txBody>
          <a:bodyPr/>
          <a:lstStyle/>
          <a:p>
            <a:endParaRPr lang="ru-RU" smtClean="0"/>
          </a:p>
        </p:txBody>
      </p:sp>
      <p:sp>
        <p:nvSpPr>
          <p:cNvPr id="49155" name="Содержимое 2"/>
          <p:cNvSpPr>
            <a:spLocks noGrp="1"/>
          </p:cNvSpPr>
          <p:nvPr>
            <p:ph idx="1"/>
          </p:nvPr>
        </p:nvSpPr>
        <p:spPr/>
        <p:txBody>
          <a:bodyPr/>
          <a:lstStyle/>
          <a:p>
            <a:pPr>
              <a:buFontTx/>
              <a:buNone/>
            </a:pPr>
            <a:r>
              <a:rPr lang="ru-RU" smtClean="0"/>
              <a:t>     </a:t>
            </a:r>
            <a:r>
              <a:rPr lang="ru-RU" smtClean="0">
                <a:solidFill>
                  <a:srgbClr val="002060"/>
                </a:solidFill>
              </a:rPr>
              <a:t>«Нет плохих народов, есть плохие люди». Это слова Регины Петровны </a:t>
            </a:r>
          </a:p>
        </p:txBody>
      </p:sp>
      <p:pic>
        <p:nvPicPr>
          <p:cNvPr id="49156"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49157" name="Picture 7" descr="Анатолий Приставкин - &quot;Ночевала тучка золотая&quot; (Первая часть) by ..."/>
          <p:cNvPicPr>
            <a:picLocks noGrp="1" noChangeAspect="1" noChangeArrowheads="1"/>
          </p:cNvPicPr>
          <p:nvPr>
            <p:ph idx="4294967295"/>
          </p:nvPr>
        </p:nvPicPr>
        <p:blipFill>
          <a:blip r:embed="rId4"/>
          <a:srcRect/>
          <a:stretch>
            <a:fillRect/>
          </a:stretch>
        </p:blipFill>
        <p:spPr>
          <a:xfrm>
            <a:off x="3071813" y="2857500"/>
            <a:ext cx="3214687" cy="3214688"/>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endParaRPr lang="ru-RU" smtClean="0"/>
          </a:p>
        </p:txBody>
      </p:sp>
      <p:sp>
        <p:nvSpPr>
          <p:cNvPr id="50179" name="Содержимое 2"/>
          <p:cNvSpPr>
            <a:spLocks noGrp="1"/>
          </p:cNvSpPr>
          <p:nvPr>
            <p:ph idx="1"/>
          </p:nvPr>
        </p:nvSpPr>
        <p:spPr>
          <a:xfrm>
            <a:off x="1071563" y="1600200"/>
            <a:ext cx="7615237" cy="4525963"/>
          </a:xfrm>
        </p:spPr>
        <p:txBody>
          <a:bodyPr/>
          <a:lstStyle/>
          <a:p>
            <a:pPr>
              <a:buFontTx/>
              <a:buNone/>
            </a:pPr>
            <a:r>
              <a:rPr lang="ru-RU" b="1" i="1" smtClean="0">
                <a:solidFill>
                  <a:srgbClr val="C00000"/>
                </a:solidFill>
              </a:rPr>
              <a:t>1</a:t>
            </a:r>
            <a:r>
              <a:rPr lang="ru-RU" sz="4000" b="1" i="1" smtClean="0">
                <a:solidFill>
                  <a:srgbClr val="C00000"/>
                </a:solidFill>
              </a:rPr>
              <a:t>. Какой была военная специальность девушек, служивших на 171 км?</a:t>
            </a:r>
            <a:endParaRPr lang="ru-RU" sz="4000" b="1" smtClean="0">
              <a:solidFill>
                <a:srgbClr val="C00000"/>
              </a:solidFill>
            </a:endParaRPr>
          </a:p>
          <a:p>
            <a:pPr>
              <a:buFontTx/>
              <a:buNone/>
            </a:pPr>
            <a:endParaRPr lang="ru-RU" smtClean="0"/>
          </a:p>
        </p:txBody>
      </p:sp>
      <p:pic>
        <p:nvPicPr>
          <p:cNvPr id="50180"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50181"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endParaRPr lang="ru-RU" smtClean="0"/>
          </a:p>
        </p:txBody>
      </p:sp>
      <p:sp>
        <p:nvSpPr>
          <p:cNvPr id="51203" name="Содержимое 2"/>
          <p:cNvSpPr>
            <a:spLocks noGrp="1"/>
          </p:cNvSpPr>
          <p:nvPr>
            <p:ph idx="1"/>
          </p:nvPr>
        </p:nvSpPr>
        <p:spPr>
          <a:xfrm>
            <a:off x="1071563" y="1600200"/>
            <a:ext cx="7615237" cy="4525963"/>
          </a:xfrm>
        </p:spPr>
        <p:txBody>
          <a:bodyPr/>
          <a:lstStyle/>
          <a:p>
            <a:pPr>
              <a:buFontTx/>
              <a:buNone/>
            </a:pPr>
            <a:r>
              <a:rPr lang="ru-RU" i="1" smtClean="0"/>
              <a:t>   </a:t>
            </a:r>
            <a:r>
              <a:rPr lang="ru-RU" b="1" i="1" smtClean="0">
                <a:solidFill>
                  <a:srgbClr val="C00000"/>
                </a:solidFill>
              </a:rPr>
              <a:t>2.</a:t>
            </a:r>
            <a:r>
              <a:rPr lang="ru-RU" sz="4000" b="1" i="1" smtClean="0">
                <a:solidFill>
                  <a:srgbClr val="C00000"/>
                </a:solidFill>
              </a:rPr>
              <a:t> За кого мстили Ж.Комелькова и Р.Осянина?  </a:t>
            </a:r>
            <a:endParaRPr lang="ru-RU" sz="4000" b="1" smtClean="0">
              <a:solidFill>
                <a:srgbClr val="C00000"/>
              </a:solidFill>
            </a:endParaRPr>
          </a:p>
        </p:txBody>
      </p:sp>
      <p:pic>
        <p:nvPicPr>
          <p:cNvPr id="51204"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51205"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a:hlinkClick r:id="rId2" action="ppaction://hlinksldjump"/>
          </p:cNvPr>
          <p:cNvPicPr>
            <a:picLocks noChangeAspect="1" noChangeArrowheads="1"/>
          </p:cNvPicPr>
          <p:nvPr/>
        </p:nvPicPr>
        <p:blipFill>
          <a:blip r:embed="rId3"/>
          <a:srcRect/>
          <a:stretch>
            <a:fillRect/>
          </a:stretch>
        </p:blipFill>
        <p:spPr bwMode="auto">
          <a:xfrm>
            <a:off x="3786188" y="714375"/>
            <a:ext cx="2411412" cy="1928813"/>
          </a:xfrm>
          <a:prstGeom prst="rect">
            <a:avLst/>
          </a:prstGeom>
          <a:noFill/>
          <a:ln w="9525">
            <a:noFill/>
            <a:miter lim="800000"/>
            <a:headEnd/>
            <a:tailEnd/>
          </a:ln>
        </p:spPr>
      </p:pic>
      <p:pic>
        <p:nvPicPr>
          <p:cNvPr id="7171" name="Picture 9">
            <a:hlinkClick r:id="rId4" action="ppaction://hlinksldjump"/>
          </p:cNvPr>
          <p:cNvPicPr>
            <a:picLocks noChangeAspect="1" noChangeArrowheads="1"/>
          </p:cNvPicPr>
          <p:nvPr/>
        </p:nvPicPr>
        <p:blipFill>
          <a:blip r:embed="rId5"/>
          <a:srcRect/>
          <a:stretch>
            <a:fillRect/>
          </a:stretch>
        </p:blipFill>
        <p:spPr bwMode="auto">
          <a:xfrm>
            <a:off x="6500813" y="571500"/>
            <a:ext cx="1751012" cy="2500313"/>
          </a:xfrm>
          <a:prstGeom prst="rect">
            <a:avLst/>
          </a:prstGeom>
          <a:noFill/>
          <a:ln w="9525">
            <a:noFill/>
            <a:miter lim="800000"/>
            <a:headEnd/>
            <a:tailEnd/>
          </a:ln>
        </p:spPr>
      </p:pic>
      <p:pic>
        <p:nvPicPr>
          <p:cNvPr id="7172" name="Picture 10">
            <a:hlinkClick r:id="rId6" action="ppaction://hlinksldjump"/>
          </p:cNvPr>
          <p:cNvPicPr>
            <a:picLocks noChangeAspect="1" noChangeArrowheads="1"/>
          </p:cNvPicPr>
          <p:nvPr/>
        </p:nvPicPr>
        <p:blipFill>
          <a:blip r:embed="rId7"/>
          <a:srcRect/>
          <a:stretch>
            <a:fillRect/>
          </a:stretch>
        </p:blipFill>
        <p:spPr bwMode="auto">
          <a:xfrm>
            <a:off x="1500188" y="488950"/>
            <a:ext cx="1771650" cy="2568575"/>
          </a:xfrm>
          <a:prstGeom prst="rect">
            <a:avLst/>
          </a:prstGeom>
          <a:noFill/>
          <a:ln w="9525">
            <a:noFill/>
            <a:miter lim="800000"/>
            <a:headEnd/>
            <a:tailEnd/>
          </a:ln>
        </p:spPr>
      </p:pic>
      <p:pic>
        <p:nvPicPr>
          <p:cNvPr id="7173" name="Picture 11">
            <a:hlinkClick r:id="rId8" action="ppaction://hlinksldjump"/>
          </p:cNvPr>
          <p:cNvPicPr>
            <a:picLocks noChangeAspect="1" noChangeArrowheads="1"/>
          </p:cNvPicPr>
          <p:nvPr/>
        </p:nvPicPr>
        <p:blipFill>
          <a:blip r:embed="rId9"/>
          <a:srcRect/>
          <a:stretch>
            <a:fillRect/>
          </a:stretch>
        </p:blipFill>
        <p:spPr bwMode="auto">
          <a:xfrm>
            <a:off x="5214938" y="3500438"/>
            <a:ext cx="2946400" cy="1857375"/>
          </a:xfrm>
          <a:prstGeom prst="rect">
            <a:avLst/>
          </a:prstGeom>
          <a:noFill/>
          <a:ln w="9525">
            <a:noFill/>
            <a:miter lim="800000"/>
            <a:headEnd/>
            <a:tailEnd/>
          </a:ln>
        </p:spPr>
      </p:pic>
      <p:pic>
        <p:nvPicPr>
          <p:cNvPr id="7174" name="Picture 12">
            <a:hlinkClick r:id="rId10" action="ppaction://hlinksldjump"/>
          </p:cNvPr>
          <p:cNvPicPr>
            <a:picLocks noChangeAspect="1" noChangeArrowheads="1"/>
          </p:cNvPicPr>
          <p:nvPr/>
        </p:nvPicPr>
        <p:blipFill>
          <a:blip r:embed="rId11"/>
          <a:srcRect/>
          <a:stretch>
            <a:fillRect/>
          </a:stretch>
        </p:blipFill>
        <p:spPr bwMode="auto">
          <a:xfrm>
            <a:off x="1643063" y="3500438"/>
            <a:ext cx="2878137" cy="1928812"/>
          </a:xfrm>
          <a:prstGeom prst="rect">
            <a:avLst/>
          </a:prstGeom>
          <a:noFill/>
          <a:ln w="9525">
            <a:noFill/>
            <a:miter lim="800000"/>
            <a:headEnd/>
            <a:tailEnd/>
          </a:ln>
        </p:spPr>
      </p:pic>
      <p:sp>
        <p:nvSpPr>
          <p:cNvPr id="7175" name="TextBox 8"/>
          <p:cNvSpPr txBox="1">
            <a:spLocks noChangeArrowheads="1"/>
          </p:cNvSpPr>
          <p:nvPr/>
        </p:nvSpPr>
        <p:spPr bwMode="auto">
          <a:xfrm>
            <a:off x="2000250" y="2143125"/>
            <a:ext cx="857250" cy="1446213"/>
          </a:xfrm>
          <a:prstGeom prst="rect">
            <a:avLst/>
          </a:prstGeom>
          <a:noFill/>
          <a:ln w="9525">
            <a:noFill/>
            <a:miter lim="800000"/>
            <a:headEnd/>
            <a:tailEnd/>
          </a:ln>
        </p:spPr>
        <p:txBody>
          <a:bodyPr>
            <a:spAutoFit/>
          </a:bodyPr>
          <a:lstStyle/>
          <a:p>
            <a:r>
              <a:rPr lang="ru-RU" sz="8800" b="1">
                <a:solidFill>
                  <a:srgbClr val="FF0000"/>
                </a:solidFill>
              </a:rPr>
              <a:t>1</a:t>
            </a:r>
          </a:p>
        </p:txBody>
      </p:sp>
      <p:sp>
        <p:nvSpPr>
          <p:cNvPr id="7176" name="TextBox 9"/>
          <p:cNvSpPr txBox="1">
            <a:spLocks noChangeArrowheads="1"/>
          </p:cNvSpPr>
          <p:nvPr/>
        </p:nvSpPr>
        <p:spPr bwMode="auto">
          <a:xfrm>
            <a:off x="5357813" y="2000250"/>
            <a:ext cx="857250" cy="1446213"/>
          </a:xfrm>
          <a:prstGeom prst="rect">
            <a:avLst/>
          </a:prstGeom>
          <a:noFill/>
          <a:ln w="9525">
            <a:noFill/>
            <a:miter lim="800000"/>
            <a:headEnd/>
            <a:tailEnd/>
          </a:ln>
        </p:spPr>
        <p:txBody>
          <a:bodyPr>
            <a:spAutoFit/>
          </a:bodyPr>
          <a:lstStyle/>
          <a:p>
            <a:r>
              <a:rPr lang="ru-RU" sz="8800" b="1">
                <a:solidFill>
                  <a:srgbClr val="FF0000"/>
                </a:solidFill>
              </a:rPr>
              <a:t>2</a:t>
            </a:r>
          </a:p>
        </p:txBody>
      </p:sp>
      <p:sp>
        <p:nvSpPr>
          <p:cNvPr id="7177" name="TextBox 10"/>
          <p:cNvSpPr txBox="1">
            <a:spLocks noChangeArrowheads="1"/>
          </p:cNvSpPr>
          <p:nvPr/>
        </p:nvSpPr>
        <p:spPr bwMode="auto">
          <a:xfrm>
            <a:off x="7929563" y="2000250"/>
            <a:ext cx="857250" cy="1446213"/>
          </a:xfrm>
          <a:prstGeom prst="rect">
            <a:avLst/>
          </a:prstGeom>
          <a:noFill/>
          <a:ln w="9525">
            <a:noFill/>
            <a:miter lim="800000"/>
            <a:headEnd/>
            <a:tailEnd/>
          </a:ln>
        </p:spPr>
        <p:txBody>
          <a:bodyPr>
            <a:spAutoFit/>
          </a:bodyPr>
          <a:lstStyle/>
          <a:p>
            <a:r>
              <a:rPr lang="ru-RU" sz="8800" b="1">
                <a:solidFill>
                  <a:srgbClr val="FF0000"/>
                </a:solidFill>
              </a:rPr>
              <a:t>3</a:t>
            </a:r>
          </a:p>
        </p:txBody>
      </p:sp>
      <p:sp>
        <p:nvSpPr>
          <p:cNvPr id="7178" name="TextBox 11"/>
          <p:cNvSpPr txBox="1">
            <a:spLocks noChangeArrowheads="1"/>
          </p:cNvSpPr>
          <p:nvPr/>
        </p:nvSpPr>
        <p:spPr bwMode="auto">
          <a:xfrm>
            <a:off x="3714750" y="4857750"/>
            <a:ext cx="857250" cy="1446213"/>
          </a:xfrm>
          <a:prstGeom prst="rect">
            <a:avLst/>
          </a:prstGeom>
          <a:noFill/>
          <a:ln w="9525">
            <a:noFill/>
            <a:miter lim="800000"/>
            <a:headEnd/>
            <a:tailEnd/>
          </a:ln>
        </p:spPr>
        <p:txBody>
          <a:bodyPr>
            <a:spAutoFit/>
          </a:bodyPr>
          <a:lstStyle/>
          <a:p>
            <a:r>
              <a:rPr lang="ru-RU" sz="8800" b="1">
                <a:solidFill>
                  <a:srgbClr val="FF0000"/>
                </a:solidFill>
              </a:rPr>
              <a:t>4</a:t>
            </a:r>
          </a:p>
        </p:txBody>
      </p:sp>
      <p:sp>
        <p:nvSpPr>
          <p:cNvPr id="7179" name="TextBox 12"/>
          <p:cNvSpPr txBox="1">
            <a:spLocks noChangeArrowheads="1"/>
          </p:cNvSpPr>
          <p:nvPr/>
        </p:nvSpPr>
        <p:spPr bwMode="auto">
          <a:xfrm>
            <a:off x="7500938" y="4572000"/>
            <a:ext cx="857250" cy="1446213"/>
          </a:xfrm>
          <a:prstGeom prst="rect">
            <a:avLst/>
          </a:prstGeom>
          <a:noFill/>
          <a:ln w="9525">
            <a:noFill/>
            <a:miter lim="800000"/>
            <a:headEnd/>
            <a:tailEnd/>
          </a:ln>
        </p:spPr>
        <p:txBody>
          <a:bodyPr>
            <a:spAutoFit/>
          </a:bodyPr>
          <a:lstStyle/>
          <a:p>
            <a:r>
              <a:rPr lang="ru-RU" sz="8800" b="1">
                <a:solidFill>
                  <a:srgbClr val="FF0000"/>
                </a:solidFill>
              </a:rPr>
              <a:t>5</a:t>
            </a:r>
          </a:p>
        </p:txBody>
      </p:sp>
      <p:pic>
        <p:nvPicPr>
          <p:cNvPr id="7180" name="Picture 19" descr="https://bumper-stickers.ru/61809-thickbox_default/1941-1945.jpg">
            <a:hlinkClick r:id="rId12" action="ppaction://hlinksldjump"/>
          </p:cNvPr>
          <p:cNvPicPr>
            <a:picLocks noChangeAspect="1" noChangeArrowheads="1"/>
          </p:cNvPicPr>
          <p:nvPr/>
        </p:nvPicPr>
        <p:blipFill>
          <a:blip r:embed="rId13"/>
          <a:srcRect/>
          <a:stretch>
            <a:fillRect/>
          </a:stretch>
        </p:blipFill>
        <p:spPr bwMode="auto">
          <a:xfrm>
            <a:off x="7786688" y="-142875"/>
            <a:ext cx="1357312"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429500" y="2143125"/>
            <a:ext cx="1357313" cy="1357313"/>
          </a:xfrm>
          <a:prstGeom prst="rect">
            <a:avLst/>
          </a:prstGeom>
          <a:noFill/>
          <a:ln w="9525">
            <a:noFill/>
            <a:miter lim="800000"/>
            <a:headEnd/>
            <a:tailEnd/>
          </a:ln>
        </p:spPr>
      </p:pic>
      <p:sp>
        <p:nvSpPr>
          <p:cNvPr id="52227" name="Заголовок 1"/>
          <p:cNvSpPr>
            <a:spLocks noGrp="1"/>
          </p:cNvSpPr>
          <p:nvPr>
            <p:ph type="title"/>
          </p:nvPr>
        </p:nvSpPr>
        <p:spPr>
          <a:xfrm>
            <a:off x="500063" y="500063"/>
            <a:ext cx="8229600" cy="1143000"/>
          </a:xfrm>
        </p:spPr>
        <p:txBody>
          <a:bodyPr/>
          <a:lstStyle/>
          <a:p>
            <a:r>
              <a:rPr lang="ru-RU" sz="4000" i="1" smtClean="0">
                <a:solidFill>
                  <a:srgbClr val="C00000"/>
                </a:solidFill>
              </a:rPr>
              <a:t/>
            </a:r>
            <a:br>
              <a:rPr lang="ru-RU" sz="4000" i="1" smtClean="0">
                <a:solidFill>
                  <a:srgbClr val="C00000"/>
                </a:solidFill>
              </a:rPr>
            </a:br>
            <a:r>
              <a:rPr lang="ru-RU" sz="4000" i="1" smtClean="0">
                <a:solidFill>
                  <a:srgbClr val="C00000"/>
                </a:solidFill>
              </a:rPr>
              <a:t>3. </a:t>
            </a:r>
            <a:r>
              <a:rPr lang="ru-RU" sz="4000" smtClean="0">
                <a:solidFill>
                  <a:srgbClr val="C00000"/>
                </a:solidFill>
              </a:rPr>
              <a:t>Какой эпизод повести запечатлен в кадре из фильма?</a:t>
            </a:r>
            <a:r>
              <a:rPr lang="ru-RU" sz="4000" b="1" smtClean="0">
                <a:solidFill>
                  <a:srgbClr val="C00000"/>
                </a:solidFill>
              </a:rPr>
              <a:t> </a:t>
            </a:r>
            <a:r>
              <a:rPr lang="ru-RU" smtClean="0"/>
              <a:t/>
            </a:r>
            <a:br>
              <a:rPr lang="ru-RU" smtClean="0"/>
            </a:br>
            <a:endParaRPr lang="ru-RU" smtClean="0"/>
          </a:p>
        </p:txBody>
      </p:sp>
      <p:pic>
        <p:nvPicPr>
          <p:cNvPr id="52228" name="Содержимое 3" descr="http://taini-zvezd.ru/useruploads/photos/_original/a_zori_zdes.jpg"/>
          <p:cNvPicPr>
            <a:picLocks noGrp="1"/>
          </p:cNvPicPr>
          <p:nvPr>
            <p:ph idx="1"/>
          </p:nvPr>
        </p:nvPicPr>
        <p:blipFill>
          <a:blip r:embed="rId4"/>
          <a:srcRect/>
          <a:stretch>
            <a:fillRect/>
          </a:stretch>
        </p:blipFill>
        <p:spPr>
          <a:xfrm>
            <a:off x="2000250" y="2071688"/>
            <a:ext cx="5214938" cy="3357562"/>
          </a:xfrm>
        </p:spPr>
      </p:pic>
      <p:pic>
        <p:nvPicPr>
          <p:cNvPr id="52229" name="Picture 17" descr="https://www.zlatodar.ru/files/products/28338.jpg">
            <a:hlinkClick r:id="rId5" action="ppaction://hlinksldjump"/>
          </p:cNvPr>
          <p:cNvPicPr>
            <a:picLocks noChangeAspect="1" noChangeArrowheads="1"/>
          </p:cNvPicPr>
          <p:nvPr/>
        </p:nvPicPr>
        <p:blipFill>
          <a:blip r:embed="rId6"/>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786688" y="0"/>
            <a:ext cx="1214437" cy="1214438"/>
          </a:xfrm>
          <a:prstGeom prst="rect">
            <a:avLst/>
          </a:prstGeom>
          <a:noFill/>
          <a:ln w="9525">
            <a:noFill/>
            <a:miter lim="800000"/>
            <a:headEnd/>
            <a:tailEnd/>
          </a:ln>
        </p:spPr>
      </p:pic>
      <p:sp>
        <p:nvSpPr>
          <p:cNvPr id="53251" name="Содержимое 2"/>
          <p:cNvSpPr>
            <a:spLocks noGrp="1"/>
          </p:cNvSpPr>
          <p:nvPr>
            <p:ph idx="1"/>
          </p:nvPr>
        </p:nvSpPr>
        <p:spPr>
          <a:xfrm>
            <a:off x="1071563" y="571500"/>
            <a:ext cx="7615237" cy="4525963"/>
          </a:xfrm>
        </p:spPr>
        <p:txBody>
          <a:bodyPr/>
          <a:lstStyle/>
          <a:p>
            <a:pPr algn="just">
              <a:buFontTx/>
              <a:buNone/>
            </a:pPr>
            <a:r>
              <a:rPr lang="ru-RU" b="1" i="1" smtClean="0">
                <a:solidFill>
                  <a:srgbClr val="C00000"/>
                </a:solidFill>
              </a:rPr>
              <a:t>    4. И повязали друг друга ремнями, аккуратно повязали, а последнего Федот Евграфыч лично связал и заплакал. Слезы текли по грязному, небритому лицу, он трясся в ознобе, и смеялся сквозь эти слезы, и кричал: «Что, взяли?.. Взяли, да?.. Пять девчат, пять девочек было всего, всего пятеро!.. А не прошли вы, никуда не прошли и сдохнете здесь, все сдохнете!..»  Куда не прошли немцы?</a:t>
            </a:r>
            <a:endParaRPr lang="ru-RU" b="1" smtClean="0">
              <a:solidFill>
                <a:srgbClr val="C00000"/>
              </a:solidFill>
            </a:endParaRPr>
          </a:p>
        </p:txBody>
      </p:sp>
      <p:pic>
        <p:nvPicPr>
          <p:cNvPr id="53252"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357188" y="274638"/>
            <a:ext cx="8501062" cy="1143000"/>
          </a:xfrm>
        </p:spPr>
        <p:txBody>
          <a:bodyPr/>
          <a:lstStyle/>
          <a:p>
            <a:r>
              <a:rPr lang="ru-RU" sz="4000" smtClean="0">
                <a:solidFill>
                  <a:srgbClr val="C00000"/>
                </a:solidFill>
              </a:rPr>
              <a:t>5. Соотнесите имена героинь повести</a:t>
            </a:r>
            <a:br>
              <a:rPr lang="ru-RU" sz="4000" smtClean="0">
                <a:solidFill>
                  <a:srgbClr val="C00000"/>
                </a:solidFill>
              </a:rPr>
            </a:br>
            <a:r>
              <a:rPr lang="ru-RU" sz="4000" smtClean="0">
                <a:solidFill>
                  <a:srgbClr val="C00000"/>
                </a:solidFill>
              </a:rPr>
              <a:t>    с портретами и фактами биографии</a:t>
            </a:r>
            <a:br>
              <a:rPr lang="ru-RU" sz="4000" smtClean="0">
                <a:solidFill>
                  <a:srgbClr val="C00000"/>
                </a:solidFill>
              </a:rPr>
            </a:br>
            <a:r>
              <a:rPr lang="ru-RU" sz="2000" i="1" smtClean="0">
                <a:solidFill>
                  <a:srgbClr val="C00000"/>
                </a:solidFill>
              </a:rPr>
              <a:t>ДЛЯ ВСЕХ КОМАНД!</a:t>
            </a:r>
            <a:endParaRPr lang="ru-RU" sz="4000" smtClean="0">
              <a:solidFill>
                <a:srgbClr val="C00000"/>
              </a:solidFill>
            </a:endParaRPr>
          </a:p>
        </p:txBody>
      </p:sp>
      <p:graphicFrame>
        <p:nvGraphicFramePr>
          <p:cNvPr id="4" name="Содержимое 3"/>
          <p:cNvGraphicFramePr>
            <a:graphicFrameLocks noGrp="1"/>
          </p:cNvGraphicFramePr>
          <p:nvPr>
            <p:ph idx="1"/>
          </p:nvPr>
        </p:nvGraphicFramePr>
        <p:xfrm>
          <a:off x="1357313" y="1785938"/>
          <a:ext cx="6978650" cy="4206875"/>
        </p:xfrm>
        <a:graphic>
          <a:graphicData uri="http://schemas.openxmlformats.org/drawingml/2006/table">
            <a:tbl>
              <a:tblPr/>
              <a:tblGrid>
                <a:gridCol w="1571625"/>
                <a:gridCol w="1917700"/>
                <a:gridCol w="3489325"/>
              </a:tblGrid>
              <a:tr h="623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Героин</a:t>
                      </a: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и </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повести</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Портрет </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Отрывки из биографии</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Рита Осянина</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Женя Комелькова</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Соня Гурвич</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Галя Четвертак</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Лиза Бричкина</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4305"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572375" y="4643438"/>
            <a:ext cx="1357313" cy="1357312"/>
          </a:xfrm>
          <a:prstGeom prst="rect">
            <a:avLst/>
          </a:prstGeom>
          <a:noFill/>
          <a:ln w="9525">
            <a:noFill/>
            <a:miter lim="800000"/>
            <a:headEnd/>
            <a:tailEnd/>
          </a:ln>
        </p:spPr>
      </p:pic>
      <p:pic>
        <p:nvPicPr>
          <p:cNvPr id="54306"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p:txBody>
          <a:bodyPr/>
          <a:lstStyle/>
          <a:p>
            <a:r>
              <a:rPr lang="ru-RU" b="1" smtClean="0">
                <a:solidFill>
                  <a:srgbClr val="002060"/>
                </a:solidFill>
              </a:rPr>
              <a:t>Зенитчицы</a:t>
            </a:r>
          </a:p>
        </p:txBody>
      </p:sp>
      <p:sp>
        <p:nvSpPr>
          <p:cNvPr id="55299" name="Содержимое 2"/>
          <p:cNvSpPr>
            <a:spLocks noGrp="1"/>
          </p:cNvSpPr>
          <p:nvPr>
            <p:ph idx="1"/>
          </p:nvPr>
        </p:nvSpPr>
        <p:spPr>
          <a:xfrm>
            <a:off x="1071563" y="1600200"/>
            <a:ext cx="7615237" cy="4525963"/>
          </a:xfrm>
        </p:spPr>
        <p:txBody>
          <a:bodyPr/>
          <a:lstStyle/>
          <a:p>
            <a:pPr>
              <a:buFontTx/>
              <a:buNone/>
            </a:pPr>
            <a:r>
              <a:rPr lang="ru-RU" sz="3600" smtClean="0"/>
              <a:t> </a:t>
            </a:r>
          </a:p>
        </p:txBody>
      </p:sp>
      <p:pic>
        <p:nvPicPr>
          <p:cNvPr id="55300"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55301" name="Picture 8" descr="А зори здесь тихие | А зори здесь тихие"/>
          <p:cNvPicPr>
            <a:picLocks noChangeAspect="1" noChangeArrowheads="1"/>
          </p:cNvPicPr>
          <p:nvPr/>
        </p:nvPicPr>
        <p:blipFill>
          <a:blip r:embed="rId4"/>
          <a:srcRect/>
          <a:stretch>
            <a:fillRect/>
          </a:stretch>
        </p:blipFill>
        <p:spPr bwMode="auto">
          <a:xfrm>
            <a:off x="1285875" y="2071688"/>
            <a:ext cx="725170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p:txBody>
          <a:bodyPr/>
          <a:lstStyle/>
          <a:p>
            <a:endParaRPr lang="ru-RU" smtClean="0"/>
          </a:p>
        </p:txBody>
      </p:sp>
      <p:sp>
        <p:nvSpPr>
          <p:cNvPr id="56323" name="Содержимое 2"/>
          <p:cNvSpPr>
            <a:spLocks noGrp="1"/>
          </p:cNvSpPr>
          <p:nvPr>
            <p:ph idx="1"/>
          </p:nvPr>
        </p:nvSpPr>
        <p:spPr>
          <a:xfrm>
            <a:off x="1214438" y="1600200"/>
            <a:ext cx="7472362" cy="4525963"/>
          </a:xfrm>
        </p:spPr>
        <p:txBody>
          <a:bodyPr/>
          <a:lstStyle/>
          <a:p>
            <a:pPr>
              <a:buFontTx/>
              <a:buNone/>
            </a:pPr>
            <a:r>
              <a:rPr lang="ru-RU" smtClean="0"/>
              <a:t>    </a:t>
            </a:r>
            <a:r>
              <a:rPr lang="ru-RU" smtClean="0">
                <a:solidFill>
                  <a:srgbClr val="002060"/>
                </a:solidFill>
              </a:rPr>
              <a:t>Женя – за семью, которую расстреляли на    её глазах, Рита  - за мужа, которого убили в первые дни войны)</a:t>
            </a:r>
          </a:p>
        </p:txBody>
      </p:sp>
      <p:pic>
        <p:nvPicPr>
          <p:cNvPr id="56324"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56325" name="Picture 8" descr="Книга: &quot;А зори здесь тихие… Повести о войне&quot; - Васильев, Быков ..."/>
          <p:cNvPicPr>
            <a:picLocks noChangeAspect="1" noChangeArrowheads="1"/>
          </p:cNvPicPr>
          <p:nvPr/>
        </p:nvPicPr>
        <p:blipFill>
          <a:blip r:embed="rId4"/>
          <a:srcRect b="29546"/>
          <a:stretch>
            <a:fillRect/>
          </a:stretch>
        </p:blipFill>
        <p:spPr bwMode="auto">
          <a:xfrm>
            <a:off x="3214688" y="3214688"/>
            <a:ext cx="2857500"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Содержимое 2"/>
          <p:cNvSpPr>
            <a:spLocks noGrp="1"/>
          </p:cNvSpPr>
          <p:nvPr>
            <p:ph idx="1"/>
          </p:nvPr>
        </p:nvSpPr>
        <p:spPr>
          <a:xfrm>
            <a:off x="857250" y="357188"/>
            <a:ext cx="8286750" cy="4525962"/>
          </a:xfrm>
        </p:spPr>
        <p:txBody>
          <a:bodyPr/>
          <a:lstStyle/>
          <a:p>
            <a:pPr>
              <a:buFontTx/>
              <a:buNone/>
            </a:pPr>
            <a:r>
              <a:rPr lang="ru-RU" smtClean="0"/>
              <a:t>    </a:t>
            </a:r>
            <a:r>
              <a:rPr lang="ru-RU" sz="2800" smtClean="0">
                <a:solidFill>
                  <a:srgbClr val="002060"/>
                </a:solidFill>
              </a:rPr>
              <a:t>Васков,  чтобы уберечь двух оставшихся своих девушек, «решил: увести немцев. Увлечь их за собой, заманить, оттянуть от последних своих бойцов». Отстреливаясь, он бежал, увлекая за собой противника, до самого болота. Когда утром он дошел до того места, где оставил девушек, увидел: «они через речку бегут. Прямо по воде, юбок не подобрав. Кинулся к ним: тут, в воде, и обнялись. Повисли на нем обе сразу, целуют — грязного, потного, небритого...  И сам чуть слезы сдержал. Совсем уж с ресниц свисали: ослаб, видно. Обнял девчат своих за плечи, да так они втроем и пошли на ту сторону».</a:t>
            </a:r>
          </a:p>
          <a:p>
            <a:pPr>
              <a:buFontTx/>
              <a:buNone/>
            </a:pPr>
            <a:endParaRPr lang="ru-RU" smtClean="0"/>
          </a:p>
        </p:txBody>
      </p:sp>
      <p:pic>
        <p:nvPicPr>
          <p:cNvPr id="57347"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endParaRPr lang="ru-RU" smtClean="0"/>
          </a:p>
        </p:txBody>
      </p:sp>
      <p:sp>
        <p:nvSpPr>
          <p:cNvPr id="58371" name="Содержимое 2"/>
          <p:cNvSpPr>
            <a:spLocks noGrp="1"/>
          </p:cNvSpPr>
          <p:nvPr>
            <p:ph idx="1"/>
          </p:nvPr>
        </p:nvSpPr>
        <p:spPr>
          <a:xfrm>
            <a:off x="1357313" y="1600200"/>
            <a:ext cx="7329487" cy="3900488"/>
          </a:xfrm>
        </p:spPr>
        <p:txBody>
          <a:bodyPr/>
          <a:lstStyle/>
          <a:p>
            <a:pPr>
              <a:buFontTx/>
              <a:buNone/>
            </a:pPr>
            <a:r>
              <a:rPr lang="ru-RU" sz="3600" smtClean="0"/>
              <a:t>   </a:t>
            </a:r>
            <a:r>
              <a:rPr lang="ru-RU" sz="3600" smtClean="0">
                <a:solidFill>
                  <a:srgbClr val="002060"/>
                </a:solidFill>
              </a:rPr>
              <a:t>На Кировскую железную дорогу к Беломорскому каналу</a:t>
            </a:r>
          </a:p>
        </p:txBody>
      </p:sp>
      <p:pic>
        <p:nvPicPr>
          <p:cNvPr id="58372"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58373" name="Picture 6" descr="Ветераны не стали критиковать новую версию фильма &quot;А зори здесь ..."/>
          <p:cNvPicPr>
            <a:picLocks noChangeAspect="1" noChangeArrowheads="1"/>
          </p:cNvPicPr>
          <p:nvPr/>
        </p:nvPicPr>
        <p:blipFill>
          <a:blip r:embed="rId4"/>
          <a:srcRect/>
          <a:stretch>
            <a:fillRect/>
          </a:stretch>
        </p:blipFill>
        <p:spPr bwMode="auto">
          <a:xfrm>
            <a:off x="2286000" y="2838450"/>
            <a:ext cx="485775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142875"/>
            <a:ext cx="1357312" cy="1357313"/>
          </a:xfrm>
          <a:prstGeom prst="rect">
            <a:avLst/>
          </a:prstGeom>
          <a:noFill/>
          <a:ln w="9525">
            <a:noFill/>
            <a:miter lim="800000"/>
            <a:headEnd/>
            <a:tailEnd/>
          </a:ln>
        </p:spPr>
      </p:pic>
      <p:graphicFrame>
        <p:nvGraphicFramePr>
          <p:cNvPr id="4" name="Содержимое 3"/>
          <p:cNvGraphicFramePr>
            <a:graphicFrameLocks noGrp="1"/>
          </p:cNvGraphicFramePr>
          <p:nvPr>
            <p:ph idx="1"/>
          </p:nvPr>
        </p:nvGraphicFramePr>
        <p:xfrm>
          <a:off x="0" y="285750"/>
          <a:ext cx="8929688" cy="6518275"/>
        </p:xfrm>
        <a:graphic>
          <a:graphicData uri="http://schemas.openxmlformats.org/drawingml/2006/table">
            <a:tbl>
              <a:tblPr/>
              <a:tblGrid>
                <a:gridCol w="1071563"/>
                <a:gridCol w="3071812"/>
                <a:gridCol w="4786313"/>
              </a:tblGrid>
              <a:tr h="3206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dirty="0" err="1" smtClean="0">
                          <a:ln>
                            <a:noFill/>
                          </a:ln>
                          <a:solidFill>
                            <a:schemeClr val="tx1"/>
                          </a:solidFill>
                          <a:effectLst/>
                          <a:latin typeface="Times New Roman" pitchFamily="18" charset="0"/>
                          <a:cs typeface="Times New Roman" pitchFamily="18" charset="0"/>
                        </a:rPr>
                        <a:t>Героин</a:t>
                      </a:r>
                      <a:r>
                        <a:rPr kumimoji="0" lang="ru-RU" sz="1300" b="1" i="0" u="none" strike="noStrike" cap="none" normalizeH="0" baseline="0" dirty="0" smtClean="0">
                          <a:ln>
                            <a:noFill/>
                          </a:ln>
                          <a:solidFill>
                            <a:schemeClr val="tx1"/>
                          </a:solidFill>
                          <a:effectLst/>
                          <a:latin typeface="Times New Roman" pitchFamily="18" charset="0"/>
                          <a:cs typeface="Times New Roman" pitchFamily="18" charset="0"/>
                        </a:rPr>
                        <a:t>и </a:t>
                      </a:r>
                      <a:r>
                        <a:rPr kumimoji="0" lang="en-US" sz="1300" b="1" i="0" u="none" strike="noStrike" cap="none" normalizeH="0" baseline="0" dirty="0" err="1" smtClean="0">
                          <a:ln>
                            <a:noFill/>
                          </a:ln>
                          <a:solidFill>
                            <a:schemeClr val="tx1"/>
                          </a:solidFill>
                          <a:effectLst/>
                          <a:latin typeface="Times New Roman" pitchFamily="18" charset="0"/>
                          <a:cs typeface="Times New Roman" pitchFamily="18" charset="0"/>
                        </a:rPr>
                        <a:t>повести</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smtClean="0">
                          <a:ln>
                            <a:noFill/>
                          </a:ln>
                          <a:solidFill>
                            <a:schemeClr val="tx1"/>
                          </a:solidFill>
                          <a:effectLst/>
                          <a:latin typeface="Times New Roman" pitchFamily="18" charset="0"/>
                          <a:cs typeface="Times New Roman" pitchFamily="18" charset="0"/>
                        </a:rPr>
                        <a:t>Портрет </a:t>
                      </a:r>
                      <a:endParaRPr kumimoji="0" lang="ru-RU"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Times New Roman" pitchFamily="18" charset="0"/>
                          <a:cs typeface="Times New Roman" pitchFamily="18" charset="0"/>
                        </a:rPr>
                        <a:t>Отрывки из биографии</a:t>
                      </a: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5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smtClean="0">
                          <a:ln>
                            <a:noFill/>
                          </a:ln>
                          <a:solidFill>
                            <a:schemeClr val="tx1"/>
                          </a:solidFill>
                          <a:effectLst/>
                          <a:latin typeface="Times New Roman" pitchFamily="18" charset="0"/>
                          <a:cs typeface="Times New Roman" pitchFamily="18" charset="0"/>
                        </a:rPr>
                        <a:t>Рита Осянина</a:t>
                      </a:r>
                      <a:endParaRPr kumimoji="0" lang="ru-RU"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«…строга. Не засмеется никогда, только что поведет чуть губами, а глаза по-прежнему серьезными остаются»</a:t>
                      </a: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Муж  погиб во второй день войны в утренней контратаке». По утрам она тайком от всех бегала в город, чтобы свидеться с сыном и больной матерью. Последняя из отряда, оставшаяся в живых, но получив ранение в живот, чтобы не быть обузой старшине, решает покончить с собой.</a:t>
                      </a: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5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smtClean="0">
                          <a:ln>
                            <a:noFill/>
                          </a:ln>
                          <a:solidFill>
                            <a:schemeClr val="tx1"/>
                          </a:solidFill>
                          <a:effectLst/>
                          <a:latin typeface="Times New Roman" pitchFamily="18" charset="0"/>
                          <a:cs typeface="Times New Roman" pitchFamily="18" charset="0"/>
                        </a:rPr>
                        <a:t>Женя Комелькова</a:t>
                      </a:r>
                      <a:endParaRPr kumimoji="0" lang="ru-RU"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 «Высокая, рыжая, белокожая. Волос густой, мягкий, медью отливает. А глаза детские – зелёные, круглые, как блюдца»;</a:t>
                      </a: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5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Calibri" pitchFamily="34" charset="0"/>
                          <a:cs typeface="Times New Roman" pitchFamily="18" charset="0"/>
                        </a:rPr>
                        <a:t>«… ничего не боялась. Скакала на лошадях, стреляла в тире, сидела с отцом в засаде на кабанов, гоняла на отцовском мотоцикле по военному городку. А еще танцевала на вечерах цыганочку и матчиш, пела под гитару и крутила романы с затянутыми в рюмочку лейтенантами. Легко крутила, для забавы, не влюблялась».</a:t>
                      </a: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52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smtClean="0">
                          <a:ln>
                            <a:noFill/>
                          </a:ln>
                          <a:solidFill>
                            <a:schemeClr val="tx1"/>
                          </a:solidFill>
                          <a:effectLst/>
                          <a:latin typeface="Times New Roman" pitchFamily="18" charset="0"/>
                          <a:cs typeface="Times New Roman" pitchFamily="18" charset="0"/>
                        </a:rPr>
                        <a:t>Соня Гурвич</a:t>
                      </a:r>
                      <a:endParaRPr kumimoji="0" lang="ru-RU"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«…остренькое, некрасивое, но уж очень серьезное личико. Худющая, как весенний грач»</a:t>
                      </a: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«Ещё в университете она донашивала платья, перешитые из платьев сестёр, серые и глухие, как кольчуги. Вместо танцев бегала в читалку и во МХАТ, если доставались места на галёрке»</a:t>
                      </a: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26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smtClean="0">
                          <a:ln>
                            <a:noFill/>
                          </a:ln>
                          <a:solidFill>
                            <a:schemeClr val="tx1"/>
                          </a:solidFill>
                          <a:effectLst/>
                          <a:latin typeface="Times New Roman" pitchFamily="18" charset="0"/>
                          <a:cs typeface="Times New Roman" pitchFamily="18" charset="0"/>
                        </a:rPr>
                        <a:t>Галя Четвертак</a:t>
                      </a:r>
                      <a:endParaRPr kumimoji="0" lang="ru-RU"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«Худющая, востроносая, косички из пакли и грудь плоская, как у мальчишки»</a:t>
                      </a:r>
                      <a:r>
                        <a:rPr kumimoji="0" lang="ru-RU" sz="1300" b="1" i="0" u="none" strike="noStrike" cap="none" normalizeH="0" baseline="0" smtClean="0">
                          <a:ln>
                            <a:noFill/>
                          </a:ln>
                          <a:solidFill>
                            <a:srgbClr val="365F91"/>
                          </a:solidFill>
                          <a:effectLst/>
                          <a:latin typeface="Cambria" pitchFamily="18" charset="0"/>
                          <a:cs typeface="Times New Roman" pitchFamily="18" charset="0"/>
                        </a:rPr>
                        <a:t>, «</a:t>
                      </a: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между казенных отворотов уныло торчал красный хрящеватый носик». «…</a:t>
                      </a:r>
                      <a:r>
                        <a:rPr kumimoji="0" lang="ru-RU" sz="1300" b="1" i="0" u="none" strike="noStrike" cap="none" normalizeH="0" baseline="0" smtClean="0">
                          <a:ln>
                            <a:noFill/>
                          </a:ln>
                          <a:solidFill>
                            <a:srgbClr val="365F91"/>
                          </a:solidFill>
                          <a:effectLst/>
                          <a:latin typeface="Cambria" pitchFamily="18" charset="0"/>
                          <a:cs typeface="Times New Roman" pitchFamily="18" charset="0"/>
                        </a:rPr>
                        <a:t> </a:t>
                      </a: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глаза печальные, как у телушки: любого обвиноватят»</a:t>
                      </a: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5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Calibri" pitchFamily="34" charset="0"/>
                          <a:cs typeface="Times New Roman" pitchFamily="18" charset="0"/>
                        </a:rPr>
                        <a:t>«…была подкидышем, и даже фамилию ей в детском доме дали… Тут ее настигла первая любовь, а так как она привыкла все окружать таинственностью, то вскоре весь дом был наводнен записками, письмами, слезами и свиданиями. Зачинщице опять дали нагоняй и постарались тут же от нее избавиться, спровадив в библиотечный техникум на повышенную стипендию».</a:t>
                      </a: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26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1" i="0" u="none" strike="noStrike" cap="none" normalizeH="0" baseline="0" smtClean="0">
                          <a:ln>
                            <a:noFill/>
                          </a:ln>
                          <a:solidFill>
                            <a:schemeClr val="tx1"/>
                          </a:solidFill>
                          <a:effectLst/>
                          <a:latin typeface="Times New Roman" pitchFamily="18" charset="0"/>
                          <a:cs typeface="Times New Roman" pitchFamily="18" charset="0"/>
                        </a:rPr>
                        <a:t>Лиза Бричкина</a:t>
                      </a:r>
                      <a:endParaRPr kumimoji="0" lang="ru-RU" sz="1300" b="0" i="0" u="none" strike="noStrike" cap="none" normalizeH="0" baseline="0" smtClean="0">
                        <a:ln>
                          <a:noFill/>
                        </a:ln>
                        <a:solidFill>
                          <a:schemeClr val="tx1"/>
                        </a:solidFill>
                        <a:effectLst/>
                        <a:latin typeface="Times New Roman" pitchFamily="18" charset="0"/>
                        <a:cs typeface="Times New Roman" pitchFamily="18" charset="0"/>
                      </a:endParaRP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Times New Roman" pitchFamily="18" charset="0"/>
                          <a:cs typeface="Times New Roman" pitchFamily="18" charset="0"/>
                        </a:rPr>
                        <a:t>«Коренастая, плотная, то ли в плечах, то ли в бёдрах – не поймёшь, где шире. Здорова, хоть паши на ней».</a:t>
                      </a:r>
                      <a:endParaRPr kumimoji="0" lang="ru-RU" sz="1300" b="0" i="0" u="none" strike="noStrike" cap="none" normalizeH="0" baseline="0" smtClean="0">
                        <a:ln>
                          <a:noFill/>
                        </a:ln>
                        <a:solidFill>
                          <a:schemeClr val="tx1"/>
                        </a:solidFill>
                        <a:effectLst/>
                        <a:latin typeface="Calibri" pitchFamily="34" charset="0"/>
                        <a:cs typeface="Calibri" pitchFamily="34" charset="0"/>
                      </a:endParaRP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5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Calibri" pitchFamily="34" charset="0"/>
                          <a:cs typeface="Times New Roman" pitchFamily="18" charset="0"/>
                        </a:rPr>
                        <a:t>«…все девятнадцать лет прожила в ощущении завтрашнего дня. Каждое утро ее обжигало нетерпеливое предчувствие ослепительного счастья, и тотчас же выматывающий кашель матери отодвигал это свидание с праздником на завтрашний день. Не убивал, не перечеркивал — отодвигал». Погибла первой из девушек, выполняя задание командира.</a:t>
                      </a:r>
                    </a:p>
                  </a:txBody>
                  <a:tcPr marL="31000" marR="310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hlinkClick r:id="" action="ppaction://noaction"/>
          </p:cNvPr>
          <p:cNvPicPr>
            <a:picLocks noChangeAspect="1" noChangeArrowheads="1"/>
          </p:cNvPicPr>
          <p:nvPr/>
        </p:nvPicPr>
        <p:blipFill>
          <a:blip r:embed="rId2"/>
          <a:srcRect/>
          <a:stretch>
            <a:fillRect/>
          </a:stretch>
        </p:blipFill>
        <p:spPr bwMode="auto">
          <a:xfrm>
            <a:off x="5857875" y="3429000"/>
            <a:ext cx="1785938" cy="2497138"/>
          </a:xfrm>
          <a:prstGeom prst="rect">
            <a:avLst/>
          </a:prstGeom>
          <a:noFill/>
          <a:ln w="9525">
            <a:noFill/>
            <a:miter lim="800000"/>
            <a:headEnd/>
            <a:tailEnd/>
          </a:ln>
        </p:spPr>
      </p:pic>
      <p:pic>
        <p:nvPicPr>
          <p:cNvPr id="8195" name="Picture 5">
            <a:hlinkClick r:id="rId3" action="ppaction://hlinksldjump"/>
          </p:cNvPr>
          <p:cNvPicPr>
            <a:picLocks noChangeAspect="1" noChangeArrowheads="1"/>
          </p:cNvPicPr>
          <p:nvPr/>
        </p:nvPicPr>
        <p:blipFill>
          <a:blip r:embed="rId4"/>
          <a:srcRect/>
          <a:stretch>
            <a:fillRect/>
          </a:stretch>
        </p:blipFill>
        <p:spPr bwMode="auto">
          <a:xfrm>
            <a:off x="2071688" y="3500438"/>
            <a:ext cx="1928812" cy="2528887"/>
          </a:xfrm>
          <a:prstGeom prst="rect">
            <a:avLst/>
          </a:prstGeom>
          <a:noFill/>
          <a:ln w="9525">
            <a:noFill/>
            <a:miter lim="800000"/>
            <a:headEnd/>
            <a:tailEnd/>
          </a:ln>
        </p:spPr>
      </p:pic>
      <p:pic>
        <p:nvPicPr>
          <p:cNvPr id="8196" name="Picture 6">
            <a:hlinkClick r:id="rId5" action="ppaction://hlinksldjump"/>
          </p:cNvPr>
          <p:cNvPicPr>
            <a:picLocks noChangeAspect="1" noChangeArrowheads="1"/>
          </p:cNvPicPr>
          <p:nvPr/>
        </p:nvPicPr>
        <p:blipFill>
          <a:blip r:embed="rId6"/>
          <a:srcRect/>
          <a:stretch>
            <a:fillRect/>
          </a:stretch>
        </p:blipFill>
        <p:spPr bwMode="auto">
          <a:xfrm>
            <a:off x="6357938" y="500063"/>
            <a:ext cx="1857375" cy="2590800"/>
          </a:xfrm>
          <a:prstGeom prst="rect">
            <a:avLst/>
          </a:prstGeom>
          <a:noFill/>
          <a:ln w="9525">
            <a:noFill/>
            <a:miter lim="800000"/>
            <a:headEnd/>
            <a:tailEnd/>
          </a:ln>
        </p:spPr>
      </p:pic>
      <p:pic>
        <p:nvPicPr>
          <p:cNvPr id="8197" name="Picture 7">
            <a:hlinkClick r:id="rId7" action="ppaction://hlinksldjump"/>
          </p:cNvPr>
          <p:cNvPicPr>
            <a:picLocks noChangeAspect="1" noChangeArrowheads="1"/>
          </p:cNvPicPr>
          <p:nvPr/>
        </p:nvPicPr>
        <p:blipFill>
          <a:blip r:embed="rId8"/>
          <a:srcRect/>
          <a:stretch>
            <a:fillRect/>
          </a:stretch>
        </p:blipFill>
        <p:spPr bwMode="auto">
          <a:xfrm>
            <a:off x="3929063" y="785813"/>
            <a:ext cx="1982787" cy="2857500"/>
          </a:xfrm>
          <a:prstGeom prst="rect">
            <a:avLst/>
          </a:prstGeom>
          <a:noFill/>
          <a:ln w="9525">
            <a:noFill/>
            <a:miter lim="800000"/>
            <a:headEnd/>
            <a:tailEnd/>
          </a:ln>
        </p:spPr>
      </p:pic>
      <p:pic>
        <p:nvPicPr>
          <p:cNvPr id="8198" name="Picture 8">
            <a:hlinkClick r:id="rId9" action="ppaction://hlinksldjump"/>
          </p:cNvPr>
          <p:cNvPicPr>
            <a:picLocks noChangeAspect="1" noChangeArrowheads="1"/>
          </p:cNvPicPr>
          <p:nvPr/>
        </p:nvPicPr>
        <p:blipFill>
          <a:blip r:embed="rId10"/>
          <a:srcRect/>
          <a:stretch>
            <a:fillRect/>
          </a:stretch>
        </p:blipFill>
        <p:spPr bwMode="auto">
          <a:xfrm>
            <a:off x="1285875" y="428625"/>
            <a:ext cx="2000250" cy="2867025"/>
          </a:xfrm>
          <a:prstGeom prst="rect">
            <a:avLst/>
          </a:prstGeom>
          <a:noFill/>
          <a:ln w="9525">
            <a:noFill/>
            <a:miter lim="800000"/>
            <a:headEnd/>
            <a:tailEnd/>
          </a:ln>
        </p:spPr>
      </p:pic>
      <p:sp>
        <p:nvSpPr>
          <p:cNvPr id="8199" name="TextBox 8"/>
          <p:cNvSpPr txBox="1">
            <a:spLocks noChangeArrowheads="1"/>
          </p:cNvSpPr>
          <p:nvPr/>
        </p:nvSpPr>
        <p:spPr bwMode="auto">
          <a:xfrm>
            <a:off x="2000250" y="2143125"/>
            <a:ext cx="857250" cy="1446213"/>
          </a:xfrm>
          <a:prstGeom prst="rect">
            <a:avLst/>
          </a:prstGeom>
          <a:noFill/>
          <a:ln w="9525">
            <a:noFill/>
            <a:miter lim="800000"/>
            <a:headEnd/>
            <a:tailEnd/>
          </a:ln>
        </p:spPr>
        <p:txBody>
          <a:bodyPr>
            <a:spAutoFit/>
          </a:bodyPr>
          <a:lstStyle/>
          <a:p>
            <a:r>
              <a:rPr lang="ru-RU" sz="8800" b="1">
                <a:solidFill>
                  <a:srgbClr val="FF0000"/>
                </a:solidFill>
              </a:rPr>
              <a:t>1</a:t>
            </a:r>
          </a:p>
        </p:txBody>
      </p:sp>
      <p:sp>
        <p:nvSpPr>
          <p:cNvPr id="8200" name="TextBox 9"/>
          <p:cNvSpPr txBox="1">
            <a:spLocks noChangeArrowheads="1"/>
          </p:cNvSpPr>
          <p:nvPr/>
        </p:nvSpPr>
        <p:spPr bwMode="auto">
          <a:xfrm>
            <a:off x="4857750" y="2143125"/>
            <a:ext cx="857250" cy="1446213"/>
          </a:xfrm>
          <a:prstGeom prst="rect">
            <a:avLst/>
          </a:prstGeom>
          <a:noFill/>
          <a:ln w="9525">
            <a:noFill/>
            <a:miter lim="800000"/>
            <a:headEnd/>
            <a:tailEnd/>
          </a:ln>
        </p:spPr>
        <p:txBody>
          <a:bodyPr>
            <a:spAutoFit/>
          </a:bodyPr>
          <a:lstStyle/>
          <a:p>
            <a:r>
              <a:rPr lang="ru-RU" sz="8800" b="1">
                <a:solidFill>
                  <a:srgbClr val="FF0000"/>
                </a:solidFill>
              </a:rPr>
              <a:t>2</a:t>
            </a:r>
          </a:p>
        </p:txBody>
      </p:sp>
      <p:sp>
        <p:nvSpPr>
          <p:cNvPr id="8201" name="TextBox 10"/>
          <p:cNvSpPr txBox="1">
            <a:spLocks noChangeArrowheads="1"/>
          </p:cNvSpPr>
          <p:nvPr/>
        </p:nvSpPr>
        <p:spPr bwMode="auto">
          <a:xfrm>
            <a:off x="7858125" y="2214563"/>
            <a:ext cx="857250" cy="1446212"/>
          </a:xfrm>
          <a:prstGeom prst="rect">
            <a:avLst/>
          </a:prstGeom>
          <a:noFill/>
          <a:ln w="9525">
            <a:noFill/>
            <a:miter lim="800000"/>
            <a:headEnd/>
            <a:tailEnd/>
          </a:ln>
        </p:spPr>
        <p:txBody>
          <a:bodyPr>
            <a:spAutoFit/>
          </a:bodyPr>
          <a:lstStyle/>
          <a:p>
            <a:r>
              <a:rPr lang="ru-RU" sz="8800" b="1">
                <a:solidFill>
                  <a:srgbClr val="C00000"/>
                </a:solidFill>
              </a:rPr>
              <a:t>3</a:t>
            </a:r>
          </a:p>
        </p:txBody>
      </p:sp>
      <p:sp>
        <p:nvSpPr>
          <p:cNvPr id="8202" name="TextBox 11"/>
          <p:cNvSpPr txBox="1">
            <a:spLocks noChangeArrowheads="1"/>
          </p:cNvSpPr>
          <p:nvPr/>
        </p:nvSpPr>
        <p:spPr bwMode="auto">
          <a:xfrm>
            <a:off x="1643063" y="4786313"/>
            <a:ext cx="857250" cy="1446212"/>
          </a:xfrm>
          <a:prstGeom prst="rect">
            <a:avLst/>
          </a:prstGeom>
          <a:noFill/>
          <a:ln w="9525">
            <a:noFill/>
            <a:miter lim="800000"/>
            <a:headEnd/>
            <a:tailEnd/>
          </a:ln>
        </p:spPr>
        <p:txBody>
          <a:bodyPr>
            <a:spAutoFit/>
          </a:bodyPr>
          <a:lstStyle/>
          <a:p>
            <a:r>
              <a:rPr lang="ru-RU" sz="8800" b="1">
                <a:solidFill>
                  <a:srgbClr val="FF0000"/>
                </a:solidFill>
              </a:rPr>
              <a:t>4</a:t>
            </a:r>
          </a:p>
        </p:txBody>
      </p:sp>
      <p:sp>
        <p:nvSpPr>
          <p:cNvPr id="8203" name="TextBox 12"/>
          <p:cNvSpPr txBox="1">
            <a:spLocks noChangeArrowheads="1"/>
          </p:cNvSpPr>
          <p:nvPr/>
        </p:nvSpPr>
        <p:spPr bwMode="auto">
          <a:xfrm>
            <a:off x="5572125" y="4714875"/>
            <a:ext cx="857250" cy="1446213"/>
          </a:xfrm>
          <a:prstGeom prst="rect">
            <a:avLst/>
          </a:prstGeom>
          <a:noFill/>
          <a:ln w="9525">
            <a:noFill/>
            <a:miter lim="800000"/>
            <a:headEnd/>
            <a:tailEnd/>
          </a:ln>
        </p:spPr>
        <p:txBody>
          <a:bodyPr>
            <a:spAutoFit/>
          </a:bodyPr>
          <a:lstStyle/>
          <a:p>
            <a:r>
              <a:rPr lang="ru-RU" sz="8800" b="1">
                <a:solidFill>
                  <a:srgbClr val="FF0000"/>
                </a:solidFill>
              </a:rPr>
              <a:t>5</a:t>
            </a:r>
          </a:p>
        </p:txBody>
      </p:sp>
      <p:pic>
        <p:nvPicPr>
          <p:cNvPr id="8204" name="Picture 19" descr="https://bumper-stickers.ru/61809-thickbox_default/1941-1945.jpg">
            <a:hlinkClick r:id="rId11" action="ppaction://hlinksldjump"/>
          </p:cNvPr>
          <p:cNvPicPr>
            <a:picLocks noChangeAspect="1" noChangeArrowheads="1"/>
          </p:cNvPicPr>
          <p:nvPr/>
        </p:nvPicPr>
        <p:blipFill>
          <a:blip r:embed="rId12"/>
          <a:srcRect/>
          <a:stretch>
            <a:fillRect/>
          </a:stretch>
        </p:blipFill>
        <p:spPr bwMode="auto">
          <a:xfrm>
            <a:off x="7643813" y="0"/>
            <a:ext cx="1357312"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hlinkClick r:id="rId2" action="ppaction://hlinksldjump"/>
          </p:cNvPr>
          <p:cNvPicPr>
            <a:picLocks noChangeAspect="1" noChangeArrowheads="1"/>
          </p:cNvPicPr>
          <p:nvPr/>
        </p:nvPicPr>
        <p:blipFill>
          <a:blip r:embed="rId3"/>
          <a:srcRect/>
          <a:stretch>
            <a:fillRect/>
          </a:stretch>
        </p:blipFill>
        <p:spPr bwMode="auto">
          <a:xfrm>
            <a:off x="6500813" y="642938"/>
            <a:ext cx="1798637" cy="2478087"/>
          </a:xfrm>
          <a:prstGeom prst="rect">
            <a:avLst/>
          </a:prstGeom>
          <a:noFill/>
          <a:ln w="9525">
            <a:noFill/>
            <a:miter lim="800000"/>
            <a:headEnd/>
            <a:tailEnd/>
          </a:ln>
        </p:spPr>
      </p:pic>
      <p:pic>
        <p:nvPicPr>
          <p:cNvPr id="9219" name="Picture 5">
            <a:hlinkClick r:id="rId4" action="ppaction://hlinksldjump"/>
          </p:cNvPr>
          <p:cNvPicPr>
            <a:picLocks noChangeAspect="1" noChangeArrowheads="1"/>
          </p:cNvPicPr>
          <p:nvPr/>
        </p:nvPicPr>
        <p:blipFill>
          <a:blip r:embed="rId5"/>
          <a:srcRect/>
          <a:stretch>
            <a:fillRect/>
          </a:stretch>
        </p:blipFill>
        <p:spPr bwMode="auto">
          <a:xfrm>
            <a:off x="5572125" y="3214688"/>
            <a:ext cx="1714500" cy="2557462"/>
          </a:xfrm>
          <a:prstGeom prst="rect">
            <a:avLst/>
          </a:prstGeom>
          <a:noFill/>
          <a:ln w="9525">
            <a:noFill/>
            <a:miter lim="800000"/>
            <a:headEnd/>
            <a:tailEnd/>
          </a:ln>
        </p:spPr>
      </p:pic>
      <p:pic>
        <p:nvPicPr>
          <p:cNvPr id="9220" name="Picture 7">
            <a:hlinkClick r:id="rId6" action="ppaction://hlinksldjump"/>
          </p:cNvPr>
          <p:cNvPicPr>
            <a:picLocks noChangeAspect="1" noChangeArrowheads="1"/>
          </p:cNvPicPr>
          <p:nvPr/>
        </p:nvPicPr>
        <p:blipFill>
          <a:blip r:embed="rId7"/>
          <a:srcRect/>
          <a:stretch>
            <a:fillRect/>
          </a:stretch>
        </p:blipFill>
        <p:spPr bwMode="auto">
          <a:xfrm>
            <a:off x="3659188" y="1071563"/>
            <a:ext cx="2627312" cy="1785937"/>
          </a:xfrm>
          <a:prstGeom prst="rect">
            <a:avLst/>
          </a:prstGeom>
          <a:noFill/>
          <a:ln w="9525">
            <a:noFill/>
            <a:miter lim="800000"/>
            <a:headEnd/>
            <a:tailEnd/>
          </a:ln>
        </p:spPr>
      </p:pic>
      <p:pic>
        <p:nvPicPr>
          <p:cNvPr id="9221" name="Picture 9">
            <a:hlinkClick r:id="rId8" action="ppaction://hlinksldjump"/>
          </p:cNvPr>
          <p:cNvPicPr>
            <a:picLocks noChangeAspect="1" noChangeArrowheads="1"/>
          </p:cNvPicPr>
          <p:nvPr/>
        </p:nvPicPr>
        <p:blipFill>
          <a:blip r:embed="rId9"/>
          <a:srcRect/>
          <a:stretch>
            <a:fillRect/>
          </a:stretch>
        </p:blipFill>
        <p:spPr bwMode="auto">
          <a:xfrm>
            <a:off x="1428750" y="714375"/>
            <a:ext cx="2016125" cy="2500313"/>
          </a:xfrm>
          <a:prstGeom prst="rect">
            <a:avLst/>
          </a:prstGeom>
          <a:noFill/>
          <a:ln w="9525">
            <a:noFill/>
            <a:miter lim="800000"/>
            <a:headEnd/>
            <a:tailEnd/>
          </a:ln>
        </p:spPr>
      </p:pic>
      <p:pic>
        <p:nvPicPr>
          <p:cNvPr id="9222" name="Picture 10">
            <a:hlinkClick r:id="rId10" action="ppaction://hlinksldjump"/>
          </p:cNvPr>
          <p:cNvPicPr>
            <a:picLocks noChangeAspect="1" noChangeArrowheads="1"/>
          </p:cNvPicPr>
          <p:nvPr/>
        </p:nvPicPr>
        <p:blipFill>
          <a:blip r:embed="rId11"/>
          <a:srcRect/>
          <a:stretch>
            <a:fillRect/>
          </a:stretch>
        </p:blipFill>
        <p:spPr bwMode="auto">
          <a:xfrm>
            <a:off x="2214563" y="3286125"/>
            <a:ext cx="1749425" cy="2274888"/>
          </a:xfrm>
          <a:prstGeom prst="rect">
            <a:avLst/>
          </a:prstGeom>
          <a:noFill/>
          <a:ln w="9525">
            <a:noFill/>
            <a:miter lim="800000"/>
            <a:headEnd/>
            <a:tailEnd/>
          </a:ln>
        </p:spPr>
      </p:pic>
      <p:sp>
        <p:nvSpPr>
          <p:cNvPr id="9223" name="TextBox 10"/>
          <p:cNvSpPr txBox="1">
            <a:spLocks noChangeArrowheads="1"/>
          </p:cNvSpPr>
          <p:nvPr/>
        </p:nvSpPr>
        <p:spPr bwMode="auto">
          <a:xfrm>
            <a:off x="1357313" y="2357438"/>
            <a:ext cx="857250" cy="1446212"/>
          </a:xfrm>
          <a:prstGeom prst="rect">
            <a:avLst/>
          </a:prstGeom>
          <a:noFill/>
          <a:ln w="9525">
            <a:noFill/>
            <a:miter lim="800000"/>
            <a:headEnd/>
            <a:tailEnd/>
          </a:ln>
        </p:spPr>
        <p:txBody>
          <a:bodyPr>
            <a:spAutoFit/>
          </a:bodyPr>
          <a:lstStyle/>
          <a:p>
            <a:r>
              <a:rPr lang="ru-RU" sz="8800" b="1">
                <a:solidFill>
                  <a:srgbClr val="FF0000"/>
                </a:solidFill>
              </a:rPr>
              <a:t>1</a:t>
            </a:r>
          </a:p>
        </p:txBody>
      </p:sp>
      <p:sp>
        <p:nvSpPr>
          <p:cNvPr id="9224" name="TextBox 11"/>
          <p:cNvSpPr txBox="1">
            <a:spLocks noChangeArrowheads="1"/>
          </p:cNvSpPr>
          <p:nvPr/>
        </p:nvSpPr>
        <p:spPr bwMode="auto">
          <a:xfrm>
            <a:off x="4857750" y="2143125"/>
            <a:ext cx="857250" cy="1446213"/>
          </a:xfrm>
          <a:prstGeom prst="rect">
            <a:avLst/>
          </a:prstGeom>
          <a:noFill/>
          <a:ln w="9525">
            <a:noFill/>
            <a:miter lim="800000"/>
            <a:headEnd/>
            <a:tailEnd/>
          </a:ln>
        </p:spPr>
        <p:txBody>
          <a:bodyPr>
            <a:spAutoFit/>
          </a:bodyPr>
          <a:lstStyle/>
          <a:p>
            <a:r>
              <a:rPr lang="ru-RU" sz="8800" b="1">
                <a:solidFill>
                  <a:srgbClr val="FF0000"/>
                </a:solidFill>
              </a:rPr>
              <a:t>2</a:t>
            </a:r>
          </a:p>
        </p:txBody>
      </p:sp>
      <p:sp>
        <p:nvSpPr>
          <p:cNvPr id="9225" name="TextBox 12"/>
          <p:cNvSpPr txBox="1">
            <a:spLocks noChangeArrowheads="1"/>
          </p:cNvSpPr>
          <p:nvPr/>
        </p:nvSpPr>
        <p:spPr bwMode="auto">
          <a:xfrm>
            <a:off x="7858125" y="2214563"/>
            <a:ext cx="857250" cy="1446212"/>
          </a:xfrm>
          <a:prstGeom prst="rect">
            <a:avLst/>
          </a:prstGeom>
          <a:noFill/>
          <a:ln w="9525">
            <a:noFill/>
            <a:miter lim="800000"/>
            <a:headEnd/>
            <a:tailEnd/>
          </a:ln>
        </p:spPr>
        <p:txBody>
          <a:bodyPr>
            <a:spAutoFit/>
          </a:bodyPr>
          <a:lstStyle/>
          <a:p>
            <a:r>
              <a:rPr lang="ru-RU" sz="8800" b="1">
                <a:solidFill>
                  <a:srgbClr val="FF0000"/>
                </a:solidFill>
              </a:rPr>
              <a:t>3</a:t>
            </a:r>
          </a:p>
        </p:txBody>
      </p:sp>
      <p:sp>
        <p:nvSpPr>
          <p:cNvPr id="9226" name="TextBox 13"/>
          <p:cNvSpPr txBox="1">
            <a:spLocks noChangeArrowheads="1"/>
          </p:cNvSpPr>
          <p:nvPr/>
        </p:nvSpPr>
        <p:spPr bwMode="auto">
          <a:xfrm>
            <a:off x="1571625" y="4429125"/>
            <a:ext cx="857250" cy="1446213"/>
          </a:xfrm>
          <a:prstGeom prst="rect">
            <a:avLst/>
          </a:prstGeom>
          <a:noFill/>
          <a:ln w="9525">
            <a:noFill/>
            <a:miter lim="800000"/>
            <a:headEnd/>
            <a:tailEnd/>
          </a:ln>
        </p:spPr>
        <p:txBody>
          <a:bodyPr>
            <a:spAutoFit/>
          </a:bodyPr>
          <a:lstStyle/>
          <a:p>
            <a:r>
              <a:rPr lang="ru-RU" sz="8800" b="1">
                <a:solidFill>
                  <a:srgbClr val="FF0000"/>
                </a:solidFill>
              </a:rPr>
              <a:t>4</a:t>
            </a:r>
          </a:p>
        </p:txBody>
      </p:sp>
      <p:sp>
        <p:nvSpPr>
          <p:cNvPr id="9227" name="TextBox 14"/>
          <p:cNvSpPr txBox="1">
            <a:spLocks noChangeArrowheads="1"/>
          </p:cNvSpPr>
          <p:nvPr/>
        </p:nvSpPr>
        <p:spPr bwMode="auto">
          <a:xfrm>
            <a:off x="5072063" y="4429125"/>
            <a:ext cx="857250" cy="1446213"/>
          </a:xfrm>
          <a:prstGeom prst="rect">
            <a:avLst/>
          </a:prstGeom>
          <a:noFill/>
          <a:ln w="9525">
            <a:noFill/>
            <a:miter lim="800000"/>
            <a:headEnd/>
            <a:tailEnd/>
          </a:ln>
        </p:spPr>
        <p:txBody>
          <a:bodyPr>
            <a:spAutoFit/>
          </a:bodyPr>
          <a:lstStyle/>
          <a:p>
            <a:r>
              <a:rPr lang="ru-RU" sz="8800" b="1">
                <a:solidFill>
                  <a:srgbClr val="FF0000"/>
                </a:solidFill>
              </a:rPr>
              <a:t>5</a:t>
            </a:r>
          </a:p>
        </p:txBody>
      </p:sp>
      <p:pic>
        <p:nvPicPr>
          <p:cNvPr id="9228" name="Picture 19" descr="https://bumper-stickers.ru/61809-thickbox_default/1941-1945.jpg">
            <a:hlinkClick r:id="rId12" action="ppaction://hlinksldjump"/>
          </p:cNvPr>
          <p:cNvPicPr>
            <a:picLocks noChangeAspect="1" noChangeArrowheads="1"/>
          </p:cNvPicPr>
          <p:nvPr/>
        </p:nvPicPr>
        <p:blipFill>
          <a:blip r:embed="rId13"/>
          <a:srcRect/>
          <a:stretch>
            <a:fillRect/>
          </a:stretch>
        </p:blipFill>
        <p:spPr bwMode="auto">
          <a:xfrm>
            <a:off x="7643813" y="0"/>
            <a:ext cx="1357312"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1071563" y="1571625"/>
            <a:ext cx="7800975" cy="4525963"/>
          </a:xfrm>
        </p:spPr>
        <p:txBody>
          <a:bodyPr/>
          <a:lstStyle/>
          <a:p>
            <a:pPr algn="just">
              <a:buFontTx/>
              <a:buNone/>
            </a:pPr>
            <a:r>
              <a:rPr lang="ru-RU" sz="4400" b="1" i="1" smtClean="0">
                <a:solidFill>
                  <a:srgbClr val="B00000"/>
                </a:solidFill>
              </a:rPr>
              <a:t>   1. Кем стал на фронте сын главного героя рассказа «Судьба человека» и какова  его дальнейшая судьба?</a:t>
            </a:r>
            <a:endParaRPr lang="ru-RU" sz="4400" b="1" smtClean="0">
              <a:solidFill>
                <a:srgbClr val="B00000"/>
              </a:solidFill>
            </a:endParaRPr>
          </a:p>
        </p:txBody>
      </p:sp>
      <p:pic>
        <p:nvPicPr>
          <p:cNvPr id="10243" name="Picture 17" descr="https://www.zlatodar.ru/files/products/28338.jpg">
            <a:hlinkClick r:id="rId2" action="ppaction://hlinksldjump"/>
          </p:cNvPr>
          <p:cNvPicPr>
            <a:picLocks noChangeAspect="1" noChangeArrowheads="1"/>
          </p:cNvPicPr>
          <p:nvPr/>
        </p:nvPicPr>
        <p:blipFill>
          <a:blip r:embed="rId3"/>
          <a:srcRect/>
          <a:stretch>
            <a:fillRect/>
          </a:stretch>
        </p:blipFill>
        <p:spPr bwMode="auto">
          <a:xfrm>
            <a:off x="0" y="2786063"/>
            <a:ext cx="1276350" cy="1285875"/>
          </a:xfrm>
          <a:prstGeom prst="rect">
            <a:avLst/>
          </a:prstGeom>
          <a:noFill/>
          <a:ln w="9525">
            <a:noFill/>
            <a:miter lim="800000"/>
            <a:headEnd/>
            <a:tailEnd/>
          </a:ln>
        </p:spPr>
      </p:pic>
      <p:pic>
        <p:nvPicPr>
          <p:cNvPr id="10244" name="Picture 19" descr="https://bumper-stickers.ru/61809-thickbox_default/1941-1945.jpg">
            <a:hlinkClick r:id="rId4" action="ppaction://hlinksldjump"/>
          </p:cNvPr>
          <p:cNvPicPr>
            <a:picLocks noChangeAspect="1" noChangeArrowheads="1"/>
          </p:cNvPicPr>
          <p:nvPr/>
        </p:nvPicPr>
        <p:blipFill>
          <a:blip r:embed="rId5"/>
          <a:srcRect/>
          <a:stretch>
            <a:fillRect/>
          </a:stretch>
        </p:blipFill>
        <p:spPr bwMode="auto">
          <a:xfrm>
            <a:off x="7643813" y="0"/>
            <a:ext cx="1357312"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idx="1"/>
          </p:nvPr>
        </p:nvSpPr>
        <p:spPr>
          <a:xfrm>
            <a:off x="1285875" y="1500188"/>
            <a:ext cx="7615238" cy="4525962"/>
          </a:xfrm>
        </p:spPr>
        <p:txBody>
          <a:bodyPr/>
          <a:lstStyle/>
          <a:p>
            <a:pPr>
              <a:buFontTx/>
              <a:buNone/>
            </a:pPr>
            <a:r>
              <a:rPr lang="ru-RU" sz="4800" b="1" i="1" smtClean="0">
                <a:solidFill>
                  <a:srgbClr val="B00000"/>
                </a:solidFill>
              </a:rPr>
              <a:t> 2. Почему главный герой   </a:t>
            </a:r>
          </a:p>
          <a:p>
            <a:pPr>
              <a:buFontTx/>
              <a:buNone/>
            </a:pPr>
            <a:r>
              <a:rPr lang="ru-RU" sz="4800" b="1" i="1" smtClean="0">
                <a:solidFill>
                  <a:srgbClr val="B00000"/>
                </a:solidFill>
              </a:rPr>
              <a:t>задушил одного из пленных </a:t>
            </a:r>
          </a:p>
          <a:p>
            <a:pPr>
              <a:buFontTx/>
              <a:buNone/>
            </a:pPr>
            <a:r>
              <a:rPr lang="ru-RU" sz="4800" b="1" i="1" smtClean="0">
                <a:solidFill>
                  <a:srgbClr val="B00000"/>
                </a:solidFill>
              </a:rPr>
              <a:t>в церкви?</a:t>
            </a:r>
            <a:endParaRPr lang="ru-RU" sz="4800" b="1" smtClean="0">
              <a:solidFill>
                <a:srgbClr val="B00000"/>
              </a:solidFill>
            </a:endParaRPr>
          </a:p>
          <a:p>
            <a:pPr>
              <a:buFontTx/>
              <a:buNone/>
            </a:pPr>
            <a:endParaRPr lang="ru-RU" smtClean="0"/>
          </a:p>
          <a:p>
            <a:endParaRPr lang="ru-RU" smtClean="0"/>
          </a:p>
        </p:txBody>
      </p:sp>
      <p:pic>
        <p:nvPicPr>
          <p:cNvPr id="11267" name="Picture 19" descr="https://bumper-stickers.ru/61809-thickbox_default/1941-1945.jpg">
            <a:hlinkClick r:id="rId2" action="ppaction://hlinksldjump"/>
          </p:cNvPr>
          <p:cNvPicPr>
            <a:picLocks noChangeAspect="1" noChangeArrowheads="1"/>
          </p:cNvPicPr>
          <p:nvPr/>
        </p:nvPicPr>
        <p:blipFill>
          <a:blip r:embed="rId3"/>
          <a:srcRect/>
          <a:stretch>
            <a:fillRect/>
          </a:stretch>
        </p:blipFill>
        <p:spPr bwMode="auto">
          <a:xfrm>
            <a:off x="7643813" y="0"/>
            <a:ext cx="1357312" cy="1357313"/>
          </a:xfrm>
          <a:prstGeom prst="rect">
            <a:avLst/>
          </a:prstGeom>
          <a:noFill/>
          <a:ln w="9525">
            <a:noFill/>
            <a:miter lim="800000"/>
            <a:headEnd/>
            <a:tailEnd/>
          </a:ln>
        </p:spPr>
      </p:pic>
      <p:pic>
        <p:nvPicPr>
          <p:cNvPr id="11268" name="Picture 17" descr="https://www.zlatodar.ru/files/products/28338.jpg">
            <a:hlinkClick r:id="rId4" action="ppaction://hlinksldjump"/>
          </p:cNvPr>
          <p:cNvPicPr>
            <a:picLocks noChangeAspect="1" noChangeArrowheads="1"/>
          </p:cNvPicPr>
          <p:nvPr/>
        </p:nvPicPr>
        <p:blipFill>
          <a:blip r:embed="rId5"/>
          <a:srcRect/>
          <a:stretch>
            <a:fillRect/>
          </a:stretch>
        </p:blipFill>
        <p:spPr bwMode="auto">
          <a:xfrm>
            <a:off x="0" y="2786063"/>
            <a:ext cx="12763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День Победы_06">
  <a:themeElements>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День Победы_06">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День Победы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День Победы_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День Победы_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День Победы_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День Победы_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День Победы_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День Победы_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День Победы_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День Победы_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День Победы_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День Победы_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День Победы_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День Победы_0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День Победы_06</Template>
  <TotalTime>692</TotalTime>
  <Words>1737</Words>
  <Application>Microsoft Office PowerPoint</Application>
  <PresentationFormat>Экран (4:3)</PresentationFormat>
  <Paragraphs>148</Paragraphs>
  <Slides>57</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57</vt:i4>
      </vt:variant>
    </vt:vector>
  </HeadingPairs>
  <TitlesOfParts>
    <vt:vector size="63" baseType="lpstr">
      <vt:lpstr>Times New Roman</vt:lpstr>
      <vt:lpstr>Arial</vt:lpstr>
      <vt:lpstr>Calibri</vt:lpstr>
      <vt:lpstr>Cambria</vt:lpstr>
      <vt:lpstr>День Победы_06</vt:lpstr>
      <vt:lpstr>Документ Microsoft Office Word</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4. ДЛЯ ВСЕХ! Восстановите правильную последовательность событий в рассказе. </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      4. Вставьте пропущенное слово:  </vt:lpstr>
      <vt:lpstr>  Внимание:  вещевой мешок!  Задание для всех команд</vt:lpstr>
      <vt:lpstr>Слайд 33</vt:lpstr>
      <vt:lpstr>Слайд 34</vt:lpstr>
      <vt:lpstr>Слайд 35</vt:lpstr>
      <vt:lpstr>Слайд 36</vt:lpstr>
      <vt:lpstr>Слайд 37</vt:lpstr>
      <vt:lpstr>Слайд 38</vt:lpstr>
      <vt:lpstr>Слайд 39</vt:lpstr>
      <vt:lpstr>Слайд 40</vt:lpstr>
      <vt:lpstr>Слайд 41</vt:lpstr>
      <vt:lpstr> 5. Отгадайте ребус, в котором зашифровано известное высказывание из повести. Кто произносит эти слова?</vt:lpstr>
      <vt:lpstr>Слайд 43</vt:lpstr>
      <vt:lpstr>Слайд 44</vt:lpstr>
      <vt:lpstr>Слайд 45</vt:lpstr>
      <vt:lpstr>Слайд 46</vt:lpstr>
      <vt:lpstr>Слайд 47</vt:lpstr>
      <vt:lpstr>Слайд 48</vt:lpstr>
      <vt:lpstr>Слайд 49</vt:lpstr>
      <vt:lpstr> 3. Какой эпизод повести запечатлен в кадре из фильма?  </vt:lpstr>
      <vt:lpstr>Слайд 51</vt:lpstr>
      <vt:lpstr>5. Соотнесите имена героинь повести     с портретами и фактами биографии ДЛЯ ВСЕХ КОМАНД!</vt:lpstr>
      <vt:lpstr>Зенитчицы</vt:lpstr>
      <vt:lpstr>Слайд 54</vt:lpstr>
      <vt:lpstr>Слайд 55</vt:lpstr>
      <vt:lpstr>Слайд 56</vt:lpstr>
      <vt:lpstr>Слайд 57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admin</cp:lastModifiedBy>
  <cp:revision>108</cp:revision>
  <dcterms:created xsi:type="dcterms:W3CDTF">2013-03-16T20:41:41Z</dcterms:created>
  <dcterms:modified xsi:type="dcterms:W3CDTF">2020-04-25T01:37:14Z</dcterms:modified>
</cp:coreProperties>
</file>