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1" r:id="rId2"/>
    <p:sldId id="299" r:id="rId3"/>
    <p:sldId id="283" r:id="rId4"/>
    <p:sldId id="284" r:id="rId5"/>
    <p:sldId id="285" r:id="rId6"/>
    <p:sldId id="286" r:id="rId7"/>
    <p:sldId id="287" r:id="rId8"/>
    <p:sldId id="288" r:id="rId9"/>
    <p:sldId id="280" r:id="rId10"/>
    <p:sldId id="289" r:id="rId11"/>
    <p:sldId id="290" r:id="rId12"/>
    <p:sldId id="291" r:id="rId13"/>
    <p:sldId id="292" r:id="rId14"/>
    <p:sldId id="294" r:id="rId15"/>
    <p:sldId id="295" r:id="rId16"/>
    <p:sldId id="297" r:id="rId17"/>
    <p:sldId id="296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6F48-967A-4628-8676-7E1827CE87E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CB74-1C5C-49D0-A3E8-7C63279A5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5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FCB74-1C5C-49D0-A3E8-7C63279A5D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4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1080-D785-40F2-968A-05AB12564E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4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sz="4200" b="1" dirty="0">
                <a:solidFill>
                  <a:prstClr val="black"/>
                </a:solidFill>
              </a:rPr>
              <a:t>Дизайн-проект</a:t>
            </a:r>
            <a:endParaRPr lang="ru-RU" sz="42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1000" dirty="0">
                <a:solidFill>
                  <a:prstClr val="black"/>
                </a:solidFill>
              </a:rPr>
              <a:t>             </a:t>
            </a:r>
          </a:p>
          <a:p>
            <a:pPr lvl="0">
              <a:buNone/>
            </a:pPr>
            <a:r>
              <a:rPr lang="ru-RU" sz="1000" dirty="0">
                <a:solidFill>
                  <a:prstClr val="black"/>
                </a:solidFill>
              </a:rPr>
              <a:t> </a:t>
            </a:r>
          </a:p>
          <a:p>
            <a:pPr lvl="0" algn="ctr">
              <a:buNone/>
            </a:pPr>
            <a:r>
              <a:rPr lang="ru-RU" sz="4200" b="1" dirty="0">
                <a:solidFill>
                  <a:prstClr val="black"/>
                </a:solidFill>
              </a:rPr>
              <a:t>   Цветочные фантазии</a:t>
            </a:r>
          </a:p>
          <a:p>
            <a:pPr lvl="0">
              <a:buNone/>
            </a:pPr>
            <a:r>
              <a:rPr lang="ru-RU" sz="4200" b="1" smtClean="0">
                <a:solidFill>
                  <a:prstClr val="black"/>
                </a:solidFill>
              </a:rPr>
              <a:t>                                       </a:t>
            </a:r>
            <a:r>
              <a:rPr lang="ru-RU" sz="4200" b="1" dirty="0" smtClean="0">
                <a:solidFill>
                  <a:prstClr val="black"/>
                </a:solidFill>
              </a:rPr>
              <a:t>5 класс</a:t>
            </a:r>
            <a:endParaRPr lang="ru-RU" sz="42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1000" dirty="0">
                <a:solidFill>
                  <a:prstClr val="black"/>
                </a:solidFill>
              </a:rPr>
              <a:t>               </a:t>
            </a:r>
          </a:p>
          <a:p>
            <a:pPr lvl="0">
              <a:buNone/>
            </a:pPr>
            <a:r>
              <a:rPr lang="ru-RU" sz="1000" dirty="0">
                <a:solidFill>
                  <a:prstClr val="black"/>
                </a:solidFill>
              </a:rPr>
              <a:t> </a:t>
            </a:r>
          </a:p>
          <a:p>
            <a:pPr lvl="0">
              <a:buNone/>
            </a:pPr>
            <a:r>
              <a:rPr lang="ru-RU" sz="1000" dirty="0">
                <a:solidFill>
                  <a:prstClr val="black"/>
                </a:solidFill>
              </a:rPr>
              <a:t> </a:t>
            </a:r>
          </a:p>
          <a:p>
            <a:pPr lvl="0">
              <a:buNone/>
            </a:pPr>
            <a:r>
              <a:rPr lang="ru-RU" sz="1000" dirty="0">
                <a:solidFill>
                  <a:prstClr val="black"/>
                </a:solidFill>
              </a:rPr>
              <a:t>                                                                           </a:t>
            </a:r>
          </a:p>
          <a:p>
            <a:pPr lvl="0" algn="ctr">
              <a:buNone/>
            </a:pPr>
            <a:r>
              <a:rPr lang="ru-RU" sz="2600" b="1" dirty="0">
                <a:solidFill>
                  <a:prstClr val="black"/>
                </a:solidFill>
              </a:rPr>
              <a:t>Автор: </a:t>
            </a:r>
            <a:r>
              <a:rPr lang="ru-RU" sz="2600" b="1" dirty="0" smtClean="0">
                <a:solidFill>
                  <a:prstClr val="black"/>
                </a:solidFill>
              </a:rPr>
              <a:t>Борохов. Владимир Викторович </a:t>
            </a:r>
            <a:endParaRPr lang="ru-RU" sz="2600" b="1" dirty="0">
              <a:solidFill>
                <a:prstClr val="black"/>
              </a:solidFill>
            </a:endParaRPr>
          </a:p>
          <a:p>
            <a:pPr lvl="0" algn="ctr"/>
            <a:endParaRPr lang="ru-RU" sz="1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2100" b="1" dirty="0" smtClean="0">
                <a:solidFill>
                  <a:prstClr val="black"/>
                </a:solidFill>
              </a:rPr>
              <a:t>Учитель технологии ГБОУ СОШ №</a:t>
            </a:r>
            <a:r>
              <a:rPr lang="ru-RU" sz="2100" b="1" dirty="0" smtClean="0">
                <a:solidFill>
                  <a:prstClr val="black"/>
                </a:solidFill>
              </a:rPr>
              <a:t>136</a:t>
            </a:r>
            <a:endParaRPr lang="ru-RU" sz="21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ru-RU" sz="26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2600" b="1" dirty="0" smtClean="0">
                <a:solidFill>
                  <a:prstClr val="black"/>
                </a:solidFill>
              </a:rPr>
              <a:t>2020г</a:t>
            </a:r>
            <a:endParaRPr lang="ru-RU" sz="26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ГОСУДАРСТВЕННОЕ БЮДЖЕТНОЕ ОБЩЕОБРАЗОВАТЕЛЬНОЕ 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УЧРЕЖДЕНИЕ СРЕДНЯЯ ОБЩЕОБРОЗОВАТЕЛЬНАЯ ШКОЛА</a:t>
            </a:r>
            <a:r>
              <a:rPr lang="ru-RU" sz="1600" b="1" dirty="0" smtClean="0">
                <a:solidFill>
                  <a:prstClr val="black"/>
                </a:solidFill>
              </a:rPr>
              <a:t>№</a:t>
            </a:r>
            <a:r>
              <a:rPr lang="ru-RU" sz="1600" b="1" dirty="0" smtClean="0">
                <a:solidFill>
                  <a:prstClr val="black"/>
                </a:solidFill>
              </a:rPr>
              <a:t>136</a:t>
            </a:r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КАЛИНИНСКОГО </a:t>
            </a:r>
            <a:r>
              <a:rPr lang="ru-RU" sz="1600" b="1" dirty="0">
                <a:solidFill>
                  <a:prstClr val="black"/>
                </a:solidFill>
              </a:rPr>
              <a:t>РАЙОНА Г.САНКТ-ПЕТЕРБУРГА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11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9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Выбор материалов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2627784" y="2071678"/>
            <a:ext cx="3730166" cy="27860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3" y="1700808"/>
            <a:ext cx="1575245" cy="37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фанера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928934"/>
            <a:ext cx="14133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бумага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857760"/>
            <a:ext cx="15167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857760"/>
            <a:ext cx="13573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древесина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928934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3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Инструменты</a:t>
            </a:r>
            <a:endParaRPr lang="ru-RU" sz="4000" dirty="0"/>
          </a:p>
        </p:txBody>
      </p:sp>
      <p:pic>
        <p:nvPicPr>
          <p:cNvPr id="3" name="Содержимое 4" descr="Material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556792"/>
            <a:ext cx="37019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92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Технология изготовления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4500"/>
            <a:ext cx="2304256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412776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.Перевод </a:t>
            </a:r>
            <a:r>
              <a:rPr lang="ru-RU" sz="2800" b="1" dirty="0"/>
              <a:t>рисунка на фанеру </a:t>
            </a:r>
            <a:r>
              <a:rPr lang="ru-RU" sz="2800" b="1" dirty="0" smtClean="0"/>
              <a:t>или </a:t>
            </a:r>
            <a:r>
              <a:rPr lang="ru-RU" sz="2800" b="1" dirty="0"/>
              <a:t>на другой материал.</a:t>
            </a:r>
            <a:endParaRPr lang="ru-RU" sz="2800" dirty="0"/>
          </a:p>
          <a:p>
            <a:r>
              <a:rPr lang="ru-RU" sz="2800" b="1" dirty="0" smtClean="0"/>
              <a:t>.Выпиливание</a:t>
            </a:r>
            <a:r>
              <a:rPr lang="ru-RU" sz="2800" b="1" dirty="0"/>
              <a:t>.</a:t>
            </a:r>
          </a:p>
          <a:p>
            <a:r>
              <a:rPr lang="ru-RU" sz="2800" b="1" dirty="0" smtClean="0"/>
              <a:t>.Отделка </a:t>
            </a:r>
            <a:r>
              <a:rPr lang="ru-RU" sz="2800" b="1" dirty="0"/>
              <a:t>изделия.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726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7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Технологическая карта</a:t>
            </a:r>
            <a:br>
              <a:rPr lang="ru-RU" sz="4000" b="1" dirty="0"/>
            </a:br>
            <a:r>
              <a:rPr lang="ru-RU" sz="4000" dirty="0"/>
              <a:t> на изготовление рамки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74227"/>
              </p:ext>
            </p:extLst>
          </p:nvPr>
        </p:nvGraphicFramePr>
        <p:xfrm>
          <a:off x="457200" y="1600200"/>
          <a:ext cx="8147248" cy="493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255"/>
                <a:gridCol w="4481244"/>
                <a:gridCol w="2715749"/>
              </a:tblGrid>
              <a:tr h="424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Последовательность операций.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Инструменты и приспособления.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Выбор заготовки с припуском на обработку.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250*170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Линейка,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карандаш,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пила,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штангенциркуль,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верстак.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36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Подготовить заготовку для разметки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Наждачная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бумага, колодка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Разметить заготовку по рисунку.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Копировальная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бумага, карандаш.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Опилить внутренние контуры ажура рамки 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Лобзик , упорная дощечка, струбцина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Опилить внешний контур рамки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Лобзик, упорная дощечка, струбцина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3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Чистовая  обработка надфилями разной конфигурации отверстий и контура.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Надфили разной конфигурации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Шлифовать изделие.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Наждачная бумага.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Полировать изделие древесиной более твердой породы.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Брусок из березы.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54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840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Отделка изделия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1484785"/>
            <a:ext cx="68407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Точеные изделия из древесины отделывают разными способами. Изделия из древесины с красивой текстурой тщательно зачищают шлифовальной шкуркой, а затем полируют бруском более твердой породы. Такое изделие можно оставить только отполированным или покрыть его бесцветным лаком для придания стекловидного блеска. В своей работе я использовал  лак на водной основе, это лак – светлый, глянцевый, обладает высокой твердостью после высыхания, экологически чистый, быстро сохнет.</a:t>
            </a:r>
          </a:p>
        </p:txBody>
      </p:sp>
    </p:spTree>
    <p:extLst>
      <p:ext uri="{BB962C8B-B14F-4D97-AF65-F5344CB8AC3E}">
        <p14:creationId xmlns:p14="http://schemas.microsoft.com/office/powerpoint/2010/main" val="9163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Экономическое обоснование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5273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того, чтобы подсчитать затраты на выполнение нашего изделия, необходимо знать стоимость всех материалов и электроэнергии затраченных на его изготовление.</a:t>
            </a:r>
          </a:p>
          <a:p>
            <a:r>
              <a:rPr lang="ru-RU" sz="1600" dirty="0" smtClean="0"/>
              <a:t>.Я </a:t>
            </a:r>
            <a:r>
              <a:rPr lang="ru-RU" sz="1600" dirty="0"/>
              <a:t>не учитывал затраты на: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амортизацию оборудования, так как работал в школьной мастерской;</a:t>
            </a:r>
          </a:p>
          <a:p>
            <a:pPr lvl="0"/>
            <a:r>
              <a:rPr lang="ru-RU" sz="1600" dirty="0"/>
              <a:t>электроэнергию, так как работали в светлое время суток;</a:t>
            </a:r>
          </a:p>
          <a:p>
            <a:pPr lvl="0"/>
            <a:r>
              <a:rPr lang="ru-RU" sz="1600" dirty="0"/>
              <a:t>оплату труда, так как делал все самостоятельно;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.При </a:t>
            </a:r>
            <a:r>
              <a:rPr lang="ru-RU" sz="1600" dirty="0"/>
              <a:t>изготовлении рамки я потратил деньги на покупку фанеры</a:t>
            </a:r>
          </a:p>
          <a:p>
            <a:r>
              <a:rPr lang="ru-RU" sz="1600" dirty="0"/>
              <a:t> – заготовка 30х25 обошлась мне в 38 рублей.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.Для </a:t>
            </a:r>
            <a:r>
              <a:rPr lang="ru-RU" sz="1600" dirty="0"/>
              <a:t>отделки изделия я израсходовал 100 грамм лака или 0,1кг.</a:t>
            </a:r>
          </a:p>
          <a:p>
            <a:r>
              <a:rPr lang="ru-RU" sz="1600" dirty="0"/>
              <a:t>Цена 1кг лака – 60 руб.</a:t>
            </a:r>
          </a:p>
          <a:p>
            <a:r>
              <a:rPr lang="ru-RU" sz="1600" dirty="0"/>
              <a:t>С = 0.1 x 60 = 6 руб.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.При </a:t>
            </a:r>
            <a:r>
              <a:rPr lang="ru-RU" sz="1600" dirty="0"/>
              <a:t>выпиливании я сломал  2 пилочки.</a:t>
            </a:r>
          </a:p>
          <a:p>
            <a:r>
              <a:rPr lang="ru-RU" sz="1600" dirty="0"/>
              <a:t>Цена 1 пилочки – 2 руб.</a:t>
            </a:r>
          </a:p>
          <a:p>
            <a:r>
              <a:rPr lang="ru-RU" sz="1600" dirty="0"/>
              <a:t>С = 2 x 2 = 4 руб.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 smtClean="0"/>
              <a:t>.Общие </a:t>
            </a:r>
            <a:r>
              <a:rPr lang="ru-RU" sz="1600" dirty="0"/>
              <a:t>затраты составили:</a:t>
            </a:r>
          </a:p>
          <a:p>
            <a:r>
              <a:rPr lang="ru-RU" sz="1600" dirty="0"/>
              <a:t>С = 38 + 6 + 4 + =48 руб. </a:t>
            </a:r>
          </a:p>
        </p:txBody>
      </p:sp>
    </p:spTree>
    <p:extLst>
      <p:ext uri="{BB962C8B-B14F-4D97-AF65-F5344CB8AC3E}">
        <p14:creationId xmlns:p14="http://schemas.microsoft.com/office/powerpoint/2010/main" val="400215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Экологическая оценка проекта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Рамка полностью изготовлена из древесины – материала вечного из-за своего постоянного возобновления при условии заботливого восстановления лесных насаждений.</a:t>
            </a:r>
          </a:p>
          <a:p>
            <a:r>
              <a:rPr lang="ru-RU" sz="1600" dirty="0" smtClean="0"/>
              <a:t>Использование обрезков фанеры из отходов деревообрабатывающего цеха местного мебельного кооператива способствует более полной переработке древесины, сбережению леса.</a:t>
            </a:r>
          </a:p>
          <a:p>
            <a:r>
              <a:rPr lang="ru-RU" sz="1600" dirty="0" smtClean="0"/>
              <a:t>При выполнении проекта использовались предварительно отстроганные дощечки. При необходимости выполнения в ходе выпиливания, получившиеся опилки можно было бы использовать, например: как подстилку для животных; при домашнем копчении мяса, осенью - для утепления грядок с клубникой или чесноком, весной – для сохранения влаги и защиты грядок с посевами моркови и лука от возможного растрескивания земли после полива. </a:t>
            </a:r>
          </a:p>
          <a:p>
            <a:r>
              <a:rPr lang="ru-RU" sz="1600" dirty="0" smtClean="0"/>
              <a:t>Золу, получившуюся при сжигании опилок и других древесных отходов, можно использовать и как удобрение, и как экологически чистое средство при защите крестоцветных растений, таких как редис, редька, капуста, от вредителей.</a:t>
            </a:r>
          </a:p>
          <a:p>
            <a:r>
              <a:rPr lang="ru-RU" sz="1600" dirty="0" smtClean="0"/>
              <a:t>Применение лака на водной основе исключает вредное воздействие материалов на организм человека в процессе выполнения проекта и дальнейшего использования изделия.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9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Готовое изделие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328574"/>
            <a:ext cx="3640137" cy="505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8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5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/>
              <a:t>Процесс выпиливания захватывает, так как в каждую деталь вложен личный труд, и готовое изделие </a:t>
            </a:r>
            <a:r>
              <a:rPr lang="ru-RU" sz="2800" dirty="0" smtClean="0"/>
              <a:t>оценивается, </a:t>
            </a:r>
            <a:r>
              <a:rPr lang="ru-RU" sz="2800" dirty="0"/>
              <a:t>как собственное произведение. А если в изделие, над которым работал, вложить что-то свое, внести поправки и дополнения, изменить конструкцию или рисунок орнамента, то такое изделие особенно дорого. Такие предметы находятся дома на самом почетном месте. </a:t>
            </a:r>
          </a:p>
        </p:txBody>
      </p:sp>
    </p:spTree>
    <p:extLst>
      <p:ext uri="{BB962C8B-B14F-4D97-AF65-F5344CB8AC3E}">
        <p14:creationId xmlns:p14="http://schemas.microsoft.com/office/powerpoint/2010/main" val="210247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9127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«Жизнь без труда – воровство,</a:t>
            </a:r>
          </a:p>
          <a:p>
            <a:pPr lvl="0" algn="ctr">
              <a:buNone/>
            </a:pPr>
            <a:r>
              <a:rPr lang="ru-RU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Жизнь без искусств – варварство».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41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 Испокон века славилась земля русская умелыми и мастеровитыми гражданами: хоть кружевом деревянным дом украсить, хоть церковь без единого гвоздя построить. Из ничего чудеса творить умели: смотришь и диву даёшься.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Введение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Picture 3" descr="C:\Users\CPU-1\Desktop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714884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2" descr="C:\Users\CPU-1\Desktop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714884"/>
            <a:ext cx="1733550" cy="1428750"/>
          </a:xfrm>
          <a:prstGeom prst="rect">
            <a:avLst/>
          </a:prstGeom>
          <a:noFill/>
        </p:spPr>
      </p:pic>
      <p:pic>
        <p:nvPicPr>
          <p:cNvPr id="6" name="Picture 4" descr="C:\Users\CPU-1\Desktop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107632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02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PU-1\Desktop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076325" cy="1428750"/>
          </a:xfrm>
          <a:prstGeom prst="rect">
            <a:avLst/>
          </a:prstGeom>
          <a:noFill/>
        </p:spPr>
      </p:pic>
      <p:pic>
        <p:nvPicPr>
          <p:cNvPr id="3" name="Picture 2" descr="C:\Users\CPU-1\Desktop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62045" y="44624"/>
            <a:ext cx="666633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</a:rPr>
              <a:t>Обоснование и выбор </a:t>
            </a:r>
            <a:r>
              <a:rPr lang="ru-RU" sz="4400" b="1" dirty="0" smtClean="0">
                <a:solidFill>
                  <a:prstClr val="black"/>
                </a:solidFill>
              </a:rPr>
              <a:t>   темы </a:t>
            </a:r>
            <a:r>
              <a:rPr lang="ru-RU" sz="4400" b="1" dirty="0">
                <a:solidFill>
                  <a:prstClr val="black"/>
                </a:solidFill>
              </a:rPr>
              <a:t>проекта</a:t>
            </a:r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38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582340"/>
            <a:ext cx="73448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нашей школе, где в светлых коридорах много свободного места на стенах, было предложено ученикам разработать эскизы рамок для оформления стендов с фотографиями лучших учеников школы. Внести свой вклад в оформление и украшение школы, причем работать не по старым, а по новым технологиям – вот задача, которая была поставлена перед нами. Рамки, конечно же можно купить в магазине, ведь там огромный выбор красивых настенных украшений, но они, как правило имеют высокую цену и однотипны.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787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Обоснование и выбор темы </a:t>
            </a:r>
            <a:r>
              <a:rPr lang="ru-RU" sz="3600" b="1" dirty="0" smtClean="0"/>
              <a:t>  проекта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71612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.Цель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</a:p>
          <a:p>
            <a:r>
              <a:rPr lang="ru-RU" sz="2000" dirty="0"/>
              <a:t>- разработать и изготовить из фанеры красивую и недорогую рамку для фото на школьный стенд. </a:t>
            </a:r>
          </a:p>
          <a:p>
            <a:r>
              <a:rPr lang="ru-RU" sz="2000" b="1" dirty="0" smtClean="0"/>
              <a:t>.Задачи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</a:p>
          <a:p>
            <a:r>
              <a:rPr lang="ru-RU" sz="2000" dirty="0"/>
              <a:t> разработать экономичную, технологичную, прочную и надежную конструкцию     декоративно-прикладного изделия из фанеры;</a:t>
            </a:r>
          </a:p>
          <a:p>
            <a:r>
              <a:rPr lang="ru-RU" sz="2000" dirty="0"/>
              <a:t> разработать несложный технологический процесс изготовления рамки на основе изученных технологий обработки фанеры с применением инструментов и приспособлений, имеющихся в школьной мастерской;</a:t>
            </a:r>
          </a:p>
          <a:p>
            <a:r>
              <a:rPr lang="ru-RU" sz="2000" dirty="0"/>
              <a:t> изготовить изделие согласно разработанной технической документации за ограниченное время.</a:t>
            </a:r>
          </a:p>
          <a:p>
            <a:r>
              <a:rPr lang="ru-RU" sz="2000" dirty="0"/>
              <a:t>предложить школе свою идею украшения стендов.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17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5976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Историческая справка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28800"/>
            <a:ext cx="72007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Выпиливание - старинный вид декоративно-прикладного искусства, традиции которого живы и в наше время. История художественного выпиливания берет истоки со II половины XIX века России, каждый раз совершенствуясь. Каждый, кто увлекается этим видом творчества, приносит в него что-то своё. Начинают же все одинаково – с азов ремесла. </a:t>
            </a:r>
            <a:r>
              <a:rPr lang="ru-RU" sz="2400" dirty="0" smtClean="0"/>
              <a:t>С </a:t>
            </a:r>
            <a:r>
              <a:rPr lang="ru-RU" sz="2400" dirty="0"/>
              <a:t>ними-то и познакомили нас работы авторов-умельцев, которые удалось найти на книжных полках библиотеки, у родных и </a:t>
            </a:r>
          </a:p>
          <a:p>
            <a:pPr algn="ctr">
              <a:buNone/>
            </a:pPr>
            <a:r>
              <a:rPr lang="ru-RU" sz="2400" dirty="0"/>
              <a:t>     знакомых. </a:t>
            </a:r>
          </a:p>
        </p:txBody>
      </p:sp>
    </p:spTree>
    <p:extLst>
      <p:ext uri="{BB962C8B-B14F-4D97-AF65-F5344CB8AC3E}">
        <p14:creationId xmlns:p14="http://schemas.microsoft.com/office/powerpoint/2010/main" val="17001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5184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Выбор вариантов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44824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.Изготовление </a:t>
            </a:r>
            <a:r>
              <a:rPr lang="ru-RU" sz="3200" dirty="0"/>
              <a:t>любой новой вещи начинается </a:t>
            </a:r>
            <a:r>
              <a:rPr lang="ru-RU" sz="3200" dirty="0" smtClean="0"/>
              <a:t>с идеи и </a:t>
            </a:r>
            <a:r>
              <a:rPr lang="ru-RU" sz="3200" dirty="0"/>
              <a:t>эскизов. </a:t>
            </a:r>
          </a:p>
          <a:p>
            <a:r>
              <a:rPr lang="ru-RU" sz="3200" dirty="0" smtClean="0"/>
              <a:t>.Обзор </a:t>
            </a:r>
            <a:r>
              <a:rPr lang="ru-RU" sz="3200" dirty="0"/>
              <a:t>существующих конструкций.</a:t>
            </a:r>
          </a:p>
          <a:p>
            <a:r>
              <a:rPr lang="ru-RU" sz="3200" dirty="0" smtClean="0"/>
              <a:t>.Разработка </a:t>
            </a:r>
            <a:r>
              <a:rPr lang="ru-RU" sz="3200" dirty="0"/>
              <a:t>конструкции.</a:t>
            </a:r>
          </a:p>
          <a:p>
            <a:r>
              <a:rPr lang="ru-RU" sz="3200" dirty="0" smtClean="0"/>
              <a:t>.Создаем </a:t>
            </a:r>
            <a:r>
              <a:rPr lang="ru-RU" sz="3200" dirty="0"/>
              <a:t>технологическую карту.</a:t>
            </a:r>
          </a:p>
        </p:txBody>
      </p:sp>
    </p:spTree>
    <p:extLst>
      <p:ext uri="{BB962C8B-B14F-4D97-AF65-F5344CB8AC3E}">
        <p14:creationId xmlns:p14="http://schemas.microsoft.com/office/powerpoint/2010/main" val="1558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552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4000" dirty="0" smtClean="0"/>
              <a:t>Требования </a:t>
            </a:r>
            <a:r>
              <a:rPr lang="ru-RU" sz="4000" dirty="0"/>
              <a:t>к изделию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3" y="1556792"/>
            <a:ext cx="65527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.Приятный </a:t>
            </a:r>
            <a:r>
              <a:rPr lang="ru-RU" sz="2400" dirty="0"/>
              <a:t>дизайн</a:t>
            </a:r>
          </a:p>
          <a:p>
            <a:r>
              <a:rPr lang="ru-RU" sz="2400" dirty="0" smtClean="0"/>
              <a:t>.Визуальная </a:t>
            </a:r>
            <a:r>
              <a:rPr lang="ru-RU" sz="2400" dirty="0"/>
              <a:t>привлекательность</a:t>
            </a:r>
          </a:p>
          <a:p>
            <a:r>
              <a:rPr lang="ru-RU" sz="2400" dirty="0" smtClean="0"/>
              <a:t>.Универсальность</a:t>
            </a:r>
            <a:endParaRPr lang="ru-RU" sz="2400" dirty="0"/>
          </a:p>
          <a:p>
            <a:r>
              <a:rPr lang="ru-RU" sz="2400" dirty="0" smtClean="0"/>
              <a:t>.Безопасность </a:t>
            </a:r>
            <a:r>
              <a:rPr lang="ru-RU" sz="2400" dirty="0"/>
              <a:t>изготовления</a:t>
            </a:r>
          </a:p>
          <a:p>
            <a:r>
              <a:rPr lang="ru-RU" sz="2400" dirty="0" smtClean="0"/>
              <a:t>.Время </a:t>
            </a:r>
            <a:r>
              <a:rPr lang="ru-RU" sz="2400" dirty="0"/>
              <a:t>изготовления</a:t>
            </a:r>
          </a:p>
          <a:p>
            <a:r>
              <a:rPr lang="ru-RU" sz="2400" dirty="0" smtClean="0"/>
              <a:t>.Простота </a:t>
            </a:r>
            <a:r>
              <a:rPr lang="ru-RU" sz="2400" dirty="0"/>
              <a:t>изготовления и сборки</a:t>
            </a:r>
          </a:p>
          <a:p>
            <a:r>
              <a:rPr lang="ru-RU" sz="2400" dirty="0" smtClean="0"/>
              <a:t>.Предельная </a:t>
            </a:r>
            <a:r>
              <a:rPr lang="ru-RU" sz="2400" dirty="0"/>
              <a:t>масса и габариты</a:t>
            </a:r>
          </a:p>
          <a:p>
            <a:r>
              <a:rPr lang="ru-RU" sz="2400" dirty="0" smtClean="0"/>
              <a:t>.Оптимальные </a:t>
            </a:r>
            <a:r>
              <a:rPr lang="ru-RU" sz="2400" dirty="0"/>
              <a:t>экономические затраты</a:t>
            </a:r>
          </a:p>
          <a:p>
            <a:r>
              <a:rPr lang="ru-RU" sz="2400" dirty="0" smtClean="0"/>
              <a:t>.Прочность </a:t>
            </a:r>
            <a:r>
              <a:rPr lang="ru-RU" sz="2400" dirty="0"/>
              <a:t>и долговечность</a:t>
            </a:r>
          </a:p>
          <a:p>
            <a:r>
              <a:rPr lang="ru-RU" sz="2400" dirty="0" smtClean="0"/>
              <a:t>.Наличие </a:t>
            </a:r>
            <a:r>
              <a:rPr lang="ru-RU" sz="2400" dirty="0"/>
              <a:t>инструмента и оборудования</a:t>
            </a:r>
          </a:p>
          <a:p>
            <a:r>
              <a:rPr lang="ru-RU" sz="2400" dirty="0" smtClean="0"/>
              <a:t>.Доступность </a:t>
            </a:r>
            <a:r>
              <a:rPr lang="ru-RU" sz="2400" dirty="0"/>
              <a:t>материала</a:t>
            </a:r>
          </a:p>
          <a:p>
            <a:r>
              <a:rPr lang="ru-RU" sz="2400" dirty="0" smtClean="0"/>
              <a:t>.Общественная предпочтимость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545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конструкции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899592" y="1188720"/>
            <a:ext cx="7704856" cy="5048534"/>
            <a:chOff x="1296" y="3744"/>
            <a:chExt cx="9936" cy="11117"/>
          </a:xfrm>
        </p:grpSpPr>
        <p:sp>
          <p:nvSpPr>
            <p:cNvPr id="7" name="Oval 26"/>
            <p:cNvSpPr>
              <a:spLocks noChangeArrowheads="1"/>
            </p:cNvSpPr>
            <p:nvPr/>
          </p:nvSpPr>
          <p:spPr bwMode="auto">
            <a:xfrm>
              <a:off x="2124" y="4555"/>
              <a:ext cx="2952" cy="11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Приятный дизайн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7632" y="4555"/>
              <a:ext cx="3136" cy="14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Визуальная привлекательность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4320" y="3744"/>
              <a:ext cx="3456" cy="10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Универсальность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1296" y="6048"/>
              <a:ext cx="2879" cy="15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Безопасность изготовления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1296" y="8208"/>
              <a:ext cx="3024" cy="15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Время изготовления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1296" y="9936"/>
              <a:ext cx="2879" cy="17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Простота изготовления и сборки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1853" y="11664"/>
              <a:ext cx="3187" cy="19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Предельная масса и габариты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4752" y="13104"/>
              <a:ext cx="2880" cy="17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Оптимальные экономические затраты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8446" y="6048"/>
              <a:ext cx="2786" cy="15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Прочность и долговечность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8208" y="8208"/>
              <a:ext cx="3024" cy="17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Наличие инструмента и оборудования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352" y="10224"/>
              <a:ext cx="2736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Доступность материала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7200" y="12096"/>
              <a:ext cx="3568" cy="14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Общественная предпочтимость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5904" y="4752"/>
              <a:ext cx="864" cy="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 flipV="1">
              <a:off x="3600" y="6048"/>
              <a:ext cx="3168" cy="2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6768" y="6048"/>
              <a:ext cx="1872" cy="25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4320" y="8640"/>
              <a:ext cx="2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 flipV="1">
              <a:off x="3168" y="7632"/>
              <a:ext cx="360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2736" y="8640"/>
              <a:ext cx="4032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6768" y="8640"/>
              <a:ext cx="129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6768" y="7632"/>
              <a:ext cx="3168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768" y="8640"/>
              <a:ext cx="288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6192" y="8640"/>
              <a:ext cx="576" cy="4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 flipH="1">
              <a:off x="3600" y="8640"/>
              <a:ext cx="3168" cy="30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6768" y="8640"/>
              <a:ext cx="2160" cy="3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"/>
            <p:cNvSpPr>
              <a:spLocks noChangeArrowheads="1"/>
            </p:cNvSpPr>
            <p:nvPr/>
          </p:nvSpPr>
          <p:spPr bwMode="auto">
            <a:xfrm>
              <a:off x="5660" y="7380"/>
              <a:ext cx="1540" cy="2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Рамка для фото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269</TotalTime>
  <Words>892</Words>
  <Application>Microsoft Office PowerPoint</Application>
  <PresentationFormat>Экран (4:3)</PresentationFormat>
  <Paragraphs>150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ГОСУДАРСТВЕННОЕ БЮДЖЕТНОЕ ОБЩЕОБРАЗОВАТЕЛЬНОЕ  УЧРЕЖДЕНИЕ СРЕДНЯЯ ОБЩЕОБРОЗОВАТЕЛЬНАЯ ШКОЛА№136 КАЛИНИНСКОГО РАЙОНА Г.САНКТ-ПЕТЕРБУРГА </vt:lpstr>
      <vt:lpstr>Презентация PowerPoint</vt:lpstr>
      <vt:lpstr>Введение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конструкции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CPU-1</dc:creator>
  <cp:lastModifiedBy>ВВ</cp:lastModifiedBy>
  <cp:revision>36</cp:revision>
  <dcterms:created xsi:type="dcterms:W3CDTF">2013-12-10T12:06:06Z</dcterms:created>
  <dcterms:modified xsi:type="dcterms:W3CDTF">2020-04-08T17:06:58Z</dcterms:modified>
</cp:coreProperties>
</file>