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1" r:id="rId2"/>
    <p:sldId id="261" r:id="rId3"/>
    <p:sldId id="265" r:id="rId4"/>
    <p:sldId id="270" r:id="rId5"/>
    <p:sldId id="269" r:id="rId6"/>
    <p:sldId id="281" r:id="rId7"/>
    <p:sldId id="266" r:id="rId8"/>
    <p:sldId id="267" r:id="rId9"/>
    <p:sldId id="275" r:id="rId10"/>
    <p:sldId id="283" r:id="rId11"/>
    <p:sldId id="282" r:id="rId12"/>
    <p:sldId id="284" r:id="rId13"/>
    <p:sldId id="286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45" autoAdjust="0"/>
  </p:normalViewPr>
  <p:slideViewPr>
    <p:cSldViewPr>
      <p:cViewPr varScale="1">
        <p:scale>
          <a:sx n="63" d="100"/>
          <a:sy n="63" d="100"/>
        </p:scale>
        <p:origin x="-13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77E2D-7E4F-4DE4-AEBF-B1FCF24AAF1E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56662-C8F1-46F4-8343-5A75C72BDD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442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56662-C8F1-46F4-8343-5A75C72BDD63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830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56662-C8F1-46F4-8343-5A75C72BDD63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830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56662-C8F1-46F4-8343-5A75C72BDD63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830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56662-C8F1-46F4-8343-5A75C72BDD6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00F0CE-CE74-4563-86FF-A1D29053FD6F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4192FA-6323-4CA2-A8D5-8A47875122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52;&#1054;&#1049;%20&#1059;&#1056;&#1054;&#1050;\&#1047;&#1074;&#1086;&#1085;&#1086;&#1082;%20&#1087;&#1077;&#1088;&#1077;&#1084;&#1077;&#1085;&#1072;.mp3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-1357346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7191" y="0"/>
            <a:ext cx="7929618" cy="6354925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ctr">
              <a:lnSpc>
                <a:spcPct val="170000"/>
              </a:lnSpc>
              <a:buNone/>
            </a:pPr>
            <a:endParaRPr lang="ru-RU" dirty="0" smtClean="0"/>
          </a:p>
          <a:p>
            <a:pPr algn="ctr">
              <a:lnSpc>
                <a:spcPct val="220000"/>
              </a:lnSpc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доброта               отзывчивость                    грубость злость               внимательность                вежливость лживость                   милосердие                       уважение                                                                                               скромность             хамство                        равнодушие</a:t>
            </a:r>
          </a:p>
          <a:p>
            <a:pPr algn="ctr">
              <a:lnSpc>
                <a:spcPct val="220000"/>
              </a:lnSpc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скупость                   упрямство               жестокость            порядочность             трусость           агрессивность</a:t>
            </a:r>
          </a:p>
          <a:p>
            <a:pPr algn="ctr">
              <a:lnSpc>
                <a:spcPct val="220000"/>
              </a:lnSpc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лень                       упрямство                  справедливость </a:t>
            </a:r>
          </a:p>
          <a:p>
            <a:pPr algn="ctr">
              <a:lnSpc>
                <a:spcPct val="220000"/>
              </a:lnSpc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доброжелательность</a:t>
            </a:r>
            <a:endParaRPr lang="ru-RU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929982" y="1857364"/>
            <a:ext cx="45719" cy="3937807"/>
          </a:xfrm>
        </p:spPr>
        <p:txBody>
          <a:bodyPr>
            <a:noAutofit/>
          </a:bodyPr>
          <a:lstStyle/>
          <a:p>
            <a:endParaRPr lang="ru-RU" dirty="0"/>
          </a:p>
        </p:txBody>
      </p:sp>
    </p:spTree>
  </p:cSld>
  <p:clrMapOvr>
    <a:masterClrMapping/>
  </p:clrMapOvr>
  <p:transition advClick="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Золотое правило</a:t>
            </a:r>
          </a:p>
          <a:p>
            <a:pPr algn="ctr"/>
            <a:r>
              <a:rPr lang="ru-RU" sz="4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нравственности</a:t>
            </a:r>
            <a:endParaRPr lang="ru-RU" sz="48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2214554"/>
            <a:ext cx="9145016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32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Поступай по отношению к другим так,</a:t>
            </a:r>
          </a:p>
          <a:p>
            <a:pPr algn="ctr"/>
            <a:r>
              <a:rPr lang="ru-RU" sz="32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как ты хотел бы, чтобы </a:t>
            </a:r>
          </a:p>
          <a:p>
            <a:pPr algn="ctr"/>
            <a:r>
              <a:rPr lang="ru-RU" sz="32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поступали по отношению к тебе.</a:t>
            </a: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32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Не поступай по отношению к другим так, как ты не хотел бы, чтобы поступали по отношению к тебе</a:t>
            </a: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endParaRPr lang="ru-RU" sz="32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8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Звонок переме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90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b="1" dirty="0" smtClean="0"/>
              <a:t>Самопроверка: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Оценить последствия поступка в мыслях и чувствах.</a:t>
            </a:r>
          </a:p>
          <a:p>
            <a:pPr marL="514350" indent="-514350">
              <a:buAutoNum type="arabicPeriod"/>
            </a:pP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Попытаться встать на место того, на кого направлено действие.</a:t>
            </a:r>
          </a:p>
          <a:p>
            <a:pPr>
              <a:buNone/>
            </a:pP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Ответить на вопрос «Хотел бы я, чтобы со мной так поступили?</a:t>
            </a:r>
          </a:p>
          <a:p>
            <a:pPr>
              <a:buNone/>
            </a:pP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Если ответ «нет», то поступок совершать нельзя.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357850"/>
          </a:xfr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endParaRPr lang="ru-RU" sz="2800" b="1" dirty="0" smtClean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ru-RU" sz="2800" b="1" dirty="0" smtClean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ru-RU" sz="2800" b="1" dirty="0">
              <a:ln w="18000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0" y="857232"/>
          <a:ext cx="7643866" cy="5286411"/>
        </p:xfrm>
        <a:graphic>
          <a:graphicData uri="http://schemas.openxmlformats.org/drawingml/2006/table">
            <a:tbl>
              <a:tblPr/>
              <a:tblGrid>
                <a:gridCol w="4929222"/>
                <a:gridCol w="1357322"/>
                <a:gridCol w="1357322"/>
              </a:tblGrid>
              <a:tr h="633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Отметь истинные высказывания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да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нет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08125"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Золотое правило</a:t>
                      </a:r>
                    </a:p>
                    <a:p>
                      <a:pPr algn="l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нравственности является общим для людей разных религий и культур</a:t>
                      </a:r>
                      <a:endParaRPr lang="ru-RU" sz="1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+mn-lt"/>
                          <a:ea typeface="Times New Roman"/>
                          <a:cs typeface="Times New Roman"/>
                        </a:rPr>
                        <a:t>д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+mn-lt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800" b="1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2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b="1" i="1" dirty="0" smtClean="0">
                          <a:latin typeface="+mn-lt"/>
                          <a:ea typeface="Times New Roman"/>
                          <a:cs typeface="Times New Roman"/>
                        </a:rPr>
                        <a:t>. 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Появилось оно в </a:t>
                      </a:r>
                      <a:r>
                        <a:rPr lang="en-US" sz="1800" b="1" i="1" dirty="0">
                          <a:latin typeface="+mn-lt"/>
                          <a:ea typeface="Times New Roman"/>
                          <a:cs typeface="Times New Roman"/>
                        </a:rPr>
                        <a:t>XX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 веке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067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+mn-lt"/>
                          <a:ea typeface="Times New Roman"/>
                          <a:cs typeface="Times New Roman"/>
                        </a:rPr>
                        <a:t>3.</a:t>
                      </a:r>
                      <a:r>
                        <a:rPr lang="ru-RU" sz="1800" b="1" i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latin typeface="+mn-lt"/>
                          <a:ea typeface="Times New Roman"/>
                          <a:cs typeface="Times New Roman"/>
                        </a:rPr>
                        <a:t>Золотое </a:t>
                      </a: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правило заставляет человека предвидеть последствия своих поступков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701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4. Чтобы  применять золотое правило нравственности в жизни, сначала следует оценить последствия поступков в мыслях и чувствах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+mn-lt"/>
                          <a:ea typeface="Times New Roman"/>
                          <a:cs typeface="Times New Roman"/>
                        </a:rPr>
                        <a:t>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10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5. Золотое правило нравственности – учение одного философа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+mn-lt"/>
                          <a:ea typeface="Times New Roman"/>
                          <a:cs typeface="Times New Roman"/>
                        </a:rPr>
                        <a:t>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Закончи фразу: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Сегодня я узнал…</a:t>
            </a:r>
          </a:p>
          <a:p>
            <a:r>
              <a:rPr lang="ru-RU" sz="2800" b="1" dirty="0" smtClean="0"/>
              <a:t>Было интересно…</a:t>
            </a:r>
          </a:p>
          <a:p>
            <a:r>
              <a:rPr lang="ru-RU" sz="2800" b="1" dirty="0" smtClean="0"/>
              <a:t>Было трудно…</a:t>
            </a:r>
          </a:p>
          <a:p>
            <a:r>
              <a:rPr lang="ru-RU" sz="2800" b="1" dirty="0" smtClean="0"/>
              <a:t>Я понял, что…</a:t>
            </a:r>
          </a:p>
          <a:p>
            <a:r>
              <a:rPr lang="ru-RU" sz="2800" b="1" dirty="0" smtClean="0"/>
              <a:t>Я почувствовал, что…</a:t>
            </a:r>
          </a:p>
          <a:p>
            <a:r>
              <a:rPr lang="ru-RU" sz="2800" b="1" dirty="0" smtClean="0"/>
              <a:t>У меня получилось …</a:t>
            </a:r>
          </a:p>
          <a:p>
            <a:r>
              <a:rPr lang="ru-RU" sz="2800" b="1" dirty="0" smtClean="0"/>
              <a:t>я попробую…</a:t>
            </a:r>
          </a:p>
          <a:p>
            <a:r>
              <a:rPr lang="ru-RU" sz="2800" b="1" dirty="0" smtClean="0"/>
              <a:t>меня удивило…</a:t>
            </a:r>
          </a:p>
          <a:p>
            <a:r>
              <a:rPr lang="ru-RU" sz="2800" b="1" dirty="0" smtClean="0"/>
              <a:t>урок дал мне для жизни…</a:t>
            </a:r>
          </a:p>
          <a:p>
            <a:r>
              <a:rPr lang="ru-RU" sz="2800" b="1" dirty="0" smtClean="0"/>
              <a:t>мне захотелось…</a:t>
            </a:r>
          </a:p>
          <a:p>
            <a:r>
              <a:rPr lang="ru-RU" sz="2800" b="1" dirty="0" smtClean="0"/>
              <a:t>задумался…</a:t>
            </a:r>
          </a:p>
          <a:p>
            <a:r>
              <a:rPr lang="ru-RU" sz="2800" b="1" dirty="0" smtClean="0"/>
              <a:t> </a:t>
            </a:r>
            <a:endParaRPr lang="ru-RU" sz="2800" dirty="0" smtClean="0"/>
          </a:p>
          <a:p>
            <a:pPr>
              <a:buNone/>
            </a:pP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496" y="928670"/>
            <a:ext cx="9145016" cy="5045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Золотая монета</a:t>
            </a:r>
          </a:p>
          <a:p>
            <a:pPr algn="ctr">
              <a:lnSpc>
                <a:spcPct val="150000"/>
              </a:lnSpc>
            </a:pPr>
            <a:endParaRPr lang="ru-RU" sz="44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ru-RU" sz="4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Золотая брошь</a:t>
            </a:r>
          </a:p>
          <a:p>
            <a:pPr algn="ctr">
              <a:lnSpc>
                <a:spcPct val="150000"/>
              </a:lnSpc>
            </a:pPr>
            <a:endParaRPr lang="ru-RU" sz="4400" b="1" i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  <a:p>
            <a:pPr algn="ctr">
              <a:lnSpc>
                <a:spcPct val="150000"/>
              </a:lnSpc>
            </a:pPr>
            <a:r>
              <a:rPr lang="ru-RU" sz="4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Золотое правило</a:t>
            </a:r>
            <a:endParaRPr lang="ru-RU" sz="44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8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altLang="zh-CN" sz="5300" b="1" dirty="0" smtClean="0">
                <a:solidFill>
                  <a:srgbClr val="9A003E"/>
                </a:solidFill>
              </a:rPr>
              <a:t>Высказывания мудрецов</a:t>
            </a:r>
            <a:endParaRPr lang="ru-RU" sz="5300" dirty="0"/>
          </a:p>
        </p:txBody>
      </p:sp>
      <p:pic>
        <p:nvPicPr>
          <p:cNvPr id="5" name="Picture 2" descr="http://mediasubs.ru/group/uploads/am/amuletyi-i-talismanyi-fen-shuj/image2/ItNWQ5NTh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/>
        </p:blipFill>
        <p:spPr bwMode="auto">
          <a:xfrm>
            <a:off x="629508" y="1920875"/>
            <a:ext cx="3693983" cy="443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u="sng" dirty="0" smtClean="0"/>
              <a:t>Конфуций </a:t>
            </a:r>
          </a:p>
          <a:p>
            <a:pPr>
              <a:buNone/>
            </a:pPr>
            <a:r>
              <a:rPr lang="ru-RU" sz="3600" b="1" i="1" dirty="0" smtClean="0"/>
              <a:t>« Только добро ведёт к счастью.  Чего сам не желаешь, того не делай другим».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1467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zh-CN" sz="4800" b="1" dirty="0" smtClean="0">
                <a:solidFill>
                  <a:srgbClr val="9A003E"/>
                </a:solidFill>
              </a:rPr>
              <a:t>Высказывания мудрецов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928802"/>
            <a:ext cx="4038600" cy="44348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u="sng" dirty="0" smtClean="0">
                <a:solidFill>
                  <a:schemeClr val="tx2">
                    <a:lumMod val="10000"/>
                  </a:schemeClr>
                </a:solidFill>
                <a:cs typeface="Times New Roman" pitchFamily="18" charset="0"/>
              </a:rPr>
              <a:t>Гилель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  <a:cs typeface="Times New Roman" pitchFamily="18" charset="0"/>
              </a:rPr>
              <a:t>« Не делай никому того, чего  не     хочешь, чтобы было сделано тебе».</a:t>
            </a:r>
          </a:p>
          <a:p>
            <a:endParaRPr lang="ru-RU" dirty="0"/>
          </a:p>
        </p:txBody>
      </p:sp>
      <p:pic>
        <p:nvPicPr>
          <p:cNvPr id="2050" name="Picture 2" descr="C:\Users\ZUBOV\Desktop\5455e4aa67084_hillel_the_el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928802"/>
            <a:ext cx="4214842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zh-CN" sz="4800" b="1" dirty="0" smtClean="0">
                <a:solidFill>
                  <a:srgbClr val="9A003E"/>
                </a:solidFill>
              </a:rPr>
              <a:t>Высказывания мудрецов</a:t>
            </a:r>
            <a:endParaRPr lang="ru-RU" sz="48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3626" y="2285992"/>
            <a:ext cx="2933974" cy="357190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6521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u="sng" dirty="0" smtClean="0">
                <a:solidFill>
                  <a:schemeClr val="tx2">
                    <a:lumMod val="10000"/>
                  </a:schemeClr>
                </a:solidFill>
              </a:rPr>
              <a:t>Фалес Милетский </a:t>
            </a: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</a:rPr>
              <a:t>– </a:t>
            </a: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«Какая жизнь самая лучшая и справедливая?» 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ответил: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«Когда мы не делаем сами того,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осуждаем в других».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ru-RU" altLang="zh-CN" sz="4800" b="1" dirty="0" smtClean="0">
                <a:solidFill>
                  <a:srgbClr val="9A003E"/>
                </a:solidFill>
              </a:rPr>
              <a:t>Высказывания мудрецов</a:t>
            </a:r>
            <a:endParaRPr lang="ru-RU" sz="48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3626" y="2285992"/>
            <a:ext cx="2933974" cy="3571900"/>
          </a:xfrm>
          <a:prstGeom prst="rect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4"/>
            <a:ext cx="4038600" cy="465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u="sng" dirty="0" smtClean="0"/>
              <a:t>Будда</a:t>
            </a:r>
            <a:r>
              <a:rPr lang="ru-RU" sz="3600" b="1" dirty="0" smtClean="0"/>
              <a:t> - </a:t>
            </a:r>
            <a:r>
              <a:rPr lang="ru-RU" sz="2800" b="1" dirty="0" smtClean="0"/>
              <a:t>буквально - «пробудившийся», «просветленный» </a:t>
            </a:r>
          </a:p>
          <a:p>
            <a:pPr marL="0" indent="0" algn="ctr">
              <a:buNone/>
            </a:pPr>
            <a:r>
              <a:rPr lang="ru-RU" sz="3900" b="1" i="1" dirty="0" smtClean="0"/>
              <a:t>«Не делай другим того, что сам считаешь злом».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10" y="1857364"/>
            <a:ext cx="3786214" cy="45005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/>
              <a:t/>
            </a:r>
            <a:br>
              <a:rPr lang="ru-RU" sz="4800" dirty="0"/>
            </a:br>
            <a:r>
              <a:rPr lang="ru-RU" sz="4800" dirty="0"/>
              <a:t/>
            </a:r>
            <a:br>
              <a:rPr lang="ru-RU" sz="4800" dirty="0"/>
            </a:br>
            <a:r>
              <a:rPr lang="ru-RU" altLang="zh-CN" sz="5300" b="1" dirty="0">
                <a:solidFill>
                  <a:srgbClr val="9A003E"/>
                </a:solidFill>
              </a:rPr>
              <a:t>Высказывания мудрецов</a:t>
            </a:r>
            <a:endParaRPr lang="ru-RU" sz="5300" dirty="0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71613"/>
            <a:ext cx="4033018" cy="4937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b="1" u="sng" dirty="0" err="1" smtClean="0"/>
              <a:t>Питтак</a:t>
            </a:r>
            <a:r>
              <a:rPr lang="ru-RU" sz="3600" b="1" u="sng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600" b="1" i="1" dirty="0" smtClean="0"/>
              <a:t>«Что возмущает тебя в ближнем, того не делай сам».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xmlns="" val="104257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altLang="zh-CN" sz="4800" b="1" dirty="0" smtClean="0">
                <a:solidFill>
                  <a:srgbClr val="9A003E"/>
                </a:solidFill>
              </a:rPr>
              <a:t>Высказывания мудрецов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/>
              <a:t>Иисус Христос</a:t>
            </a:r>
          </a:p>
          <a:p>
            <a:pPr algn="ctr">
              <a:buNone/>
            </a:pPr>
            <a:r>
              <a:rPr lang="ru-RU" sz="3600" b="1" i="1" dirty="0" smtClean="0"/>
              <a:t>« И так во всем, как хотите, чтобы с вами поступали люди, так поступайте и вы с ними ».</a:t>
            </a:r>
          </a:p>
          <a:p>
            <a:endParaRPr lang="ru-RU" dirty="0"/>
          </a:p>
        </p:txBody>
      </p:sp>
      <p:pic>
        <p:nvPicPr>
          <p:cNvPr id="3074" name="Picture 2" descr="C:\Users\ZUBOV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14" y="1643050"/>
            <a:ext cx="4359600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Золотое правило</a:t>
            </a:r>
          </a:p>
          <a:p>
            <a:pPr algn="ctr"/>
            <a:r>
              <a:rPr lang="ru-RU" sz="4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нравственности</a:t>
            </a:r>
            <a:endParaRPr lang="ru-RU" sz="48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2492896"/>
            <a:ext cx="91450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Поступай по отношению к другим так,</a:t>
            </a:r>
          </a:p>
          <a:p>
            <a:pPr algn="ctr"/>
            <a:r>
              <a:rPr lang="ru-RU" sz="4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как ты хотел бы, чтобы </a:t>
            </a:r>
          </a:p>
          <a:p>
            <a:pPr algn="ctr"/>
            <a:r>
              <a:rPr lang="ru-RU" sz="4400" b="1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поступали по отношению к тебе</a:t>
            </a:r>
            <a:endParaRPr lang="ru-RU" sz="44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8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375</Words>
  <Application>Microsoft Office PowerPoint</Application>
  <PresentationFormat>Экран (4:3)</PresentationFormat>
  <Paragraphs>96</Paragraphs>
  <Slides>14</Slides>
  <Notes>4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    Высказывания мудрецов</vt:lpstr>
      <vt:lpstr>Высказывания мудрецов</vt:lpstr>
      <vt:lpstr>Высказывания мудрецов</vt:lpstr>
      <vt:lpstr>Высказывания мудрецов</vt:lpstr>
      <vt:lpstr>  Высказывания мудрецов</vt:lpstr>
      <vt:lpstr>Высказывания мудрецов</vt:lpstr>
      <vt:lpstr>Слайд 9</vt:lpstr>
      <vt:lpstr>Слайд 10</vt:lpstr>
      <vt:lpstr>Слайд 11</vt:lpstr>
      <vt:lpstr>Самопроверка: </vt:lpstr>
      <vt:lpstr> </vt:lpstr>
      <vt:lpstr>Закончи фразу: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по курсу ОРКСЭ модуль «Основы светской этики» группа учителей: учитель начальных классов Семичаснова А.И., Овнанян К.Ю. Евтушенко А.</dc:title>
  <dc:creator>Пользватель</dc:creator>
  <cp:lastModifiedBy>User</cp:lastModifiedBy>
  <cp:revision>54</cp:revision>
  <dcterms:created xsi:type="dcterms:W3CDTF">2015-06-14T09:38:03Z</dcterms:created>
  <dcterms:modified xsi:type="dcterms:W3CDTF">2016-10-05T08:16:34Z</dcterms:modified>
</cp:coreProperties>
</file>