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81" r:id="rId2"/>
    <p:sldId id="258" r:id="rId3"/>
    <p:sldId id="256" r:id="rId4"/>
    <p:sldId id="279" r:id="rId5"/>
    <p:sldId id="260" r:id="rId6"/>
    <p:sldId id="261" r:id="rId7"/>
    <p:sldId id="257" r:id="rId8"/>
    <p:sldId id="259" r:id="rId9"/>
    <p:sldId id="263" r:id="rId10"/>
    <p:sldId id="264" r:id="rId11"/>
    <p:sldId id="265" r:id="rId12"/>
    <p:sldId id="266" r:id="rId13"/>
    <p:sldId id="267" r:id="rId14"/>
    <p:sldId id="268" r:id="rId15"/>
    <p:sldId id="280" r:id="rId16"/>
    <p:sldId id="271" r:id="rId17"/>
    <p:sldId id="272" r:id="rId18"/>
    <p:sldId id="273" r:id="rId19"/>
    <p:sldId id="275" r:id="rId20"/>
    <p:sldId id="276" r:id="rId21"/>
    <p:sldId id="269" r:id="rId22"/>
    <p:sldId id="282" r:id="rId23"/>
    <p:sldId id="278" r:id="rId24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E19"/>
    <a:srgbClr val="0000FF"/>
    <a:srgbClr val="EE0000"/>
    <a:srgbClr val="F9FF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387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64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1D8DE53-822A-4A26-94C4-B213A6A06A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3E327-437C-42A3-8E39-255BCE0EDA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17512-AE83-463B-91C3-8546D262BC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0725D-0C62-4D8E-AD1A-BFF12B0AAB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F65A6-A6DB-4013-A764-D4049454B8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6C60C-852D-4F07-9B75-D53BB798F7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C1970-4E03-4A5D-B9F2-7DC8C008FD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FDC21-DC55-4404-A11C-024D6F2853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9C756-BCFA-4208-B82B-F02A2DE878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62DDB-0C04-48C4-B4DA-7174000F8F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29C42-BF18-4966-8D6E-684A6087F1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7FA4A1F-7CE2-42AF-8F19-C7FD7EB9D05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3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59;%20&#1074;&#1086;&#1081;&#1085;&#1099;%20&#1085;&#1077;%20&#1076;&#1077;&#1090;&#1089;&#1082;&#1086;&#1077;%20&#1083;&#1080;&#1094;&#1086;\&#1051;&#1077;&#1074;&#1080;&#1090;&#1072;&#1085;%20%20&#1086;%20&#1087;&#1086;&#1073;&#1077;&#1076;&#1077;%209%20&#1084;&#1072;&#1103;%201945%20&#1075;&#1086;&#1076;&#1072;.mp3" TargetMode="Externa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59;%20&#1074;&#1086;&#1081;&#1085;&#1099;%20&#1085;&#1077;%20&#1076;&#1077;&#1090;&#1089;&#1082;&#1086;&#1077;%20&#1083;&#1080;&#1094;&#1086;\&#1051;&#1077;&#1074;%20&#1051;&#1077;&#1097;&#1077;&#1085;&#1082;&#1086;%20-%20&#1044;&#1077;&#1085;&#1100;%20&#1055;&#1086;&#1073;&#1077;&#1076;&#1099;.mp3" TargetMode="Externa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1\Desktop\&#1059;%20&#1074;&#1086;&#1081;&#1085;&#1099;%20&#1085;&#1077;%20&#1076;&#1077;&#1090;&#1089;&#1082;&#1086;&#1077;%20&#1083;&#1080;&#1094;&#1086;\&#1058;&#1072;&#1082;%20&#1093;&#1086;&#1095;&#1077;&#1090;&#1089;&#1103;%20&#1078;&#1080;&#1090;&#1100;.mp4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59;%20&#1074;&#1086;&#1081;&#1085;&#1099;%20&#1085;&#1077;%20&#1076;&#1077;&#1090;&#1089;&#1082;&#1086;&#1077;%20&#1083;&#1080;&#1094;&#1086;\&#1051;&#1077;&#1074;&#1080;&#1090;&#1072;&#1085;__&#1053;&#1072;&#1095;&#1072;&#1083;&#1072;&#1089;&#1100;_&#1042;&#1077;&#1083;&#1080;&#1082;&#1072;&#1103;_&#1054;&#1090;&#1077;&#1095;&#1077;&#1089;&#1090;&#1074;&#1077;&#1085;&#1085;&#1072;&#1103;_&#1074;&#1086;&#1081;&#1085;&#1072;.mp3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59;%20&#1074;&#1086;&#1081;&#1085;&#1099;%20&#1085;&#1077;%20&#1076;&#1077;&#1090;&#1089;&#1082;&#1086;&#1077;%20&#1083;&#1080;&#1094;&#1086;\&#1042;&#1089;&#1090;&#1072;&#1074;&#1072;&#1081;,%20&#1089;&#1090;&#1088;&#1072;&#1085;&#1072;%20&#1086;&#1075;&#1088;&#1086;&#1084;&#1085;&#1072;&#1103;.mp3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1\Desktop\афган\1_ykaz_prezidenta-1.jpg"/>
          <p:cNvPicPr>
            <a:picLocks noChangeAspect="1" noChangeArrowheads="1"/>
          </p:cNvPicPr>
          <p:nvPr/>
        </p:nvPicPr>
        <p:blipFill>
          <a:blip r:embed="rId2"/>
          <a:srcRect l="35738" t="2193" b="3545"/>
          <a:stretch>
            <a:fillRect/>
          </a:stretch>
        </p:blipFill>
        <p:spPr bwMode="auto">
          <a:xfrm>
            <a:off x="295718" y="1"/>
            <a:ext cx="8562561" cy="686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33375"/>
            <a:ext cx="4079875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214282" y="214290"/>
            <a:ext cx="4606926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tabLst>
                <a:tab pos="6111875" algn="r"/>
              </a:tabLst>
            </a:pP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Ребенок, прошедший через ужас войны, ребенок ли? Кто возвратит ему детство? Что помнят они? Что могут рассказать? Должны рассказать! Потому что 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и </a:t>
            </a: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сейчас тоже рвутся бомбы, свистят пули, рушатся дома и </a:t>
            </a:r>
            <a:endParaRPr lang="ru-RU" sz="24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6111875" algn="r"/>
              </a:tabLst>
            </a:pP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горят </a:t>
            </a: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детские кроватки.</a:t>
            </a:r>
          </a:p>
          <a:p>
            <a:pPr>
              <a:tabLst>
                <a:tab pos="6111875" algn="r"/>
              </a:tabLst>
            </a:pPr>
            <a:endParaRPr lang="ru-RU" sz="2400" b="1" i="1" dirty="0" smtClean="0">
              <a:solidFill>
                <a:srgbClr val="EE0000"/>
              </a:solidFill>
            </a:endParaRPr>
          </a:p>
          <a:p>
            <a:pPr>
              <a:tabLst>
                <a:tab pos="6111875" algn="r"/>
              </a:tabLst>
            </a:pPr>
            <a:r>
              <a:rPr lang="ru-RU" sz="2400" b="1" i="1" dirty="0" smtClean="0"/>
              <a:t>Какими </a:t>
            </a:r>
            <a:r>
              <a:rPr lang="ru-RU" sz="2400" b="1" i="1" dirty="0"/>
              <a:t>же они были дети военной поры, дети из </a:t>
            </a:r>
            <a:endParaRPr lang="ru-RU" sz="2400" b="1" i="1" dirty="0" smtClean="0"/>
          </a:p>
          <a:p>
            <a:pPr>
              <a:tabLst>
                <a:tab pos="6111875" algn="r"/>
              </a:tabLst>
            </a:pPr>
            <a:r>
              <a:rPr lang="ru-RU" sz="2400" b="1" i="1" dirty="0" smtClean="0"/>
              <a:t>40-х </a:t>
            </a:r>
            <a:r>
              <a:rPr lang="ru-RU" sz="2400" b="1" i="1" dirty="0"/>
              <a:t>годов? О чем мечтали, что пережили </a:t>
            </a:r>
            <a:r>
              <a:rPr lang="ru-RU" sz="2400" b="1" i="1" dirty="0" smtClean="0"/>
              <a:t> за </a:t>
            </a:r>
            <a:r>
              <a:rPr lang="ru-RU" sz="2400" b="1" i="1" dirty="0"/>
              <a:t>эти </a:t>
            </a:r>
            <a:r>
              <a:rPr lang="ru-RU" sz="2400" b="1" i="1" dirty="0" smtClean="0"/>
              <a:t>          4 </a:t>
            </a:r>
            <a:r>
              <a:rPr lang="ru-RU" sz="2400" b="1" i="1" dirty="0"/>
              <a:t>года войны?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708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119813" name="Picture 5" descr="picture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08275"/>
            <a:ext cx="6372225" cy="256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119814" name="Picture 6" descr="picture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3175" y="2708275"/>
            <a:ext cx="2790825" cy="4149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0" y="5589588"/>
            <a:ext cx="63007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Копии страничек из 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записной книжки Тани Савичевой, </a:t>
            </a: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хранящейся в Музее истории 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Санкт-Петербурге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785786" y="142852"/>
            <a:ext cx="7960064" cy="663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5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 тонкая тетрадка</a:t>
            </a:r>
            <a:endParaRPr lang="ru-RU" sz="2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5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Стоит многих толстых книг.</a:t>
            </a:r>
            <a:endParaRPr lang="ru-RU" sz="2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5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Пионерка Ленинграда,</a:t>
            </a:r>
            <a:endParaRPr lang="ru-RU" sz="2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5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Потрясает твой дневник</a:t>
            </a:r>
            <a:endParaRPr lang="ru-RU" sz="2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5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Таня, Савичева Таня,</a:t>
            </a:r>
            <a:endParaRPr lang="ru-RU" sz="2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5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в сердцах у нас жива,</a:t>
            </a:r>
            <a:endParaRPr lang="ru-RU" sz="2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5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Затаив на миг дыханье,</a:t>
            </a:r>
            <a:endParaRPr lang="ru-RU" sz="2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5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Слышит мир твои слова.</a:t>
            </a:r>
            <a:endParaRPr lang="ru-RU" sz="2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"Женя </a:t>
            </a:r>
            <a:r>
              <a:rPr lang="ru-RU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умерла 28 декабря в 12.00ч. утра 1941г."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"Бабушка умерла 25 января в З ч. дня 1942г. "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"Лека умер 17 марта в 5ч. утра 1942г. "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''Дядя Вася умер в 2ч. ночи 13 апреля 1942г. "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"Дядя Леша умер 10 мая в 4ч. дня 1942г."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"Мама умерла 13 мая в 7.30ч. утра 1942г. "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"Савичевы умерли."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''Умерли все."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"Осталась одна Таня."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214282" y="428604"/>
            <a:ext cx="892971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269875">
              <a:tabLst>
                <a:tab pos="90488" algn="l"/>
              </a:tabLst>
            </a:pP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Свыше 27 миллионов людей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потеряла наша страна</a:t>
            </a:r>
            <a:r>
              <a:rPr lang="ru-RU" sz="2800" b="1" i="1" dirty="0">
                <a:solidFill>
                  <a:srgbClr val="F9FF1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во Второй мировой войне.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Язык цифр скуп. Но вы все же вслушайтесь и представьте… Если бы мы посвятили каждой жертве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 1 </a:t>
            </a: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минуте молчания,</a:t>
            </a:r>
            <a:r>
              <a:rPr lang="ru-RU" sz="2800" b="1" i="1" dirty="0">
                <a:solidFill>
                  <a:srgbClr val="F9FF1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 нам пришлось бы молчать</a:t>
            </a:r>
            <a:r>
              <a:rPr lang="ru-RU" sz="2800" b="1" i="1" dirty="0">
                <a:solidFill>
                  <a:srgbClr val="FFDE1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27 миллионов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минут -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это </a:t>
            </a: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50 с лишним лет поминальных мгновений.</a:t>
            </a:r>
          </a:p>
          <a:p>
            <a:pPr indent="269875">
              <a:tabLst>
                <a:tab pos="90488" algn="l"/>
              </a:tabLst>
            </a:pPr>
            <a:endParaRPr lang="ru-RU" sz="2800" b="1" i="1" dirty="0">
              <a:solidFill>
                <a:srgbClr val="F9FF1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269875">
              <a:tabLst>
                <a:tab pos="90488" algn="l"/>
              </a:tabLst>
            </a:pP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 время </a:t>
            </a: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Второй мировой войны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земле погибло </a:t>
            </a: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около 15 миллионов детей.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Кто теперь скажет, сколько среди них было русских, сколько польских, а сколько белорусских или французских. </a:t>
            </a: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Погибали дети – граждане мира.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214282" y="4143380"/>
            <a:ext cx="892971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Неугасима память поколений</a:t>
            </a:r>
          </a:p>
          <a:p>
            <a:r>
              <a:rPr lang="ru-RU" sz="3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И память тех, кого так свято чтим,</a:t>
            </a:r>
          </a:p>
          <a:p>
            <a:r>
              <a:rPr lang="ru-RU" sz="3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Давайте, люди, встанем на мгновенье</a:t>
            </a:r>
          </a:p>
          <a:p>
            <a:r>
              <a:rPr lang="ru-RU" sz="3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И в скорби постоим и помолчим.</a:t>
            </a:r>
          </a:p>
        </p:txBody>
      </p:sp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054" y="311474"/>
            <a:ext cx="3605318" cy="354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 descr="candle_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6370" y="285727"/>
            <a:ext cx="3536158" cy="357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5364163" cy="6524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5786446" y="857232"/>
            <a:ext cx="335755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3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1418 долгих дней и ночей шла Великая Отечественная война… </a:t>
            </a:r>
            <a:endParaRPr lang="ru-RU" sz="30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3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Казалось</a:t>
            </a:r>
            <a:r>
              <a:rPr lang="ru-RU" sz="3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нет конца всему этому. Но долгожданная Победа наступила. </a:t>
            </a:r>
          </a:p>
        </p:txBody>
      </p:sp>
      <p:pic>
        <p:nvPicPr>
          <p:cNvPr id="5" name="Левитан  о победе 9 мая 1945 го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7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214282" y="1785926"/>
            <a:ext cx="5286412" cy="358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31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Как хорошо проснуться </a:t>
            </a:r>
            <a:endParaRPr lang="ru-RU" sz="3100" b="1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sz="31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до </a:t>
            </a:r>
            <a:r>
              <a:rPr lang="ru-RU" sz="31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рассвета,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31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Как хорошо, что ночью снятся сны.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31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Как хорошо, что кружится планета,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31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Как хорошо на свете </a:t>
            </a:r>
            <a:r>
              <a:rPr lang="ru-RU" sz="31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без </a:t>
            </a:r>
            <a:r>
              <a:rPr lang="ru-RU" sz="31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войны!</a:t>
            </a:r>
          </a:p>
        </p:txBody>
      </p:sp>
      <p:pic>
        <p:nvPicPr>
          <p:cNvPr id="13005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57166"/>
            <a:ext cx="3565555" cy="612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Лев Лещенко - День Побе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71487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214282" y="428604"/>
            <a:ext cx="8715436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ru-RU" sz="25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 никак мы не можем забыть о войне. До сих пор во многих местах еще проливается кровь наших людей, и сегодня ребята повторяют подвиг своих дедов и отцов. Как </a:t>
            </a:r>
            <a:r>
              <a:rPr lang="ru-RU" sz="25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</a:t>
            </a:r>
            <a:r>
              <a:rPr lang="ru-RU" sz="25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ru-RU" sz="25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таки </a:t>
            </a:r>
            <a:r>
              <a:rPr lang="ru-RU" sz="25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это страшно и до сих пор нет мира на земле в начале </a:t>
            </a:r>
            <a:r>
              <a:rPr lang="en-US" sz="25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III</a:t>
            </a:r>
            <a:r>
              <a:rPr lang="ru-RU" sz="25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тысячелетия.</a:t>
            </a: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214282" y="2714620"/>
            <a:ext cx="8929717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5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 войне надо говорить не только по праздникам. </a:t>
            </a:r>
            <a:endParaRPr lang="ru-RU" sz="2500" b="1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25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15 </a:t>
            </a:r>
            <a:r>
              <a:rPr lang="ru-RU" sz="25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февраля – очередная годовщина вывода войск </a:t>
            </a:r>
            <a:r>
              <a:rPr lang="ru-RU" sz="25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из </a:t>
            </a:r>
            <a:r>
              <a:rPr lang="ru-RU" sz="25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Афганистана. </a:t>
            </a:r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214282" y="4149725"/>
            <a:ext cx="892971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ru-RU" sz="25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Вроде пора остановиться, но снова горячие точки: </a:t>
            </a:r>
            <a:r>
              <a:rPr lang="ru-RU" sz="25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Таджикистан, Дагестан, Чечня, </a:t>
            </a:r>
            <a:r>
              <a:rPr lang="ru-RU" sz="25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Осетия, Сирия... </a:t>
            </a:r>
          </a:p>
          <a:p>
            <a:pPr algn="just"/>
            <a:r>
              <a:rPr lang="ru-RU" sz="25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Люди </a:t>
            </a:r>
            <a:r>
              <a:rPr lang="ru-RU" sz="25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одной национальности убивают друг друга. </a:t>
            </a:r>
            <a:endParaRPr lang="ru-RU" sz="25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/>
            <a:r>
              <a:rPr lang="ru-RU" sz="25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23 </a:t>
            </a:r>
            <a:r>
              <a:rPr lang="ru-RU" sz="25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февраля – день защитника Отечества. </a:t>
            </a:r>
            <a:endParaRPr lang="ru-RU" sz="2500" b="1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/>
            <a:r>
              <a:rPr lang="ru-RU" sz="25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Вам </a:t>
            </a:r>
            <a:r>
              <a:rPr lang="ru-RU" sz="25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придется служить в армии, и дай вам бог, живыми вернуться домой.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всё же это похоже:</a:t>
            </a:r>
            <a:r>
              <a:rPr lang="ru-RU" sz="3000" b="1" i="1" dirty="0">
                <a:solidFill>
                  <a:srgbClr val="FFDE1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3000" b="1" i="1" dirty="0" smtClean="0">
              <a:solidFill>
                <a:srgbClr val="FFDE1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ts val="0"/>
              </a:spcBef>
            </a:pPr>
            <a:r>
              <a:rPr lang="ru-RU" sz="3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наша история и </a:t>
            </a:r>
            <a:r>
              <a:rPr lang="ru-RU" sz="3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реалии сегодняшнего дня. </a:t>
            </a:r>
            <a:endParaRPr lang="ru-RU" sz="3000" b="1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ts val="0"/>
              </a:spcBef>
            </a:pPr>
            <a:r>
              <a:rPr lang="ru-RU" sz="3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Грустно </a:t>
            </a:r>
            <a:r>
              <a:rPr lang="ru-RU" sz="3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и страшно…</a:t>
            </a:r>
          </a:p>
        </p:txBody>
      </p:sp>
      <p:pic>
        <p:nvPicPr>
          <p:cNvPr id="139269" name="Picture 5" descr="picture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557338"/>
            <a:ext cx="2789237" cy="4964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13927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63" y="1557338"/>
            <a:ext cx="3489325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357158" y="428604"/>
            <a:ext cx="864399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Отгремели бои пожаром. Время 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летит,        как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ветер. Годы текут, как реки. Как утесы, как скалы стоят герои. Бессмертен их славный подвиг. </a:t>
            </a:r>
            <a:endParaRPr lang="ru-RU" sz="28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Память </a:t>
            </a: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хранит былое. Память нужна не пожилым, кто выстоял, она нужна нам, молодым, чтобы мы знали, что такое жизнь и смерть, война и мир, какой ценой достигается свобода, чтобы мы берегли и сохраняли эту свободу. </a:t>
            </a:r>
            <a:endParaRPr lang="ru-RU" sz="2800" b="1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Ведь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когда приходит беспамятство, 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оно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порождает людей без роду и племени, 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без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памяти и родства. Пока память жива – будет мир.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03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0"/>
            <a:ext cx="89646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Министерство образования и науки РБ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ГБПОУ</a:t>
            </a:r>
            <a:b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Уфимский </a:t>
            </a: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Автотранспортный колледж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003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55" decel="100000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155" decel="100000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155" fill="hold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155" decel="100000"/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155" decel="100000"/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155" fill="hold"/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155" fill="hold"/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882650" y="279400"/>
            <a:ext cx="769948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269875" algn="ctr">
              <a:tabLst>
                <a:tab pos="1203325" algn="l"/>
              </a:tabLst>
            </a:pP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Помните! Через века, через года! 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269875" algn="ctr">
              <a:tabLst>
                <a:tab pos="1203325" algn="l"/>
              </a:tabLst>
            </a:pP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Помните! О тех, кто уже не придет никогда! 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269875" algn="ctr">
              <a:tabLst>
                <a:tab pos="1203325" algn="l"/>
              </a:tabLst>
            </a:pP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Помните! Не плачьте!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269875" algn="ctr">
              <a:tabLst>
                <a:tab pos="1203325" algn="l"/>
              </a:tabLst>
            </a:pP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горле сдержите стоны, горькие стоны. 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269875" algn="ctr">
              <a:tabLst>
                <a:tab pos="1203325" algn="l"/>
              </a:tabLst>
            </a:pP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Памяти павших будьте достойны,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269875" algn="ctr">
              <a:tabLst>
                <a:tab pos="1203325" algn="l"/>
              </a:tabLst>
            </a:pP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Вечно достойны!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269875" algn="ctr">
              <a:tabLst>
                <a:tab pos="1203325" algn="l"/>
              </a:tabLst>
            </a:pP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Люди! Покуда сердца стучатся, –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269875" algn="ctr">
              <a:tabLst>
                <a:tab pos="1203325" algn="l"/>
              </a:tabLst>
            </a:pP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Помните! Какой ценой завоевано счастье, 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269875" algn="ctr">
              <a:tabLst>
                <a:tab pos="1203325" algn="l"/>
              </a:tabLst>
            </a:pP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Пожалуйста, помните!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269875" algn="ctr">
              <a:tabLst>
                <a:tab pos="1203325" algn="l"/>
              </a:tabLst>
            </a:pP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Встречайте трепетную весну, люди Земли! 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269875" algn="ctr">
              <a:tabLst>
                <a:tab pos="1203325" algn="l"/>
              </a:tabLst>
            </a:pP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Убейте войну, прокляните войну!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269875" algn="ctr">
              <a:tabLst>
                <a:tab pos="1203325" algn="l"/>
              </a:tabLst>
            </a:pP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Люди Земли!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269875" algn="ctr">
              <a:tabLst>
                <a:tab pos="1203325" algn="l"/>
              </a:tabLst>
            </a:pP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Мечту пронесите через года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269875" algn="ctr">
              <a:tabLst>
                <a:tab pos="1203325" algn="l"/>
              </a:tabLst>
            </a:pP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жизнью наполните!…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269875" algn="ctr">
              <a:tabLst>
                <a:tab pos="1203325" algn="l"/>
              </a:tabLst>
            </a:pP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 тех, кто уже не придет никогда, 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269875" algn="ctr">
              <a:tabLst>
                <a:tab pos="1203325" algn="l"/>
              </a:tabLst>
            </a:pP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Заклинаю: помните! 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269875" algn="ctr">
              <a:tabLst>
                <a:tab pos="1203325" algn="l"/>
              </a:tabLst>
            </a:pP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</a:t>
            </a:r>
            <a:r>
              <a:rPr lang="ru-RU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Р. Рождественский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214282" y="357166"/>
            <a:ext cx="4714908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3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«Когда-нибудь </a:t>
            </a:r>
            <a:r>
              <a:rPr lang="ru-RU" sz="33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мы </a:t>
            </a:r>
            <a:r>
              <a:rPr lang="ru-RU" sz="33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вспомним </a:t>
            </a:r>
            <a:r>
              <a:rPr lang="ru-RU" sz="33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так </a:t>
            </a:r>
            <a:r>
              <a:rPr lang="ru-RU" sz="33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много, что соорудим самый большой в истории экскаватор, выроем самую глубокую, какая когда-либо была, могилу и навеки похороним </a:t>
            </a:r>
            <a:endParaRPr lang="ru-RU" sz="3300" b="1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ru-RU" sz="33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sz="33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ней войну».  </a:t>
            </a:r>
            <a:r>
              <a:rPr lang="ru-RU" sz="33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1928794" y="6035675"/>
            <a:ext cx="3643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Рэй</a:t>
            </a:r>
            <a:r>
              <a:rPr lang="ru-RU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Брэдбери</a:t>
            </a:r>
            <a:r>
              <a:rPr lang="ru-RU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                                                           451</a:t>
            </a:r>
            <a:r>
              <a:rPr lang="ru-RU" sz="2400" i="1" baseline="3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 Фаренгейту</a:t>
            </a:r>
          </a:p>
        </p:txBody>
      </p:sp>
      <p:pic>
        <p:nvPicPr>
          <p:cNvPr id="5" name="Picture 5" descr="https://avatars.mds.yandex.net/get-pdb/1748966/22e8255e-b2d1-4e0a-9e9d-c7a82198eb59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57166"/>
            <a:ext cx="390783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Так хочется жить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5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0" y="928670"/>
            <a:ext cx="9358346" cy="55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  <a:tabLst>
                <a:tab pos="815975" algn="l"/>
              </a:tabLst>
            </a:pPr>
            <a:r>
              <a:rPr lang="ru-RU" sz="23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В. </a:t>
            </a:r>
            <a:r>
              <a:rPr lang="ru-RU" sz="23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Гликин</a:t>
            </a:r>
            <a:r>
              <a:rPr lang="ru-RU" sz="23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“Город мужества и славы”, журнал “Воспитание школьников”, № 6, 1993г.</a:t>
            </a:r>
          </a:p>
          <a:p>
            <a:pPr>
              <a:lnSpc>
                <a:spcPct val="110000"/>
              </a:lnSpc>
              <a:tabLst>
                <a:tab pos="815975" algn="l"/>
              </a:tabLst>
            </a:pPr>
            <a:r>
              <a:rPr lang="ru-RU" sz="23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О. </a:t>
            </a:r>
            <a:r>
              <a:rPr lang="ru-RU" sz="23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Шаверская</a:t>
            </a:r>
            <a:r>
              <a:rPr lang="ru-RU" sz="23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“Нам дороги эти позабыть нельзя”, </a:t>
            </a:r>
            <a:r>
              <a:rPr lang="ru-RU" sz="23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журнал </a:t>
            </a:r>
            <a:r>
              <a:rPr lang="ru-RU" sz="23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“Воспитание школьников”, №2, 2002г.</a:t>
            </a:r>
          </a:p>
          <a:p>
            <a:pPr>
              <a:lnSpc>
                <a:spcPct val="110000"/>
              </a:lnSpc>
              <a:tabLst>
                <a:tab pos="815975" algn="l"/>
              </a:tabLst>
            </a:pPr>
            <a:r>
              <a:rPr lang="ru-RU" sz="23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С. Алексиевич. “У войны не женское лицо”.</a:t>
            </a:r>
          </a:p>
          <a:p>
            <a:pPr>
              <a:lnSpc>
                <a:spcPct val="110000"/>
              </a:lnSpc>
              <a:tabLst>
                <a:tab pos="815975" algn="l"/>
              </a:tabLst>
            </a:pPr>
            <a:r>
              <a:rPr lang="ru-RU" sz="23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С. Алексиевич. “Последние свидетели”.</a:t>
            </a:r>
          </a:p>
          <a:p>
            <a:pPr>
              <a:lnSpc>
                <a:spcPct val="110000"/>
              </a:lnSpc>
              <a:tabLst>
                <a:tab pos="815975" algn="l"/>
              </a:tabLst>
            </a:pPr>
            <a:r>
              <a:rPr lang="ru-RU" sz="23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И. Акиньшина. “Бессмертный подвиг защитников Отечества”, журнал “Воспитание школьников”, № 2, 2005г.</a:t>
            </a:r>
          </a:p>
          <a:p>
            <a:pPr>
              <a:lnSpc>
                <a:spcPct val="110000"/>
              </a:lnSpc>
              <a:tabLst>
                <a:tab pos="815975" algn="l"/>
              </a:tabLst>
            </a:pPr>
            <a:r>
              <a:rPr lang="ru-RU" sz="23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Б. Макарова. “О людях, что ушли, не </a:t>
            </a:r>
            <a:r>
              <a:rPr lang="ru-RU" sz="23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долюбив</a:t>
            </a:r>
            <a:r>
              <a:rPr lang="ru-RU" sz="23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…”, </a:t>
            </a:r>
            <a:r>
              <a:rPr lang="ru-RU" sz="23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журнал </a:t>
            </a:r>
            <a:r>
              <a:rPr lang="ru-RU" sz="23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“Воспитание школьников”, № 3, 2005г.</a:t>
            </a:r>
          </a:p>
          <a:p>
            <a:pPr>
              <a:lnSpc>
                <a:spcPct val="110000"/>
              </a:lnSpc>
              <a:tabLst>
                <a:tab pos="815975" algn="l"/>
              </a:tabLst>
            </a:pPr>
            <a:r>
              <a:rPr lang="ru-RU" sz="23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 В. </a:t>
            </a:r>
            <a:r>
              <a:rPr lang="ru-RU" sz="23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Липович</a:t>
            </a:r>
            <a:r>
              <a:rPr lang="ru-RU" sz="23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О. Гжельский. “Жестокая правда войны”, журнал “Воспитание школьников”, № 4, 2005г.</a:t>
            </a:r>
          </a:p>
          <a:p>
            <a:pPr>
              <a:lnSpc>
                <a:spcPct val="110000"/>
              </a:lnSpc>
              <a:tabLst>
                <a:tab pos="815975" algn="l"/>
              </a:tabLst>
            </a:pPr>
            <a:r>
              <a:rPr lang="ru-RU" sz="23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 Башкортостан. Краткая энциклопедия, изд-во «Башкирская энциклопедия», Уфа, 1996г.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2857488" y="214290"/>
            <a:ext cx="2808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EE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Литература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95288" y="476250"/>
            <a:ext cx="80645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Классный час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55650" y="2133600"/>
            <a:ext cx="78486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b="1" i="1" dirty="0">
                <a:solidFill>
                  <a:srgbClr val="EE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«У  войны не детское лицо…»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85720" y="5286388"/>
            <a:ext cx="864076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Разработала: преподаватель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Ахтямова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Л.Т.</a:t>
            </a:r>
          </a:p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Уфа - 2020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55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155" decel="100000"/>
                                        <p:tgtEl>
                                          <p:spTgt spid="20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155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1"/>
      <p:bldP spid="2054" grpId="0"/>
      <p:bldP spid="205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642910" y="981075"/>
            <a:ext cx="835824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Ребенком является каждое человеческое существо до достижения им 18-летнего возраста.</a:t>
            </a: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3178163" y="4714884"/>
            <a:ext cx="5965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«Конвенция о правах ребенка»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927100" y="3573463"/>
            <a:ext cx="732495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90488" algn="ctr"/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ж претензии будут ко мне,</a:t>
            </a:r>
          </a:p>
          <a:p>
            <a:pPr indent="90488" algn="ctr"/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я преследую только одну:</a:t>
            </a:r>
          </a:p>
          <a:p>
            <a:pPr indent="90488" algn="ctr"/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 внушить уваженье к войне</a:t>
            </a:r>
          </a:p>
          <a:p>
            <a:pPr indent="90488" algn="ctr"/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Мальчикам, думающим про войну.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782638" y="981075"/>
            <a:ext cx="749730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90488" algn="ctr"/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Черное небо в багровом огне.</a:t>
            </a:r>
          </a:p>
          <a:p>
            <a:pPr indent="90488" algn="ctr"/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 на глаза накатил пелену.</a:t>
            </a:r>
          </a:p>
          <a:p>
            <a:pPr indent="90488" algn="ctr"/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я могу рассказать о войне</a:t>
            </a:r>
          </a:p>
          <a:p>
            <a:pPr indent="90488" algn="ctr"/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Мальчикам, думающим про войну?</a:t>
            </a:r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7019925" y="5919788"/>
            <a:ext cx="19094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 i="1" dirty="0">
                <a:solidFill>
                  <a:srgbClr val="FFC000"/>
                </a:solidFill>
              </a:rPr>
              <a:t>В.Лифшиц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3635375" y="692150"/>
            <a:ext cx="52578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69875" algn="ctr">
              <a:tabLst>
                <a:tab pos="6751638" algn="l"/>
              </a:tabLst>
            </a:pPr>
            <a:r>
              <a:rPr lang="ru-RU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июня 1941 года </a:t>
            </a:r>
            <a:endParaRPr lang="ru-RU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269875" algn="ctr">
              <a:tabLst>
                <a:tab pos="6751638" algn="l"/>
              </a:tabLst>
            </a:pP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нашу Родину вероломно напал злой и сильный враг Фашистская Германия. 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611188" y="5157788"/>
            <a:ext cx="78120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 – жестче нет слова.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 – печальнее нет слова…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5718" name="Picture 6" descr="picture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2"/>
            <a:ext cx="3248018" cy="45243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7" name="Левитан__Началась_Великая_Отечественная_вой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4" name="Picture 6" descr="picture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4248150" cy="6192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4572032" y="549275"/>
            <a:ext cx="464343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 – не детское дело. Так было всегда. Так и должно быть. Но эта война была особенной. </a:t>
            </a:r>
            <a:r>
              <a:rPr lang="ru-RU" sz="3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Поэтому </a:t>
            </a:r>
            <a:r>
              <a:rPr lang="ru-RU" sz="3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</a:t>
            </a:r>
            <a:r>
              <a:rPr lang="ru-RU" sz="3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и </a:t>
            </a:r>
            <a:r>
              <a:rPr lang="ru-RU" sz="3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называлась </a:t>
            </a:r>
            <a:r>
              <a:rPr lang="ru-RU" sz="3000" b="1" i="1" dirty="0">
                <a:solidFill>
                  <a:srgbClr val="EE0000"/>
                </a:solidFill>
              </a:rPr>
              <a:t>Великой Отечественной,</a:t>
            </a:r>
            <a:r>
              <a:rPr lang="ru-RU" sz="3000" b="1" i="1" dirty="0">
                <a:solidFill>
                  <a:srgbClr val="F9FF11"/>
                </a:solidFill>
              </a:rPr>
              <a:t> </a:t>
            </a:r>
            <a:r>
              <a:rPr lang="ru-RU" sz="3000" b="1" i="1" dirty="0" smtClean="0">
                <a:solidFill>
                  <a:srgbClr val="F9FF11"/>
                </a:solidFill>
              </a:rPr>
              <a:t>   </a:t>
            </a:r>
            <a:r>
              <a:rPr lang="ru-RU" sz="3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  <a:r>
              <a:rPr lang="ru-RU" sz="3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вся страна – </a:t>
            </a:r>
            <a:r>
              <a:rPr lang="ru-RU" sz="3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от </a:t>
            </a:r>
            <a:r>
              <a:rPr lang="ru-RU" sz="3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мала до велика – поднялась на защиту любимой Родины.</a:t>
            </a:r>
          </a:p>
        </p:txBody>
      </p:sp>
      <p:pic>
        <p:nvPicPr>
          <p:cNvPr id="5" name="Вставай, страна огром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9" name="Picture 5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76250"/>
            <a:ext cx="4249737" cy="580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250825" y="495300"/>
            <a:ext cx="432117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Многие юные патриоты погибли  в боях с врагом,      а четверо из них –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Марат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Казей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  Валя Котик,       Леня Голиков и Зина Портнова –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были удостоены   за героизм звания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Героя Советского Союза.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620712"/>
            <a:ext cx="4214843" cy="55943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4714876" y="574674"/>
            <a:ext cx="442912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Многие дети заменили отцов и братьев на полях и заводах. Но нелегко пришлось и тем, кто не воевал, не стоял за станком. Они ведь тоже День Победы «приближали, как могли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endParaRPr lang="ru-RU" sz="1200" b="1" i="1" dirty="0" smtClean="0">
              <a:solidFill>
                <a:srgbClr val="FFDE19"/>
              </a:solidFill>
            </a:endParaRPr>
          </a:p>
          <a:p>
            <a:r>
              <a:rPr lang="ru-RU" sz="2400" b="1" i="1" dirty="0" smtClean="0"/>
              <a:t>Можно </a:t>
            </a:r>
            <a:r>
              <a:rPr lang="ru-RU" sz="2400" b="1" i="1" dirty="0"/>
              <a:t>спросить, что героического в том, чтобы в 5, 10 или 12 лет пройти через войну? </a:t>
            </a:r>
            <a:r>
              <a:rPr lang="ru-RU" sz="2400" b="1" i="1" dirty="0" smtClean="0"/>
              <a:t>   Что </a:t>
            </a:r>
            <a:r>
              <a:rPr lang="ru-RU" sz="2400" b="1" i="1" dirty="0"/>
              <a:t>могли понять, увидеть, запомнить дети? Многое!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1161</Words>
  <Application>Microsoft Office PowerPoint</Application>
  <PresentationFormat>Экран (4:3)</PresentationFormat>
  <Paragraphs>105</Paragraphs>
  <Slides>23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Облака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</cp:lastModifiedBy>
  <cp:revision>27</cp:revision>
  <dcterms:created xsi:type="dcterms:W3CDTF">2007-01-29T11:35:57Z</dcterms:created>
  <dcterms:modified xsi:type="dcterms:W3CDTF">2020-04-07T15:59:02Z</dcterms:modified>
</cp:coreProperties>
</file>