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71" r:id="rId5"/>
    <p:sldId id="275" r:id="rId6"/>
    <p:sldId id="282" r:id="rId7"/>
    <p:sldId id="279" r:id="rId8"/>
    <p:sldId id="278" r:id="rId9"/>
    <p:sldId id="276" r:id="rId10"/>
    <p:sldId id="277" r:id="rId11"/>
    <p:sldId id="274" r:id="rId12"/>
    <p:sldId id="273" r:id="rId13"/>
    <p:sldId id="272" r:id="rId14"/>
    <p:sldId id="281" r:id="rId15"/>
    <p:sldId id="270" r:id="rId16"/>
    <p:sldId id="269" r:id="rId17"/>
    <p:sldId id="268" r:id="rId18"/>
    <p:sldId id="267" r:id="rId19"/>
    <p:sldId id="283" r:id="rId20"/>
    <p:sldId id="280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2" autoAdjust="0"/>
    <p:restoredTop sz="94660"/>
  </p:normalViewPr>
  <p:slideViewPr>
    <p:cSldViewPr snapToGrid="0">
      <p:cViewPr varScale="1">
        <p:scale>
          <a:sx n="89" d="100"/>
          <a:sy n="89" d="100"/>
        </p:scale>
        <p:origin x="162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2/24/2020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2/24/2020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2/24/2020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45908" y="258016"/>
            <a:ext cx="7766936" cy="2394158"/>
          </a:xfrm>
        </p:spPr>
        <p:txBody>
          <a:bodyPr/>
          <a:lstStyle/>
          <a:p>
            <a:pPr algn="ctr"/>
            <a:r>
              <a:rPr lang="ru-RU" sz="4800" dirty="0" smtClean="0"/>
              <a:t>Н.С. Лесков </a:t>
            </a:r>
            <a:br>
              <a:rPr lang="ru-RU" sz="4800" dirty="0" smtClean="0"/>
            </a:br>
            <a:r>
              <a:rPr lang="ru-RU" sz="4800" dirty="0" smtClean="0"/>
              <a:t>«Леди Макбет </a:t>
            </a:r>
            <a:r>
              <a:rPr lang="ru-RU" sz="4800" dirty="0" err="1" smtClean="0"/>
              <a:t>Мценского</a:t>
            </a:r>
            <a:r>
              <a:rPr lang="ru-RU" sz="4800" dirty="0" smtClean="0"/>
              <a:t> уезда»</a:t>
            </a:r>
            <a:endParaRPr lang="ru-RU" sz="4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71230" y="3872712"/>
            <a:ext cx="4098664" cy="1511061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sz="3200" dirty="0" smtClean="0"/>
              <a:t>Урок-практикум. </a:t>
            </a:r>
          </a:p>
          <a:p>
            <a:pPr algn="ctr"/>
            <a:r>
              <a:rPr lang="ru-RU" sz="3200" dirty="0" smtClean="0"/>
              <a:t>Анализ повести </a:t>
            </a:r>
          </a:p>
          <a:p>
            <a:pPr algn="ctr"/>
            <a:r>
              <a:rPr lang="ru-RU" sz="3200" dirty="0" smtClean="0"/>
              <a:t>по главам.</a:t>
            </a:r>
            <a:endParaRPr lang="ru-RU" sz="3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165" y="2340899"/>
            <a:ext cx="2388400" cy="41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463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9152" y="283590"/>
            <a:ext cx="8596668" cy="838399"/>
          </a:xfrm>
        </p:spPr>
        <p:txBody>
          <a:bodyPr>
            <a:normAutofit/>
          </a:bodyPr>
          <a:lstStyle/>
          <a:p>
            <a:pPr algn="ctr"/>
            <a:r>
              <a:rPr lang="ru-RU" sz="4400" dirty="0"/>
              <a:t>Анализ </a:t>
            </a:r>
            <a:r>
              <a:rPr lang="ru-RU" sz="4400" dirty="0" smtClean="0"/>
              <a:t>9 </a:t>
            </a:r>
            <a:r>
              <a:rPr lang="ru-RU" sz="4400" dirty="0"/>
              <a:t>– </a:t>
            </a:r>
            <a:r>
              <a:rPr lang="ru-RU" sz="4400" dirty="0" smtClean="0"/>
              <a:t>10 </a:t>
            </a:r>
            <a:r>
              <a:rPr lang="ru-RU" sz="4400" dirty="0"/>
              <a:t>глав повести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63328" y="1831763"/>
            <a:ext cx="4021632" cy="4324573"/>
          </a:xfrm>
        </p:spPr>
        <p:txBody>
          <a:bodyPr/>
          <a:lstStyle/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200" dirty="0"/>
              <a:t>О чём стал постоянно говорить Сергей Катерине в связи с приездом мальчика Феди </a:t>
            </a:r>
            <a:r>
              <a:rPr lang="ru-RU" sz="2200" dirty="0" err="1" smtClean="0"/>
              <a:t>Лямина</a:t>
            </a:r>
            <a:r>
              <a:rPr lang="ru-RU" sz="2200" dirty="0" smtClean="0"/>
              <a:t>?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200" dirty="0" smtClean="0"/>
              <a:t>Каково </a:t>
            </a:r>
            <a:r>
              <a:rPr lang="ru-RU" sz="2200" dirty="0"/>
              <a:t>внутреннее состояние Катерины после слов Сергея о Феде </a:t>
            </a:r>
            <a:r>
              <a:rPr lang="ru-RU" sz="2200" dirty="0" err="1" smtClean="0"/>
              <a:t>Лямине</a:t>
            </a:r>
            <a:r>
              <a:rPr lang="ru-RU" sz="2200" dirty="0" smtClean="0"/>
              <a:t>?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200" dirty="0" smtClean="0"/>
              <a:t>Как </a:t>
            </a:r>
            <a:r>
              <a:rPr lang="ru-RU" sz="2200" dirty="0"/>
              <a:t>вели себя Катерина и Сергей перед убийством мальчика?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52" y="1666875"/>
            <a:ext cx="5479413" cy="41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539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9152" y="183577"/>
            <a:ext cx="8596668" cy="838399"/>
          </a:xfrm>
        </p:spPr>
        <p:txBody>
          <a:bodyPr>
            <a:normAutofit/>
          </a:bodyPr>
          <a:lstStyle/>
          <a:p>
            <a:pPr algn="ctr"/>
            <a:r>
              <a:rPr lang="ru-RU" sz="4400" dirty="0"/>
              <a:t>Анализ </a:t>
            </a:r>
            <a:r>
              <a:rPr lang="ru-RU" sz="4400" dirty="0" smtClean="0"/>
              <a:t>11 </a:t>
            </a:r>
            <a:r>
              <a:rPr lang="ru-RU" sz="4400" dirty="0"/>
              <a:t>– </a:t>
            </a:r>
            <a:r>
              <a:rPr lang="ru-RU" sz="4400" dirty="0" smtClean="0"/>
              <a:t>12 </a:t>
            </a:r>
            <a:r>
              <a:rPr lang="ru-RU" sz="4400" dirty="0"/>
              <a:t>глав повести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14229" y="1812450"/>
            <a:ext cx="4207151" cy="4324573"/>
          </a:xfrm>
        </p:spPr>
        <p:txBody>
          <a:bodyPr/>
          <a:lstStyle/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dirty="0"/>
              <a:t>Каковы поведение и внутреннее состояние героев во время убийства мальчика? Как это их </a:t>
            </a:r>
            <a:r>
              <a:rPr lang="ru-RU" dirty="0" smtClean="0"/>
              <a:t>характеризует?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dirty="0" smtClean="0"/>
              <a:t>По </a:t>
            </a:r>
            <a:r>
              <a:rPr lang="ru-RU" dirty="0"/>
              <a:t>какому поводу возникает тревога в доме? </a:t>
            </a:r>
            <a:endParaRPr lang="ru-RU" dirty="0" smtClean="0"/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dirty="0" smtClean="0"/>
              <a:t>Какова </a:t>
            </a:r>
            <a:r>
              <a:rPr lang="ru-RU" dirty="0"/>
              <a:t>реакция окружающих на преступления в доме </a:t>
            </a:r>
            <a:r>
              <a:rPr lang="ru-RU" dirty="0" smtClean="0"/>
              <a:t>Измайловых?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dirty="0" smtClean="0"/>
              <a:t>Как </a:t>
            </a:r>
            <a:r>
              <a:rPr lang="ru-RU" dirty="0"/>
              <a:t>Катерина и Сергей принимают наказание за свои преступления?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86" y="1328736"/>
            <a:ext cx="3704400" cy="52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6113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9152" y="183577"/>
            <a:ext cx="8596668" cy="838399"/>
          </a:xfrm>
        </p:spPr>
        <p:txBody>
          <a:bodyPr>
            <a:normAutofit/>
          </a:bodyPr>
          <a:lstStyle/>
          <a:p>
            <a:pPr algn="ctr"/>
            <a:r>
              <a:rPr lang="ru-RU" sz="4400" dirty="0"/>
              <a:t>Анализ </a:t>
            </a:r>
            <a:r>
              <a:rPr lang="ru-RU" sz="4400" dirty="0" smtClean="0"/>
              <a:t>13 </a:t>
            </a:r>
            <a:r>
              <a:rPr lang="ru-RU" sz="4400" dirty="0"/>
              <a:t>– </a:t>
            </a:r>
            <a:r>
              <a:rPr lang="ru-RU" sz="4400" dirty="0" smtClean="0"/>
              <a:t>14 </a:t>
            </a:r>
            <a:r>
              <a:rPr lang="ru-RU" sz="4400" dirty="0"/>
              <a:t>глав повести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40850" y="2392532"/>
            <a:ext cx="3760375" cy="2699785"/>
          </a:xfrm>
        </p:spPr>
        <p:txBody>
          <a:bodyPr/>
          <a:lstStyle/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dirty="0"/>
              <a:t>В чём видит  Катерина смысл своей </a:t>
            </a:r>
            <a:r>
              <a:rPr lang="ru-RU" sz="2400" dirty="0" smtClean="0"/>
              <a:t>жизни?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dirty="0" smtClean="0"/>
              <a:t>Как </a:t>
            </a:r>
            <a:r>
              <a:rPr lang="ru-RU" sz="2400" dirty="0"/>
              <a:t>ведёт себя Сергей по отношению к Катерине Львовне?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62" y="1404449"/>
            <a:ext cx="5142188" cy="50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6309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9152" y="183577"/>
            <a:ext cx="8596668" cy="838399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/>
              <a:t>Анализ 15 главы повести</a:t>
            </a:r>
            <a:endParaRPr lang="ru-RU" sz="4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825933" y="1200149"/>
            <a:ext cx="4707432" cy="4629244"/>
          </a:xfrm>
        </p:spPr>
        <p:txBody>
          <a:bodyPr>
            <a:normAutofit/>
          </a:bodyPr>
          <a:lstStyle/>
          <a:p>
            <a:r>
              <a:rPr lang="ru-RU" b="1" dirty="0"/>
              <a:t> </a:t>
            </a:r>
            <a:endParaRPr lang="ru-RU" dirty="0"/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dirty="0"/>
              <a:t>Какой поступок Сергея убеждает Катерину Львовну в том, что её возлюбленный – </a:t>
            </a:r>
            <a:r>
              <a:rPr lang="ru-RU" dirty="0" smtClean="0"/>
              <a:t>подлец?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dirty="0" smtClean="0"/>
              <a:t>Каковы </a:t>
            </a:r>
            <a:r>
              <a:rPr lang="ru-RU" dirty="0"/>
              <a:t>причины безмерной обиды, какую переживает Катерина </a:t>
            </a:r>
            <a:r>
              <a:rPr lang="ru-RU" dirty="0" smtClean="0"/>
              <a:t>Измайлова?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dirty="0" smtClean="0"/>
              <a:t>Какова </a:t>
            </a:r>
            <a:r>
              <a:rPr lang="ru-RU" dirty="0"/>
              <a:t>роль пейзажной зарисовки в отражении внутреннего состояния </a:t>
            </a:r>
            <a:r>
              <a:rPr lang="ru-RU" dirty="0" smtClean="0"/>
              <a:t>Катерины?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dirty="0" smtClean="0"/>
              <a:t>Каким </a:t>
            </a:r>
            <a:r>
              <a:rPr lang="ru-RU" dirty="0"/>
              <a:t>образом и почему Катерина решила уйти из жизни?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91" y="1300162"/>
            <a:ext cx="3744000" cy="280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38" y="3827058"/>
            <a:ext cx="3716474" cy="28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6350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599"/>
            <a:ext cx="8596668" cy="2460171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b="1" dirty="0"/>
              <a:t>Заполнение таблицы «Сравнительная характеристика героинь Н.С. Лескова и А.Н. Островского: Катерины Измайловой и Катерины Кабановой»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310" y="2977642"/>
            <a:ext cx="2509872" cy="3456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618" y="2977642"/>
            <a:ext cx="2760922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2711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0191" y="271462"/>
            <a:ext cx="8596668" cy="1453243"/>
          </a:xfrm>
        </p:spPr>
        <p:txBody>
          <a:bodyPr>
            <a:normAutofit fontScale="90000"/>
          </a:bodyPr>
          <a:lstStyle/>
          <a:p>
            <a:pPr lvl="0"/>
            <a:r>
              <a:rPr lang="ru-RU" sz="4900" b="1" dirty="0"/>
              <a:t>Позиции сравнения героинь: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579569" y="2098774"/>
            <a:ext cx="4207151" cy="3679500"/>
          </a:xfrm>
        </p:spPr>
        <p:txBody>
          <a:bodyPr/>
          <a:lstStyle/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dirty="0"/>
              <a:t>Быт и нравы </a:t>
            </a:r>
            <a:r>
              <a:rPr lang="ru-RU" sz="2400" dirty="0" smtClean="0"/>
              <a:t>семей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dirty="0" smtClean="0"/>
              <a:t>Отношение </a:t>
            </a:r>
            <a:r>
              <a:rPr lang="ru-RU" sz="2400" dirty="0"/>
              <a:t>к своей жизни в семье, </a:t>
            </a:r>
            <a:r>
              <a:rPr lang="ru-RU" sz="2400" dirty="0" smtClean="0"/>
              <a:t>занятия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dirty="0" smtClean="0"/>
              <a:t>Их </a:t>
            </a:r>
            <a:r>
              <a:rPr lang="ru-RU" sz="2400" dirty="0"/>
              <a:t>воспоминания о прежней </a:t>
            </a:r>
            <a:r>
              <a:rPr lang="ru-RU" sz="2400" dirty="0" smtClean="0"/>
              <a:t>жизни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dirty="0" smtClean="0"/>
              <a:t>Чем </a:t>
            </a:r>
            <a:r>
              <a:rPr lang="ru-RU" sz="2400" dirty="0"/>
              <a:t>стала любовь для каждой из них?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91" y="1924730"/>
            <a:ext cx="4656000" cy="34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7413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9152" y="183577"/>
            <a:ext cx="8596668" cy="838399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/>
              <a:t>Позиции сравнения героинь:</a:t>
            </a:r>
            <a:endParaRPr lang="ru-RU" sz="4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63887" y="1676272"/>
            <a:ext cx="4653642" cy="4324573"/>
          </a:xfrm>
        </p:spPr>
        <p:txBody>
          <a:bodyPr/>
          <a:lstStyle/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dirty="0"/>
              <a:t>Трудно ли было нарушить общепринятые </a:t>
            </a:r>
            <a:r>
              <a:rPr lang="ru-RU" sz="2400" dirty="0" smtClean="0"/>
              <a:t>нормы?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dirty="0" smtClean="0"/>
              <a:t>Отношение </a:t>
            </a:r>
            <a:r>
              <a:rPr lang="ru-RU" sz="2400" dirty="0"/>
              <a:t>окружающих к поступкам </a:t>
            </a:r>
            <a:r>
              <a:rPr lang="ru-RU" sz="2400" dirty="0" smtClean="0"/>
              <a:t>героинь.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dirty="0" smtClean="0"/>
              <a:t>Отношение </a:t>
            </a:r>
            <a:r>
              <a:rPr lang="ru-RU" sz="2400" dirty="0"/>
              <a:t>автора к своей </a:t>
            </a:r>
            <a:r>
              <a:rPr lang="ru-RU" sz="2400" dirty="0" smtClean="0"/>
              <a:t>героине.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dirty="0" smtClean="0"/>
              <a:t>Какую </a:t>
            </a:r>
            <a:r>
              <a:rPr lang="ru-RU" sz="2400" dirty="0"/>
              <a:t>роль играет образ в общей структуре произведения, какие проблемы реализует?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43" y="1179139"/>
            <a:ext cx="2471473" cy="342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233" y="3220312"/>
            <a:ext cx="2339640" cy="34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604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9152" y="183577"/>
            <a:ext cx="8596668" cy="838399"/>
          </a:xfrm>
        </p:spPr>
        <p:txBody>
          <a:bodyPr>
            <a:normAutofit/>
          </a:bodyPr>
          <a:lstStyle/>
          <a:p>
            <a:pPr lvl="0" algn="ctr"/>
            <a:r>
              <a:rPr lang="ru-RU" sz="4400" b="1" dirty="0"/>
              <a:t>Рефлексия</a:t>
            </a:r>
            <a:endParaRPr lang="ru-RU" sz="4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67297" y="1708928"/>
            <a:ext cx="4364532" cy="4324573"/>
          </a:xfrm>
        </p:spPr>
        <p:txBody>
          <a:bodyPr/>
          <a:lstStyle/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dirty="0"/>
              <a:t>Каково отношение каждого из авторов к своей героине: Островского – к Катерине Кабановой; Лескова – к Катерине </a:t>
            </a:r>
            <a:r>
              <a:rPr lang="ru-RU" dirty="0" smtClean="0"/>
              <a:t>Измайловой?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dirty="0" smtClean="0"/>
              <a:t>К </a:t>
            </a:r>
            <a:r>
              <a:rPr lang="ru-RU" dirty="0"/>
              <a:t>какой героине вы испытываете симпатию и </a:t>
            </a:r>
            <a:r>
              <a:rPr lang="ru-RU" dirty="0" smtClean="0"/>
              <a:t>почему?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dirty="0" smtClean="0"/>
              <a:t>Творческая </a:t>
            </a:r>
            <a:r>
              <a:rPr lang="ru-RU" dirty="0"/>
              <a:t>манера какого писателя вам более интересна и почему?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999" y="2604826"/>
            <a:ext cx="2317500" cy="370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75" y="1333464"/>
            <a:ext cx="2417534" cy="37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268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9152" y="183577"/>
            <a:ext cx="8596668" cy="838399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/>
              <a:t>Домашнее задание</a:t>
            </a:r>
            <a:endParaRPr lang="ru-RU" sz="4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75448" y="1839557"/>
            <a:ext cx="4207151" cy="4324573"/>
          </a:xfrm>
        </p:spPr>
        <p:txBody>
          <a:bodyPr/>
          <a:lstStyle/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dirty="0"/>
              <a:t>Завершить заполнение таблицы  «Сравнительная характеристика героинь Н.С. Лескова и А.Н. Островского: Катерины Измайловой и Катерины </a:t>
            </a:r>
            <a:r>
              <a:rPr lang="ru-RU" sz="2400" dirty="0" smtClean="0"/>
              <a:t>Кабановой»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dirty="0" smtClean="0"/>
              <a:t>Сделать </a:t>
            </a:r>
            <a:r>
              <a:rPr lang="ru-RU" sz="2400" dirty="0"/>
              <a:t>выводы по таблице (письменно)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860" y="1460085"/>
            <a:ext cx="3394626" cy="47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9408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8336" y="1099457"/>
            <a:ext cx="8596668" cy="3162300"/>
          </a:xfrm>
        </p:spPr>
        <p:txBody>
          <a:bodyPr>
            <a:noAutofit/>
          </a:bodyPr>
          <a:lstStyle/>
          <a:p>
            <a:pPr algn="ctr"/>
            <a:r>
              <a:rPr lang="ru-RU" sz="6000" dirty="0" smtClean="0"/>
              <a:t>Спасибо </a:t>
            </a:r>
            <a:br>
              <a:rPr lang="ru-RU" sz="6000" dirty="0" smtClean="0"/>
            </a:br>
            <a:r>
              <a:rPr lang="ru-RU" sz="6000" dirty="0" smtClean="0"/>
              <a:t>за работу</a:t>
            </a:r>
            <a:br>
              <a:rPr lang="ru-RU" sz="6000" dirty="0" smtClean="0"/>
            </a:br>
            <a:r>
              <a:rPr lang="ru-RU" sz="6000" dirty="0" smtClean="0"/>
              <a:t> на уроке!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9452717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137" y="167248"/>
            <a:ext cx="8596668" cy="838399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/>
              <a:t>Цели урока-практикума</a:t>
            </a:r>
            <a:endParaRPr lang="ru-RU" sz="4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00650" y="1690048"/>
            <a:ext cx="4086225" cy="4324573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/>
              <a:t>П</a:t>
            </a:r>
            <a:r>
              <a:rPr lang="ru-RU" dirty="0" smtClean="0"/>
              <a:t>роблемный </a:t>
            </a:r>
            <a:r>
              <a:rPr lang="ru-RU" dirty="0"/>
              <a:t>анализ повести-очерка</a:t>
            </a:r>
            <a:r>
              <a:rPr lang="ru-RU" b="1" dirty="0"/>
              <a:t> </a:t>
            </a:r>
            <a:r>
              <a:rPr lang="ru-RU" dirty="0"/>
              <a:t>по главам;</a:t>
            </a:r>
            <a:r>
              <a:rPr lang="ru-RU" b="1" dirty="0"/>
              <a:t> </a:t>
            </a:r>
            <a:endParaRPr lang="ru-RU" b="1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smtClean="0"/>
              <a:t>развитие </a:t>
            </a:r>
            <a:r>
              <a:rPr lang="ru-RU" dirty="0"/>
              <a:t>умения внимательно читать текст художественного произведения, находить в нём ответы на вопросы, сопоставлять, обобщать и делать выводы; </a:t>
            </a:r>
            <a:endParaRPr lang="ru-RU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smtClean="0"/>
              <a:t>воспитывать </a:t>
            </a:r>
            <a:r>
              <a:rPr lang="ru-RU" dirty="0"/>
              <a:t>уважение к историческому прошлому России, к её культуре и литературе.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809" y="1530335"/>
            <a:ext cx="3483000" cy="46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9134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9758" y="1491727"/>
            <a:ext cx="8596668" cy="3295426"/>
          </a:xfrm>
        </p:spPr>
        <p:txBody>
          <a:bodyPr/>
          <a:lstStyle/>
          <a:p>
            <a:pPr algn="ctr"/>
            <a:r>
              <a:rPr lang="ru-RU" dirty="0" smtClean="0"/>
              <a:t>Работу выполнила </a:t>
            </a:r>
            <a:br>
              <a:rPr lang="ru-RU" dirty="0" smtClean="0"/>
            </a:br>
            <a:r>
              <a:rPr lang="ru-RU" dirty="0" smtClean="0"/>
              <a:t>учитель литературы </a:t>
            </a:r>
            <a:br>
              <a:rPr lang="ru-RU" dirty="0" smtClean="0"/>
            </a:br>
            <a:r>
              <a:rPr lang="ru-RU" dirty="0" smtClean="0"/>
              <a:t>ГБПОУ «1-й МОК»</a:t>
            </a:r>
            <a:br>
              <a:rPr lang="ru-RU" dirty="0" smtClean="0"/>
            </a:br>
            <a:r>
              <a:rPr lang="ru-RU" dirty="0" smtClean="0"/>
              <a:t> г. Москвы</a:t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dirty="0" err="1" smtClean="0"/>
              <a:t>Немцева</a:t>
            </a:r>
            <a:r>
              <a:rPr lang="ru-RU" dirty="0" smtClean="0"/>
              <a:t> Л.В.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56278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9152" y="183577"/>
            <a:ext cx="8596668" cy="838399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/>
              <a:t>Смысл эпиграфа </a:t>
            </a:r>
            <a:endParaRPr lang="ru-RU" sz="4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89750" y="2468206"/>
            <a:ext cx="3954276" cy="2532419"/>
          </a:xfrm>
        </p:spPr>
        <p:txBody>
          <a:bodyPr/>
          <a:lstStyle/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dirty="0"/>
              <a:t>Объясните </a:t>
            </a:r>
            <a:r>
              <a:rPr lang="ru-RU" sz="2400" b="1" dirty="0"/>
              <a:t>смысл эпиграфа</a:t>
            </a:r>
            <a:r>
              <a:rPr lang="ru-RU" sz="2400" dirty="0"/>
              <a:t> произведения</a:t>
            </a:r>
            <a:r>
              <a:rPr lang="ru-RU" sz="2400" b="1" dirty="0"/>
              <a:t>: «Первую песенку зардевшись спеть»</a:t>
            </a:r>
            <a:r>
              <a:rPr lang="ru-RU" sz="2400" dirty="0"/>
              <a:t> (Поговорка)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82" y="1469018"/>
            <a:ext cx="3372704" cy="49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2752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881" y="297877"/>
            <a:ext cx="9296348" cy="838399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Авторский выбор: жанр очерка…</a:t>
            </a:r>
            <a:endParaRPr lang="ru-RU" sz="4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604733" y="2078802"/>
            <a:ext cx="3661827" cy="4114693"/>
          </a:xfrm>
        </p:spPr>
        <p:txBody>
          <a:bodyPr>
            <a:normAutofit/>
          </a:bodyPr>
          <a:lstStyle/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dirty="0"/>
              <a:t>Почему автор выбрал </a:t>
            </a:r>
            <a:r>
              <a:rPr lang="ru-RU" sz="2400" b="1" dirty="0"/>
              <a:t>жанр </a:t>
            </a:r>
            <a:r>
              <a:rPr lang="ru-RU" sz="2400" b="1" dirty="0" smtClean="0"/>
              <a:t>очерка</a:t>
            </a:r>
            <a:r>
              <a:rPr lang="ru-RU" sz="2400" dirty="0" smtClean="0"/>
              <a:t>?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dirty="0" smtClean="0"/>
              <a:t>Признаки </a:t>
            </a:r>
            <a:r>
              <a:rPr lang="ru-RU" sz="2400" dirty="0"/>
              <a:t>очерка: </a:t>
            </a:r>
          </a:p>
          <a:p>
            <a:pPr marL="457200" lvl="0" indent="-457200">
              <a:buFont typeface="Wingdings" panose="05000000000000000000" pitchFamily="2" charset="2"/>
              <a:buChar char="§"/>
            </a:pPr>
            <a:r>
              <a:rPr lang="ru-RU" sz="2400" dirty="0" smtClean="0"/>
              <a:t>документальность,</a:t>
            </a:r>
          </a:p>
          <a:p>
            <a:pPr marL="457200" lvl="0" indent="-457200">
              <a:buFont typeface="Wingdings" panose="05000000000000000000" pitchFamily="2" charset="2"/>
              <a:buChar char="§"/>
            </a:pPr>
            <a:r>
              <a:rPr lang="ru-RU" sz="2400" dirty="0" smtClean="0"/>
              <a:t>правдивость,</a:t>
            </a:r>
          </a:p>
          <a:p>
            <a:pPr marL="457200" lvl="0" indent="-457200">
              <a:buFont typeface="Wingdings" panose="05000000000000000000" pitchFamily="2" charset="2"/>
              <a:buChar char="§"/>
            </a:pPr>
            <a:r>
              <a:rPr lang="ru-RU" sz="2400" dirty="0" smtClean="0"/>
              <a:t>реалистичность,</a:t>
            </a:r>
          </a:p>
          <a:p>
            <a:pPr marL="457200" lvl="0" indent="-457200">
              <a:buFont typeface="Wingdings" panose="05000000000000000000" pitchFamily="2" charset="2"/>
              <a:buChar char="§"/>
            </a:pPr>
            <a:r>
              <a:rPr lang="ru-RU" sz="2400" dirty="0" smtClean="0"/>
              <a:t>достоверность,</a:t>
            </a:r>
          </a:p>
          <a:p>
            <a:pPr marL="457200" lvl="0" indent="-457200">
              <a:buFont typeface="Wingdings" panose="05000000000000000000" pitchFamily="2" charset="2"/>
              <a:buChar char="§"/>
            </a:pPr>
            <a:r>
              <a:rPr lang="ru-RU" sz="2400" dirty="0" smtClean="0"/>
              <a:t>подлинность</a:t>
            </a:r>
            <a:endParaRPr lang="ru-RU" sz="2400" dirty="0"/>
          </a:p>
          <a:p>
            <a:pPr marL="342900" lvl="0" indent="-342900">
              <a:buFont typeface="Wingdings" panose="05000000000000000000" pitchFamily="2" charset="2"/>
              <a:buChar char="Ø"/>
            </a:pPr>
            <a:endParaRPr lang="ru-RU" sz="2800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02" y="1638300"/>
            <a:ext cx="3712173" cy="4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911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9152" y="183577"/>
            <a:ext cx="8596668" cy="838399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/>
              <a:t>Жанр повести… Основания?</a:t>
            </a:r>
            <a:endParaRPr lang="ru-RU" sz="4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77451" y="2176334"/>
            <a:ext cx="4207151" cy="3124329"/>
          </a:xfrm>
        </p:spPr>
        <p:txBody>
          <a:bodyPr/>
          <a:lstStyle/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dirty="0"/>
              <a:t>Почему впоследствии стали определять жанр произведения </a:t>
            </a:r>
            <a:r>
              <a:rPr lang="ru-RU" sz="2400" b="1" dirty="0"/>
              <a:t>как повесть</a:t>
            </a:r>
            <a:r>
              <a:rPr lang="ru-RU" sz="2400" dirty="0" smtClean="0"/>
              <a:t>?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dirty="0" smtClean="0"/>
              <a:t>Каковы основания такого определения жанра?</a:t>
            </a:r>
            <a:endParaRPr lang="ru-RU" sz="2400" dirty="0"/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550" y="1543049"/>
            <a:ext cx="2947500" cy="4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95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77" y="593270"/>
            <a:ext cx="8596668" cy="1937658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sz="4400" b="1" dirty="0"/>
              <a:t>Анализ повести-очерка </a:t>
            </a:r>
            <a:r>
              <a:rPr lang="ru-RU" sz="4400" b="1" dirty="0" smtClean="0"/>
              <a:t/>
            </a:r>
            <a:br>
              <a:rPr lang="ru-RU" sz="4400" b="1" dirty="0" smtClean="0"/>
            </a:br>
            <a:r>
              <a:rPr lang="ru-RU" sz="4400" b="1" dirty="0" smtClean="0"/>
              <a:t>«</a:t>
            </a:r>
            <a:r>
              <a:rPr lang="ru-RU" sz="4400" b="1" dirty="0"/>
              <a:t>Леди Макбет </a:t>
            </a:r>
            <a:r>
              <a:rPr lang="ru-RU" sz="4400" b="1" dirty="0" err="1"/>
              <a:t>Мценского</a:t>
            </a:r>
            <a:r>
              <a:rPr lang="ru-RU" sz="4400" b="1" dirty="0"/>
              <a:t> уезда» </a:t>
            </a:r>
            <a:r>
              <a:rPr lang="ru-RU" sz="4400" b="1" dirty="0" smtClean="0"/>
              <a:t/>
            </a:r>
            <a:br>
              <a:rPr lang="ru-RU" sz="4400" b="1" dirty="0" smtClean="0"/>
            </a:br>
            <a:r>
              <a:rPr lang="ru-RU" sz="4400" b="1" dirty="0" smtClean="0"/>
              <a:t>по </a:t>
            </a:r>
            <a:r>
              <a:rPr lang="ru-RU" sz="4400" b="1" dirty="0"/>
              <a:t>главам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711" y="2688090"/>
            <a:ext cx="6848000" cy="38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2166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9152" y="183577"/>
            <a:ext cx="8596668" cy="838399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/>
              <a:t>Анализ 1 – 3 глав повести</a:t>
            </a:r>
            <a:endParaRPr lang="ru-RU" sz="4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10359" y="1628377"/>
            <a:ext cx="4207151" cy="4324573"/>
          </a:xfrm>
        </p:spPr>
        <p:txBody>
          <a:bodyPr/>
          <a:lstStyle/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dirty="0"/>
              <a:t>Что представляет собой семья купцов Измайловых? Расскажите о быте и нравах этой </a:t>
            </a:r>
            <a:r>
              <a:rPr lang="ru-RU" dirty="0" smtClean="0"/>
              <a:t>семьи.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dirty="0" smtClean="0"/>
              <a:t>Каковы </a:t>
            </a:r>
            <a:r>
              <a:rPr lang="ru-RU" dirty="0"/>
              <a:t>занятия Катерины в доме </a:t>
            </a:r>
            <a:r>
              <a:rPr lang="ru-RU" dirty="0" smtClean="0"/>
              <a:t>Измайловых?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dirty="0" smtClean="0"/>
              <a:t>Как </a:t>
            </a:r>
            <a:r>
              <a:rPr lang="ru-RU" dirty="0"/>
              <a:t>Катерина относится к своей жизни в замужестве? </a:t>
            </a:r>
            <a:endParaRPr lang="ru-RU" dirty="0" smtClean="0"/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dirty="0" smtClean="0"/>
              <a:t>Почему </a:t>
            </a:r>
            <a:r>
              <a:rPr lang="ru-RU" dirty="0"/>
              <a:t>Катерина принимает ухаживания приказчика Сергея?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923" y="1518650"/>
            <a:ext cx="3240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6249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9152" y="183577"/>
            <a:ext cx="8596668" cy="838399"/>
          </a:xfrm>
        </p:spPr>
        <p:txBody>
          <a:bodyPr>
            <a:normAutofit/>
          </a:bodyPr>
          <a:lstStyle/>
          <a:p>
            <a:pPr algn="ctr"/>
            <a:r>
              <a:rPr lang="ru-RU" sz="4400" dirty="0"/>
              <a:t>Анализ </a:t>
            </a:r>
            <a:r>
              <a:rPr lang="ru-RU" sz="4400" dirty="0" smtClean="0"/>
              <a:t>4 </a:t>
            </a:r>
            <a:r>
              <a:rPr lang="ru-RU" sz="4400" dirty="0"/>
              <a:t>– </a:t>
            </a:r>
            <a:r>
              <a:rPr lang="ru-RU" sz="4400" dirty="0" smtClean="0"/>
              <a:t>6 </a:t>
            </a:r>
            <a:r>
              <a:rPr lang="ru-RU" sz="4400" dirty="0"/>
              <a:t>глав повести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595897" y="1719134"/>
            <a:ext cx="4207151" cy="4324573"/>
          </a:xfrm>
        </p:spPr>
        <p:txBody>
          <a:bodyPr/>
          <a:lstStyle/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dirty="0"/>
              <a:t>Как спасает Катерина Измайлова Сергея от гнева своего свёкра Бориса Тимофеевича? Почему она так </a:t>
            </a:r>
            <a:r>
              <a:rPr lang="ru-RU" dirty="0" smtClean="0"/>
              <a:t>поступает?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dirty="0" smtClean="0"/>
              <a:t>Свидание </a:t>
            </a:r>
            <a:r>
              <a:rPr lang="ru-RU" dirty="0"/>
              <a:t>Катерины и Сергея в саду. Какими предстают перед нами герои (их чувства, мысли)? Каким они видят мир вокруг </a:t>
            </a:r>
            <a:r>
              <a:rPr lang="ru-RU" dirty="0" smtClean="0"/>
              <a:t>себя?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dirty="0" smtClean="0"/>
              <a:t>К </a:t>
            </a:r>
            <a:r>
              <a:rPr lang="ru-RU" dirty="0"/>
              <a:t>какому поступку и решению подталкивает Сергей Катерину?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25" y="1614487"/>
            <a:ext cx="4284000" cy="42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264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9152" y="183577"/>
            <a:ext cx="8596668" cy="838399"/>
          </a:xfrm>
        </p:spPr>
        <p:txBody>
          <a:bodyPr>
            <a:normAutofit/>
          </a:bodyPr>
          <a:lstStyle/>
          <a:p>
            <a:pPr algn="ctr"/>
            <a:r>
              <a:rPr lang="ru-RU" sz="4400" dirty="0"/>
              <a:t>Анализ </a:t>
            </a:r>
            <a:r>
              <a:rPr lang="ru-RU" sz="4400" dirty="0" smtClean="0"/>
              <a:t>7 </a:t>
            </a:r>
            <a:r>
              <a:rPr lang="ru-RU" sz="4400" dirty="0"/>
              <a:t>– </a:t>
            </a:r>
            <a:r>
              <a:rPr lang="ru-RU" sz="4400" dirty="0" smtClean="0"/>
              <a:t>8 </a:t>
            </a:r>
            <a:r>
              <a:rPr lang="ru-RU" sz="4400" dirty="0"/>
              <a:t>глав повести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670097" y="1847719"/>
            <a:ext cx="4131128" cy="4608000"/>
          </a:xfrm>
        </p:spPr>
        <p:txBody>
          <a:bodyPr/>
          <a:lstStyle/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dirty="0"/>
              <a:t>В чём заключается символический смысл полусна-полуяви о </a:t>
            </a:r>
            <a:r>
              <a:rPr lang="ru-RU" sz="2400" dirty="0" smtClean="0"/>
              <a:t>коте?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dirty="0" smtClean="0"/>
              <a:t>Убийство </a:t>
            </a:r>
            <a:r>
              <a:rPr lang="ru-RU" sz="2400" dirty="0"/>
              <a:t>Зиновия </a:t>
            </a:r>
            <a:r>
              <a:rPr lang="ru-RU" sz="2400" dirty="0" err="1"/>
              <a:t>Борисыча</a:t>
            </a:r>
            <a:r>
              <a:rPr lang="ru-RU" sz="2400" dirty="0"/>
              <a:t>. Каковы поведение и внутреннее состояние Катерины и Сергея во время этого события?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35" y="1461958"/>
            <a:ext cx="4687381" cy="44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616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8C59B386-999D-4CB6-B907-9F3997C027C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87</TotalTime>
  <Words>526</Words>
  <Application>Microsoft Office PowerPoint</Application>
  <PresentationFormat>Широкоэкранный</PresentationFormat>
  <Paragraphs>72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Trebuchet MS</vt:lpstr>
      <vt:lpstr>Wingdings</vt:lpstr>
      <vt:lpstr>Wingdings 3</vt:lpstr>
      <vt:lpstr>Грань</vt:lpstr>
      <vt:lpstr>Н.С. Лесков  «Леди Макбет Мценского уезда»</vt:lpstr>
      <vt:lpstr>Цели урока-практикума</vt:lpstr>
      <vt:lpstr>Смысл эпиграфа </vt:lpstr>
      <vt:lpstr>Авторский выбор: жанр очерка…</vt:lpstr>
      <vt:lpstr>Жанр повести… Основания?</vt:lpstr>
      <vt:lpstr>Анализ повести-очерка  «Леди Макбет Мценского уезда»  по главам </vt:lpstr>
      <vt:lpstr>Анализ 1 – 3 глав повести</vt:lpstr>
      <vt:lpstr>Анализ 4 – 6 глав повести</vt:lpstr>
      <vt:lpstr>Анализ 7 – 8 глав повести</vt:lpstr>
      <vt:lpstr>Анализ 9 – 10 глав повести</vt:lpstr>
      <vt:lpstr>Анализ 11 – 12 глав повести</vt:lpstr>
      <vt:lpstr>Анализ 13 – 14 глав повести</vt:lpstr>
      <vt:lpstr>Анализ 15 главы повести</vt:lpstr>
      <vt:lpstr>Заполнение таблицы «Сравнительная характеристика героинь Н.С. Лескова и А.Н. Островского: Катерины Измайловой и Катерины Кабановой» </vt:lpstr>
      <vt:lpstr>Позиции сравнения героинь: </vt:lpstr>
      <vt:lpstr>Позиции сравнения героинь:</vt:lpstr>
      <vt:lpstr>Рефлексия</vt:lpstr>
      <vt:lpstr>Домашнее задание</vt:lpstr>
      <vt:lpstr>Спасибо  за работу  на уроке!</vt:lpstr>
      <vt:lpstr>Работу выполнила  учитель литературы  ГБПОУ «1-й МОК»  г. Москвы  Немцева Л.В.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Н.С. Лесков  «Леди Макбет Мценского уезда»</dc:title>
  <dc:creator>Admin</dc:creator>
  <cp:lastModifiedBy>Admin</cp:lastModifiedBy>
  <cp:revision>34</cp:revision>
  <dcterms:created xsi:type="dcterms:W3CDTF">2020-02-19T21:24:48Z</dcterms:created>
  <dcterms:modified xsi:type="dcterms:W3CDTF">2020-02-24T12:43:14Z</dcterms:modified>
</cp:coreProperties>
</file>