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74" r:id="rId3"/>
    <p:sldId id="280" r:id="rId4"/>
    <p:sldId id="282" r:id="rId5"/>
    <p:sldId id="261" r:id="rId6"/>
    <p:sldId id="281" r:id="rId7"/>
    <p:sldId id="275" r:id="rId8"/>
    <p:sldId id="284" r:id="rId9"/>
    <p:sldId id="263" r:id="rId10"/>
    <p:sldId id="272" r:id="rId11"/>
    <p:sldId id="270" r:id="rId12"/>
    <p:sldId id="283" r:id="rId13"/>
    <p:sldId id="268" r:id="rId14"/>
    <p:sldId id="260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6C618-97FC-459A-A43D-4CC12E1F6665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B8276-DA25-494A-B1F0-2AD4184EBA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877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КОНКУРС –ШКОЛА ТЕРРИТОРИЯ ЗДОРОВЬЯ</a:t>
            </a:r>
          </a:p>
          <a:p>
            <a:pPr algn="ctr"/>
            <a:endParaRPr lang="ru-RU" sz="2800" dirty="0" smtClean="0">
              <a:solidFill>
                <a:schemeClr val="tx2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Номинация 1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                 Школьный спортивный клуб «Движение»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 «Средняя общеобразовательная школа №5»</a:t>
            </a:r>
          </a:p>
          <a:p>
            <a:endParaRPr lang="ru-RU" sz="2800" dirty="0" smtClean="0">
              <a:solidFill>
                <a:schemeClr val="tx2"/>
              </a:solidFill>
            </a:endParaRPr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77484" y="6488668"/>
            <a:ext cx="177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г.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Югорск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2020г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 descr="i (1).jpg"/>
          <p:cNvPicPr>
            <a:picLocks noChangeAspect="1"/>
          </p:cNvPicPr>
          <p:nvPr/>
        </p:nvPicPr>
        <p:blipFill>
          <a:blip r:embed="rId2" cstate="print"/>
          <a:srcRect r="18982"/>
          <a:stretch>
            <a:fillRect/>
          </a:stretch>
        </p:blipFill>
        <p:spPr>
          <a:xfrm>
            <a:off x="2915816" y="3933056"/>
            <a:ext cx="2294902" cy="26642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108550_html_m29de50dd.jpg"/>
          <p:cNvPicPr>
            <a:picLocks noChangeAspect="1"/>
          </p:cNvPicPr>
          <p:nvPr/>
        </p:nvPicPr>
        <p:blipFill>
          <a:blip r:embed="rId3" cstate="print"/>
          <a:srcRect r="9211" b="9392"/>
          <a:stretch>
            <a:fillRect/>
          </a:stretch>
        </p:blipFill>
        <p:spPr>
          <a:xfrm>
            <a:off x="5076056" y="4546204"/>
            <a:ext cx="2411760" cy="23117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relay-cartoon-49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5086" y="2924944"/>
            <a:ext cx="2388914" cy="21602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6" name="Picture 4" descr="https://s3.pixers.pics/pixers/700/FO/41/53/91/14/700_FO41539114_c3e575ad48fe4f686b177b92165a8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3489618" cy="32403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0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Приоритетное направление деятельности </a:t>
            </a:r>
          </a:p>
          <a:p>
            <a:pPr algn="ctr"/>
            <a:r>
              <a:rPr lang="ru-RU" sz="2400" b="1" dirty="0" smtClean="0"/>
              <a:t>Школьного спортивного клуба «Движение»</a:t>
            </a:r>
          </a:p>
        </p:txBody>
      </p:sp>
      <p:pic>
        <p:nvPicPr>
          <p:cNvPr id="7" name="Рисунок 6" descr="IMG_9392.JPG"/>
          <p:cNvPicPr>
            <a:picLocks noChangeAspect="1"/>
          </p:cNvPicPr>
          <p:nvPr/>
        </p:nvPicPr>
        <p:blipFill>
          <a:blip r:embed="rId2" cstate="print"/>
          <a:srcRect l="22225" r="9078"/>
          <a:stretch>
            <a:fillRect/>
          </a:stretch>
        </p:blipFill>
        <p:spPr>
          <a:xfrm>
            <a:off x="179512" y="764704"/>
            <a:ext cx="1780816" cy="17281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 descr="4C0Ne6s21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692696"/>
            <a:ext cx="3025517" cy="20162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Рисунок 13" descr="uFpnzUqUTq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436659"/>
            <a:ext cx="2808312" cy="187147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Рисунок 15" descr="XZT9hYKcP1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64904"/>
            <a:ext cx="1967544" cy="13111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Рисунок 16" descr="ZHm-gX91pD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2375" y="836712"/>
            <a:ext cx="3241625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Рисунок 18" descr="IMG_44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3933056"/>
            <a:ext cx="1979712" cy="14847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Рисунок 19" descr="IMG_44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1720" y="3410998"/>
            <a:ext cx="2808312" cy="21062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Рисунок 20" descr="IMG_44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9992" y="4725144"/>
            <a:ext cx="2843808" cy="21328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Рисунок 21" descr="IMG_195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3" y="5399838"/>
            <a:ext cx="1944216" cy="14581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Рисунок 23" descr="IMG_443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83768" y="5583256"/>
            <a:ext cx="1699659" cy="12747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 descr="34N168EiC3g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42644" y="3212976"/>
            <a:ext cx="2701355" cy="1800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7462.JPG"/>
          <p:cNvPicPr>
            <a:picLocks noChangeAspect="1"/>
          </p:cNvPicPr>
          <p:nvPr/>
        </p:nvPicPr>
        <p:blipFill>
          <a:blip r:embed="rId2" cstate="print"/>
          <a:srcRect t="5871"/>
          <a:stretch>
            <a:fillRect/>
          </a:stretch>
        </p:blipFill>
        <p:spPr>
          <a:xfrm>
            <a:off x="0" y="1700808"/>
            <a:ext cx="4283968" cy="30243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Приоритетное направление деятельности </a:t>
            </a:r>
          </a:p>
          <a:p>
            <a:pPr algn="ctr"/>
            <a:r>
              <a:rPr lang="ru-RU" sz="2400" b="1" dirty="0" smtClean="0"/>
              <a:t>Школьного спортивного клуба «Движение»</a:t>
            </a:r>
          </a:p>
          <a:p>
            <a:pPr lvl="0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Военно-патриотическое и правовое воспитание. Проведение мероприятий по профилактике          безнадзорности и правонарушение    несовершеннолетних и вовлечение их в        спортивную деятельность.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endParaRPr lang="ru-RU" sz="2800" dirty="0"/>
          </a:p>
        </p:txBody>
      </p:sp>
      <p:pic>
        <p:nvPicPr>
          <p:cNvPr id="9" name="Рисунок 8" descr="IMG_4229.JPG"/>
          <p:cNvPicPr>
            <a:picLocks noChangeAspect="1"/>
          </p:cNvPicPr>
          <p:nvPr/>
        </p:nvPicPr>
        <p:blipFill>
          <a:blip r:embed="rId3" cstate="print"/>
          <a:srcRect l="29525" t="32150"/>
          <a:stretch>
            <a:fillRect/>
          </a:stretch>
        </p:blipFill>
        <p:spPr>
          <a:xfrm>
            <a:off x="4355976" y="1716696"/>
            <a:ext cx="4526490" cy="30084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 descr="IMG_0678.JPG"/>
          <p:cNvPicPr>
            <a:picLocks noChangeAspect="1"/>
          </p:cNvPicPr>
          <p:nvPr/>
        </p:nvPicPr>
        <p:blipFill>
          <a:blip r:embed="rId4" cstate="print"/>
          <a:srcRect t="12201" r="46850"/>
          <a:stretch>
            <a:fillRect/>
          </a:stretch>
        </p:blipFill>
        <p:spPr>
          <a:xfrm>
            <a:off x="3131840" y="4181591"/>
            <a:ext cx="2160240" cy="26764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 descr="IMG_4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4403085"/>
            <a:ext cx="3563888" cy="24549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Рисунок 11" descr="IMG_09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70107"/>
            <a:ext cx="3131840" cy="208789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4617132"/>
            <a:ext cx="2987824" cy="22408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 descr="IMG_8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25144"/>
            <a:ext cx="2843808" cy="21328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IMG_8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643754"/>
            <a:ext cx="2952328" cy="22142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 descr="IMG_0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32856"/>
            <a:ext cx="3323861" cy="24928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 descr="урай ГТО 2017г. (54).jpg"/>
          <p:cNvPicPr>
            <a:picLocks noChangeAspect="1"/>
          </p:cNvPicPr>
          <p:nvPr/>
        </p:nvPicPr>
        <p:blipFill>
          <a:blip r:embed="rId6" cstate="print"/>
          <a:srcRect b="21402"/>
          <a:stretch>
            <a:fillRect/>
          </a:stretch>
        </p:blipFill>
        <p:spPr>
          <a:xfrm>
            <a:off x="7109556" y="2132856"/>
            <a:ext cx="2034443" cy="24482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 descr="IMG_2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62131" y="2204864"/>
            <a:ext cx="1613925" cy="24208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 descr="IMG_21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2168860"/>
            <a:ext cx="1589923" cy="23848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ГТО — это Я! ГТО — это МЫ!      ГТО - НАСТОЯЩЕЕ и БУДУЩЕЕ НАШЕЙ СТРАНЫ!</a:t>
            </a:r>
          </a:p>
          <a:p>
            <a:r>
              <a:rPr lang="ru-RU" sz="1700" dirty="0" smtClean="0"/>
              <a:t>ШСК «Движение» принимает участие в муниципальных и  окружных фестивалях ГТО .</a:t>
            </a:r>
          </a:p>
          <a:p>
            <a:r>
              <a:rPr lang="ru-RU" sz="1700" dirty="0" smtClean="0"/>
              <a:t>29-31.05.2015г.гХанты-мансийск</a:t>
            </a:r>
          </a:p>
          <a:p>
            <a:r>
              <a:rPr lang="ru-RU" sz="1700" dirty="0" smtClean="0"/>
              <a:t>06-08.04.2016г.г.Урай</a:t>
            </a:r>
          </a:p>
          <a:p>
            <a:r>
              <a:rPr lang="ru-RU" sz="1700" dirty="0" smtClean="0"/>
              <a:t>06-08.10.2017г.г.Урай</a:t>
            </a:r>
          </a:p>
          <a:p>
            <a:pPr algn="just"/>
            <a:r>
              <a:rPr lang="ru-RU" sz="1700" dirty="0" smtClean="0"/>
              <a:t>Более тысячи членов клуба ШСК «Движение» зарегистрированы на сайте ГТО из них 360 человек имеют золотые знаки отличия, остальные серебряные и бронзовые знаки отличия.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Рисунок 13" descr="67806254.jpg"/>
          <p:cNvPicPr>
            <a:picLocks noChangeAspect="1"/>
          </p:cNvPicPr>
          <p:nvPr/>
        </p:nvPicPr>
        <p:blipFill>
          <a:blip r:embed="rId9" cstate="print"/>
          <a:srcRect l="13355" r="11645"/>
          <a:stretch>
            <a:fillRect/>
          </a:stretch>
        </p:blipFill>
        <p:spPr>
          <a:xfrm>
            <a:off x="8172400" y="513184"/>
            <a:ext cx="971600" cy="9716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5940425" cy="37127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 «Необыкновенные шахматы» </a:t>
            </a:r>
            <a:r>
              <a:rPr lang="ru-RU" dirty="0" err="1" smtClean="0"/>
              <a:t>Садовниковой</a:t>
            </a:r>
            <a:r>
              <a:rPr lang="ru-RU" dirty="0" smtClean="0"/>
              <a:t> О.В. стал победителем конкурса «Шахматный всеобуч России» в 2018 г.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Users\Sadovnikov\Desktop\все\ФОТО МИ\Новая папка\IMG_20161027_110557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355976" y="3554656"/>
            <a:ext cx="4788024" cy="3303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Рисунок 6" descr="IMG_4434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364088" y="1052736"/>
            <a:ext cx="3516424" cy="26373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 descr="IMG_4435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tretch>
            <a:fillRect/>
          </a:stretch>
        </p:blipFill>
        <p:spPr>
          <a:xfrm>
            <a:off x="467544" y="4427730"/>
            <a:ext cx="3240360" cy="243027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DSC_0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487" y="1340768"/>
            <a:ext cx="3249001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Рисунок 19" descr="image-0-02-05-d937f9a929ec6a75e6db196925696b8524139bced4c479dd101c8859929e2d1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573016"/>
            <a:ext cx="3419872" cy="19236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Рисунок 23" descr="DSC_0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5631602" cy="37444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Рисунок 26" descr="фестиваль сочи (2).jpg"/>
          <p:cNvPicPr>
            <a:picLocks noChangeAspect="1"/>
          </p:cNvPicPr>
          <p:nvPr/>
        </p:nvPicPr>
        <p:blipFill>
          <a:blip r:embed="rId5" cstate="print"/>
          <a:srcRect l="1974" t="1332" r="5039"/>
          <a:stretch>
            <a:fillRect/>
          </a:stretch>
        </p:blipFill>
        <p:spPr>
          <a:xfrm>
            <a:off x="1835696" y="4365104"/>
            <a:ext cx="1647137" cy="24928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Рисунок 27" descr="публикация программы спортклуба.jpg"/>
          <p:cNvPicPr>
            <a:picLocks noChangeAspect="1"/>
          </p:cNvPicPr>
          <p:nvPr/>
        </p:nvPicPr>
        <p:blipFill>
          <a:blip r:embed="rId6" cstate="print"/>
          <a:srcRect l="23043" t="2751" r="6569" b="26900"/>
          <a:stretch>
            <a:fillRect/>
          </a:stretch>
        </p:blipFill>
        <p:spPr>
          <a:xfrm>
            <a:off x="35496" y="4365104"/>
            <a:ext cx="1748748" cy="24928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Рисунок 28" descr="IMG_7539.JPG"/>
          <p:cNvPicPr>
            <a:picLocks noChangeAspect="1"/>
          </p:cNvPicPr>
          <p:nvPr/>
        </p:nvPicPr>
        <p:blipFill>
          <a:blip r:embed="rId7" cstate="print">
            <a:lum bright="30000"/>
          </a:blip>
          <a:srcRect l="11893" t="26489" r="48196"/>
          <a:stretch>
            <a:fillRect/>
          </a:stretch>
        </p:blipFill>
        <p:spPr>
          <a:xfrm>
            <a:off x="3563888" y="4382269"/>
            <a:ext cx="2016224" cy="24757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-52892"/>
            <a:ext cx="8496944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Представление опыта работы и деятельности ШСК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«Движение»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ПЕРВОМ МЕЖДУНАРОДНОМ ФЕСТИВАЛЕ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ПЕДАГОГИЧЕСКОГО МАСТЕРСТВА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«МОРЕ ПЕДАГОГИЧЕСКИХ ИДЕЙ»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РАМКАХ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VIII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-го МЕЖДУНАРОДНОГО СЛЕТА УЧИТЕЛЕЙ СОЧИ-2017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SC_06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421670"/>
            <a:ext cx="2160240" cy="14363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solidFill>
                  <a:srgbClr val="FF0000"/>
                </a:solidFill>
              </a:rPr>
              <a:t>Тренируйся с теми ,кто сильнее!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Не сдавайся там, где сдаются другие!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И тогда победишь того, кого победить невозможно!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спартакиада  дети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82882"/>
            <a:ext cx="3347864" cy="4775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527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 дня создания ШСК «Движение» клуб занимает первые места</a:t>
            </a:r>
          </a:p>
          <a:p>
            <a:pPr algn="ctr"/>
            <a:r>
              <a:rPr lang="ru-RU" sz="2000" dirty="0" smtClean="0"/>
              <a:t> в городской спартакиаде школьников по физической культуре. </a:t>
            </a:r>
            <a:endParaRPr lang="ru-RU" sz="2000" dirty="0"/>
          </a:p>
        </p:txBody>
      </p:sp>
      <p:pic>
        <p:nvPicPr>
          <p:cNvPr id="7" name="Рисунок 6" descr="IMG_8495.JPG"/>
          <p:cNvPicPr>
            <a:picLocks noChangeAspect="1"/>
          </p:cNvPicPr>
          <p:nvPr/>
        </p:nvPicPr>
        <p:blipFill>
          <a:blip r:embed="rId3" cstate="print"/>
          <a:srcRect l="46063" t="24464" r="25588" b="6294"/>
          <a:stretch>
            <a:fillRect/>
          </a:stretch>
        </p:blipFill>
        <p:spPr>
          <a:xfrm>
            <a:off x="3347864" y="2060848"/>
            <a:ext cx="1224136" cy="1993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 descr="IMG_6611.JPG"/>
          <p:cNvPicPr>
            <a:picLocks noChangeAspect="1"/>
          </p:cNvPicPr>
          <p:nvPr/>
        </p:nvPicPr>
        <p:blipFill>
          <a:blip r:embed="rId4" cstate="print"/>
          <a:srcRect l="13775" t="5901" r="12201" b="5901"/>
          <a:stretch>
            <a:fillRect/>
          </a:stretch>
        </p:blipFill>
        <p:spPr>
          <a:xfrm>
            <a:off x="6516216" y="4682893"/>
            <a:ext cx="2434048" cy="21751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 descr="IMG_7799.JPG"/>
          <p:cNvPicPr>
            <a:picLocks noChangeAspect="1"/>
          </p:cNvPicPr>
          <p:nvPr/>
        </p:nvPicPr>
        <p:blipFill>
          <a:blip r:embed="rId5" cstate="print"/>
          <a:srcRect l="12633" r="5249"/>
          <a:stretch>
            <a:fillRect/>
          </a:stretch>
        </p:blipFill>
        <p:spPr>
          <a:xfrm>
            <a:off x="3347864" y="4077072"/>
            <a:ext cx="3044837" cy="27809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 descr="20140531_151511.jpg"/>
          <p:cNvPicPr>
            <a:picLocks noChangeAspect="1"/>
          </p:cNvPicPr>
          <p:nvPr/>
        </p:nvPicPr>
        <p:blipFill>
          <a:blip r:embed="rId6" cstate="print"/>
          <a:srcRect l="19991" r="12801" b="17602"/>
          <a:stretch>
            <a:fillRect/>
          </a:stretch>
        </p:blipFill>
        <p:spPr>
          <a:xfrm rot="10800000">
            <a:off x="6335688" y="2060848"/>
            <a:ext cx="2808312" cy="25822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 descr="эстафета по городу (11).JPG"/>
          <p:cNvPicPr>
            <a:picLocks noChangeAspect="1"/>
          </p:cNvPicPr>
          <p:nvPr/>
        </p:nvPicPr>
        <p:blipFill>
          <a:blip r:embed="rId7" cstate="print"/>
          <a:srcRect l="24800" t="20600" r="30313"/>
          <a:stretch>
            <a:fillRect/>
          </a:stretch>
        </p:blipFill>
        <p:spPr>
          <a:xfrm>
            <a:off x="4680520" y="2060848"/>
            <a:ext cx="1547664" cy="205322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ПРИВЛЕКАТЕЛЬНОСТЬ КЛУБА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194421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Школьный спортивный клуб «Движение» образован в 2014 г.; </a:t>
            </a:r>
          </a:p>
          <a:p>
            <a:r>
              <a:rPr lang="ru-RU" sz="1600" dirty="0" smtClean="0"/>
              <a:t>Школьный спортивный клуб «Движение»</a:t>
            </a:r>
            <a:r>
              <a:rPr lang="ru-RU" sz="1600" b="1" dirty="0" smtClean="0"/>
              <a:t> </a:t>
            </a:r>
            <a:r>
              <a:rPr lang="ru-RU" sz="1600" dirty="0" smtClean="0"/>
              <a:t>- общественная организация учителей, родителей и учащихся, способствующая развитию физической культуры, спорта и туризма в школе;</a:t>
            </a:r>
          </a:p>
          <a:p>
            <a:r>
              <a:rPr lang="ru-RU" sz="1600" dirty="0" smtClean="0"/>
              <a:t>Школьный спортивный клуб создан с целью организации и проведения спортивно-массовой работы во внеурочное время;</a:t>
            </a:r>
          </a:p>
          <a:p>
            <a:r>
              <a:rPr lang="ru-RU" sz="1600" dirty="0" smtClean="0"/>
              <a:t>Школьный спортивный клуб имеет  название, свой флаг, эмблему и спортивную форму.</a:t>
            </a:r>
          </a:p>
          <a:p>
            <a:pPr>
              <a:buNone/>
            </a:pPr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>
              <a:solidFill>
                <a:srgbClr val="FF0000"/>
              </a:solidFill>
            </a:endParaRPr>
          </a:p>
          <a:p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04864"/>
            <a:ext cx="896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«От малых побед, к великим достижениям -это девиз клуба ДВИЖЕНИЕ!»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9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8116" y="4221088"/>
            <a:ext cx="3515883" cy="26369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IMG_9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63126"/>
            <a:ext cx="3059832" cy="22948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IMG_9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671138"/>
            <a:ext cx="2915816" cy="21868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 descr="IMG_8347.JPG"/>
          <p:cNvPicPr>
            <a:picLocks noChangeAspect="1"/>
          </p:cNvPicPr>
          <p:nvPr/>
        </p:nvPicPr>
        <p:blipFill>
          <a:blip r:embed="rId5" cstate="print"/>
          <a:srcRect l="16138" t="28738" r="20863"/>
          <a:stretch>
            <a:fillRect/>
          </a:stretch>
        </p:blipFill>
        <p:spPr>
          <a:xfrm>
            <a:off x="0" y="2636912"/>
            <a:ext cx="2448272" cy="18462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Рисунок 11" descr="image-0-02-05-d33bc1a9686c0185456ebef5b4e2fdc0fffc691edf9d41bb32b108607dd1bd0a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708920"/>
            <a:ext cx="3491880" cy="21005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 descr="IMG_7732.JPG"/>
          <p:cNvPicPr>
            <a:picLocks noChangeAspect="1"/>
          </p:cNvPicPr>
          <p:nvPr/>
        </p:nvPicPr>
        <p:blipFill>
          <a:blip r:embed="rId7" cstate="print"/>
          <a:srcRect l="2514" t="18500" r="6737"/>
          <a:stretch>
            <a:fillRect/>
          </a:stretch>
        </p:blipFill>
        <p:spPr>
          <a:xfrm>
            <a:off x="6156176" y="2806215"/>
            <a:ext cx="2808312" cy="189154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ШСК «Движение» решает следующие задачи: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741987"/>
          </a:xfrm>
        </p:spPr>
        <p:txBody>
          <a:bodyPr>
            <a:normAutofit/>
          </a:bodyPr>
          <a:lstStyle/>
          <a:p>
            <a:pPr lvl="0"/>
            <a:r>
              <a:rPr lang="ru-RU" sz="1600" dirty="0" smtClean="0"/>
              <a:t>активизация физкультурно-спортивной  работы и участие всех учащихся в спортивной жизни школы;</a:t>
            </a:r>
          </a:p>
          <a:p>
            <a:pPr lvl="0"/>
            <a:r>
              <a:rPr lang="ru-RU" sz="1600" dirty="0" smtClean="0"/>
              <a:t>укрепление здоровья и физическое совершенствование учащихся на основе систематически организованных внеклассных спортивно-оздоровительных мероприятий;</a:t>
            </a:r>
          </a:p>
          <a:p>
            <a:pPr lvl="0"/>
            <a:r>
              <a:rPr lang="ru-RU" sz="1600" dirty="0" smtClean="0"/>
              <a:t>закрепление и совершенствование умений и навыков, полученных на уроках физической культуры, формирование жизненно необходимых физических качеств;</a:t>
            </a:r>
          </a:p>
          <a:p>
            <a:pPr lvl="0"/>
            <a:r>
              <a:rPr lang="ru-RU" sz="1600" dirty="0" smtClean="0"/>
              <a:t>воспитание общественной активности и трудолюбия, творчества и организаторских способностей;</a:t>
            </a:r>
          </a:p>
          <a:p>
            <a:pPr lvl="0"/>
            <a:r>
              <a:rPr lang="ru-RU" sz="1600" dirty="0" smtClean="0"/>
              <a:t>привлечение к спортивно-массовой работе в клубе известных спортсменов, ветеранов спорта;</a:t>
            </a:r>
          </a:p>
          <a:p>
            <a:pPr lvl="0"/>
            <a:r>
              <a:rPr lang="ru-RU" sz="1600" dirty="0" smtClean="0"/>
              <a:t>профилактика таких асоциальных проявлений в детской и  подростковой среде как наркомания, курение, алкоголизм, выработка потребности в здоровом образе жизни.</a:t>
            </a:r>
          </a:p>
          <a:p>
            <a:pPr lvl="0"/>
            <a:r>
              <a:rPr lang="ru-RU" sz="1600" dirty="0" smtClean="0"/>
              <a:t>Правовое , военно-патриотическое воспитание</a:t>
            </a:r>
          </a:p>
          <a:p>
            <a:pPr lvl="0"/>
            <a:endParaRPr lang="ru-RU" sz="1400" dirty="0" smtClean="0"/>
          </a:p>
          <a:p>
            <a:endParaRPr lang="ru-RU" sz="1400" dirty="0"/>
          </a:p>
        </p:txBody>
      </p:sp>
      <p:pic>
        <p:nvPicPr>
          <p:cNvPr id="5" name="Рисунок 4" descr="image-0-02-04-2bd6d509ef3c26d5a48032994c9d4908bb4893e7280dc2fddde086c07cab80e1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3016"/>
            <a:ext cx="3160705" cy="22322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IMG_8351.JPG"/>
          <p:cNvPicPr>
            <a:picLocks noChangeAspect="1"/>
          </p:cNvPicPr>
          <p:nvPr/>
        </p:nvPicPr>
        <p:blipFill>
          <a:blip r:embed="rId3" cstate="print"/>
          <a:srcRect l="10626" t="28738" r="14563"/>
          <a:stretch>
            <a:fillRect/>
          </a:stretch>
        </p:blipFill>
        <p:spPr>
          <a:xfrm>
            <a:off x="2483768" y="4525880"/>
            <a:ext cx="3672408" cy="23321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IMG_7475.JPG"/>
          <p:cNvPicPr>
            <a:picLocks noChangeAspect="1"/>
          </p:cNvPicPr>
          <p:nvPr/>
        </p:nvPicPr>
        <p:blipFill>
          <a:blip r:embed="rId4" cstate="print"/>
          <a:srcRect l="28350" t="35300" r="8651"/>
          <a:stretch>
            <a:fillRect/>
          </a:stretch>
        </p:blipFill>
        <p:spPr>
          <a:xfrm>
            <a:off x="5778468" y="3356992"/>
            <a:ext cx="3365532" cy="25922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Основные функции школьного спортивного клуба: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8769152" cy="4525963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/>
              <a:t>обеспечение систематического проведения внеклассных физкультурно-спортивных мероприятий с учащимися;</a:t>
            </a:r>
          </a:p>
          <a:p>
            <a:pPr lvl="0"/>
            <a:r>
              <a:rPr lang="ru-RU" sz="1800" dirty="0" smtClean="0"/>
              <a:t>организация постоянно действующих спортивных секций и групп общей физической подготовки для учащихся по направлениям:</a:t>
            </a:r>
          </a:p>
          <a:p>
            <a:pPr lvl="0"/>
            <a:r>
              <a:rPr lang="ru-RU" sz="1800" dirty="0" smtClean="0"/>
              <a:t>-Спортивные игры</a:t>
            </a:r>
          </a:p>
          <a:p>
            <a:pPr lvl="0"/>
            <a:r>
              <a:rPr lang="ru-RU" sz="1800" dirty="0" smtClean="0"/>
              <a:t>-ОФП</a:t>
            </a:r>
          </a:p>
          <a:p>
            <a:pPr lvl="0"/>
            <a:r>
              <a:rPr lang="ru-RU" sz="1800" dirty="0" smtClean="0"/>
              <a:t>-Дзюдо</a:t>
            </a:r>
          </a:p>
          <a:p>
            <a:pPr lvl="0"/>
            <a:r>
              <a:rPr lang="ru-RU" sz="1800" dirty="0" smtClean="0"/>
              <a:t>-</a:t>
            </a:r>
            <a:r>
              <a:rPr lang="ru-RU" sz="1800" dirty="0" err="1" smtClean="0"/>
              <a:t>Тхэквондо</a:t>
            </a:r>
            <a:endParaRPr lang="ru-RU" sz="1800" dirty="0" smtClean="0"/>
          </a:p>
          <a:p>
            <a:pPr lvl="0"/>
            <a:r>
              <a:rPr lang="ru-RU" sz="1800" dirty="0" smtClean="0"/>
              <a:t>-Шахматы</a:t>
            </a:r>
          </a:p>
          <a:p>
            <a:pPr lvl="0"/>
            <a:r>
              <a:rPr lang="ru-RU" sz="1800" dirty="0" smtClean="0"/>
              <a:t>-Степ аэробика</a:t>
            </a:r>
          </a:p>
        </p:txBody>
      </p:sp>
      <p:pic>
        <p:nvPicPr>
          <p:cNvPr id="4" name="Рисунок 3" descr="IMG_1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5618" y="2056317"/>
            <a:ext cx="3078382" cy="23087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 descr="HN-1vaLzJ4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14881"/>
            <a:ext cx="2915816" cy="19431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IMG_4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689140"/>
            <a:ext cx="2891813" cy="21688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IMG_2819.JPG"/>
          <p:cNvPicPr>
            <a:picLocks noChangeAspect="1"/>
          </p:cNvPicPr>
          <p:nvPr/>
        </p:nvPicPr>
        <p:blipFill>
          <a:blip r:embed="rId5" cstate="print"/>
          <a:srcRect t="18394"/>
          <a:stretch>
            <a:fillRect/>
          </a:stretch>
        </p:blipFill>
        <p:spPr>
          <a:xfrm>
            <a:off x="2051720" y="2224125"/>
            <a:ext cx="3923928" cy="24016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 descr="IMG_96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4455114"/>
            <a:ext cx="3203848" cy="240288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Состав школьного спортивного клуба «движение»</a:t>
            </a:r>
          </a:p>
        </p:txBody>
      </p:sp>
      <p:pic>
        <p:nvPicPr>
          <p:cNvPr id="4" name="Рисунок 3" descr="спортсмены.jpg"/>
          <p:cNvPicPr>
            <a:picLocks noChangeAspect="1"/>
          </p:cNvPicPr>
          <p:nvPr/>
        </p:nvPicPr>
        <p:blipFill>
          <a:blip r:embed="rId2" cstate="print"/>
          <a:srcRect t="14894"/>
          <a:stretch>
            <a:fillRect/>
          </a:stretch>
        </p:blipFill>
        <p:spPr>
          <a:xfrm>
            <a:off x="0" y="548680"/>
            <a:ext cx="4512501" cy="28803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 descr="волебол слицеем.jpg"/>
          <p:cNvPicPr>
            <a:picLocks noChangeAspect="1"/>
          </p:cNvPicPr>
          <p:nvPr/>
        </p:nvPicPr>
        <p:blipFill>
          <a:blip r:embed="rId3" cstate="print"/>
          <a:srcRect l="3538" t="32150" r="14563"/>
          <a:stretch>
            <a:fillRect/>
          </a:stretch>
        </p:blipFill>
        <p:spPr>
          <a:xfrm>
            <a:off x="4499992" y="3212976"/>
            <a:ext cx="2853199" cy="17728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северные забавы.jpg"/>
          <p:cNvPicPr>
            <a:picLocks noChangeAspect="1"/>
          </p:cNvPicPr>
          <p:nvPr/>
        </p:nvPicPr>
        <p:blipFill>
          <a:blip r:embed="rId4" cstate="print"/>
          <a:srcRect l="7476" t="29000"/>
          <a:stretch>
            <a:fillRect/>
          </a:stretch>
        </p:blipFill>
        <p:spPr>
          <a:xfrm>
            <a:off x="0" y="3573016"/>
            <a:ext cx="4211960" cy="24240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 descr="9а класс.jpg"/>
          <p:cNvPicPr>
            <a:picLocks noChangeAspect="1"/>
          </p:cNvPicPr>
          <p:nvPr/>
        </p:nvPicPr>
        <p:blipFill>
          <a:blip r:embed="rId5" cstate="print"/>
          <a:srcRect l="16138" t="36350" r="6688"/>
          <a:stretch>
            <a:fillRect/>
          </a:stretch>
        </p:blipFill>
        <p:spPr>
          <a:xfrm>
            <a:off x="7308304" y="3356992"/>
            <a:ext cx="1835696" cy="11355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 descr="5г класс.jpg"/>
          <p:cNvPicPr>
            <a:picLocks noChangeAspect="1"/>
          </p:cNvPicPr>
          <p:nvPr/>
        </p:nvPicPr>
        <p:blipFill>
          <a:blip r:embed="rId6" cstate="print"/>
          <a:srcRect l="26375" t="31100" r="12988"/>
          <a:stretch>
            <a:fillRect/>
          </a:stretch>
        </p:blipFill>
        <p:spPr>
          <a:xfrm>
            <a:off x="7092280" y="5109516"/>
            <a:ext cx="2051720" cy="17484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572000" y="404664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2018-2019 </a:t>
            </a:r>
            <a:r>
              <a:rPr lang="ru-RU" sz="1600" b="1" dirty="0" err="1" smtClean="0">
                <a:solidFill>
                  <a:srgbClr val="FF0000"/>
                </a:solidFill>
              </a:rPr>
              <a:t>уч.год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r>
              <a:rPr lang="ru-RU" sz="1200" b="1" u="sng" dirty="0" smtClean="0"/>
              <a:t>Количество занимающихся в спортивном клубе-1477чел</a:t>
            </a:r>
            <a:endParaRPr lang="ru-RU" sz="1200" dirty="0" smtClean="0"/>
          </a:p>
          <a:p>
            <a:r>
              <a:rPr lang="ru-RU" sz="1400" b="1" dirty="0" smtClean="0"/>
              <a:t>Физорги и спорт.актив-53 человека</a:t>
            </a:r>
          </a:p>
          <a:p>
            <a:r>
              <a:rPr lang="ru-RU" sz="1400" b="1" dirty="0" smtClean="0"/>
              <a:t>Родители- 340 человек</a:t>
            </a:r>
          </a:p>
          <a:p>
            <a:r>
              <a:rPr lang="ru-RU" sz="1400" b="1" dirty="0" smtClean="0"/>
              <a:t>Секция «дзюдо»-33 человека</a:t>
            </a:r>
          </a:p>
          <a:p>
            <a:r>
              <a:rPr lang="ru-RU" sz="1400" b="1" dirty="0" smtClean="0"/>
              <a:t>Кружок «Ритмика и танец»-48 человек</a:t>
            </a:r>
          </a:p>
          <a:p>
            <a:r>
              <a:rPr lang="ru-RU" sz="1400" b="1" dirty="0" smtClean="0"/>
              <a:t>Спортивная секция «Волейбол»-30 человек</a:t>
            </a:r>
          </a:p>
          <a:p>
            <a:r>
              <a:rPr lang="ru-RU" sz="1400" b="1" dirty="0" smtClean="0"/>
              <a:t>Секция ОФП-54 человека</a:t>
            </a:r>
          </a:p>
          <a:p>
            <a:r>
              <a:rPr lang="ru-RU" sz="1400" b="1" dirty="0" smtClean="0"/>
              <a:t>Спортивные игры 5кл.-22 человека</a:t>
            </a:r>
          </a:p>
          <a:p>
            <a:r>
              <a:rPr lang="ru-RU" sz="1400" b="1" dirty="0" smtClean="0"/>
              <a:t>Спортивные игры 6кл.-18 человек</a:t>
            </a:r>
          </a:p>
          <a:p>
            <a:r>
              <a:rPr lang="ru-RU" sz="1400" b="1" dirty="0" smtClean="0"/>
              <a:t>Спортивные игры 7кл.-25 человек</a:t>
            </a:r>
          </a:p>
          <a:p>
            <a:r>
              <a:rPr lang="ru-RU" sz="1400" b="1" dirty="0" smtClean="0"/>
              <a:t>Подвижные игры 1 кл.-40 человек</a:t>
            </a:r>
          </a:p>
          <a:p>
            <a:r>
              <a:rPr lang="ru-RU" sz="1400" b="1" dirty="0" smtClean="0"/>
              <a:t>Подвижные игры 4 кл.-36 человек</a:t>
            </a:r>
          </a:p>
        </p:txBody>
      </p:sp>
      <p:pic>
        <p:nvPicPr>
          <p:cNvPr id="6" name="Рисунок 5" descr="гто окружные соревнования.jpg"/>
          <p:cNvPicPr>
            <a:picLocks noChangeAspect="1"/>
          </p:cNvPicPr>
          <p:nvPr/>
        </p:nvPicPr>
        <p:blipFill>
          <a:blip r:embed="rId7" cstate="print"/>
          <a:srcRect t="21981"/>
          <a:stretch>
            <a:fillRect/>
          </a:stretch>
        </p:blipFill>
        <p:spPr>
          <a:xfrm>
            <a:off x="3923928" y="4941168"/>
            <a:ext cx="3275856" cy="191683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08823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/>
              <a:t>                                              </a:t>
            </a:r>
            <a:br>
              <a:rPr lang="ru-RU" sz="1800" b="1" dirty="0" smtClean="0"/>
            </a:br>
            <a:r>
              <a:rPr lang="ru-RU" sz="1800" b="1" dirty="0" smtClean="0"/>
              <a:t>                                              </a:t>
            </a:r>
            <a:br>
              <a:rPr lang="ru-RU" sz="1800" b="1" dirty="0" smtClean="0"/>
            </a:br>
            <a:r>
              <a:rPr lang="ru-RU" sz="2200" b="1" dirty="0" smtClean="0"/>
              <a:t>                                                  наличие квалифицированных кадров: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 Учителя физической культуры с высшей квалификационной категорией -2</a:t>
            </a:r>
            <a:r>
              <a:rPr lang="ru-RU" sz="1800" i="1" dirty="0" smtClean="0">
                <a:solidFill>
                  <a:srgbClr val="FF0000"/>
                </a:solidFill>
              </a:rPr>
              <a:t/>
            </a:r>
            <a:br>
              <a:rPr lang="ru-RU" sz="1800" i="1" dirty="0" smtClean="0">
                <a:solidFill>
                  <a:srgbClr val="FF0000"/>
                </a:solidFill>
              </a:rPr>
            </a:br>
            <a:r>
              <a:rPr lang="ru-RU" sz="1800" b="1" dirty="0" smtClean="0"/>
              <a:t> Учителя физической культуры с первой квалификационной категорией -4</a:t>
            </a:r>
            <a:br>
              <a:rPr lang="ru-RU" sz="1800" b="1" dirty="0" smtClean="0"/>
            </a:br>
            <a:r>
              <a:rPr lang="ru-RU" sz="1800" b="1" dirty="0" smtClean="0"/>
              <a:t> Тренер ,мастер спорта международного класса по Тхеквандо-1</a:t>
            </a:r>
            <a:br>
              <a:rPr lang="ru-RU" sz="1800" b="1" dirty="0" smtClean="0"/>
            </a:br>
            <a:r>
              <a:rPr lang="ru-RU" sz="1800" b="1" dirty="0" smtClean="0"/>
              <a:t> Тренер ,мастер спорта по самбо-1 </a:t>
            </a:r>
            <a:br>
              <a:rPr lang="ru-RU" sz="1800" b="1" dirty="0" smtClean="0"/>
            </a:br>
            <a:r>
              <a:rPr lang="ru-RU" sz="1800" b="1" dirty="0" smtClean="0"/>
              <a:t> Тренер ,мастер спорта по дзюдо-1 </a:t>
            </a:r>
            <a:br>
              <a:rPr lang="ru-RU" sz="1800" b="1" dirty="0" smtClean="0"/>
            </a:br>
            <a:r>
              <a:rPr lang="ru-RU" sz="1800" b="1" dirty="0" smtClean="0"/>
              <a:t> Заслуженный деятель физической культуры и спорта ХМАО-Югры-1</a:t>
            </a:r>
            <a:br>
              <a:rPr lang="ru-RU" sz="1800" b="1" dirty="0" smtClean="0"/>
            </a:br>
            <a:r>
              <a:rPr lang="ru-RU" sz="1800" b="1" dirty="0" smtClean="0"/>
              <a:t>Отличник физической культуры и спорта Российской федерации-1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совет клуб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362" t="22041" r="21362"/>
          <a:stretch>
            <a:fillRect/>
          </a:stretch>
        </p:blipFill>
        <p:spPr>
          <a:xfrm>
            <a:off x="1907704" y="2226985"/>
            <a:ext cx="4536504" cy="463101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00049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995936" y="2060848"/>
            <a:ext cx="2664296" cy="19982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450850" fontAlgn="base">
              <a:spcAft>
                <a:spcPct val="0"/>
              </a:spcAft>
            </a:pP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Условием открытия школьного спортивного клуба </a:t>
            </a:r>
            <a:r>
              <a:rPr lang="ru-RU" sz="1600" i="1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Движение</a:t>
            </a:r>
            <a:r>
              <a:rPr lang="ru-RU" sz="1600" i="1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служат следующие критерии:</a:t>
            </a:r>
            <a:r>
              <a:rPr lang="ru-RU" sz="7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700" i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-наличие материально-спортивной базы, а также их оснащение спортивным инвентарем и оборудованием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endParaRPr lang="ru-RU" sz="2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8229600" cy="45259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Спортивные(игровые) залы -</a:t>
            </a:r>
            <a:r>
              <a:rPr lang="ru-RU" sz="1800" b="1" dirty="0" smtClean="0"/>
              <a:t>3, общая площадь 686 кв.м</a:t>
            </a:r>
          </a:p>
          <a:p>
            <a:r>
              <a:rPr lang="ru-RU" sz="1800" dirty="0" smtClean="0"/>
              <a:t>Физкультурно-оздоровительный зал-</a:t>
            </a:r>
            <a:r>
              <a:rPr lang="ru-RU" sz="1800" b="1" dirty="0" smtClean="0"/>
              <a:t>1</a:t>
            </a:r>
          </a:p>
          <a:p>
            <a:r>
              <a:rPr lang="ru-RU" sz="1800" dirty="0" smtClean="0"/>
              <a:t>Открытые физкультурно-игровые площадки-</a:t>
            </a:r>
            <a:r>
              <a:rPr lang="ru-RU" sz="1800" b="1" dirty="0" smtClean="0"/>
              <a:t>2, общая площадь  6000 кв.м</a:t>
            </a:r>
          </a:p>
          <a:p>
            <a:r>
              <a:rPr lang="ru-RU" sz="1800" b="1" dirty="0" smtClean="0"/>
              <a:t>Авто-городок – 1</a:t>
            </a:r>
          </a:p>
          <a:p>
            <a:r>
              <a:rPr lang="ru-RU" sz="1800" b="1" dirty="0" smtClean="0"/>
              <a:t>Зал для борьбы-1</a:t>
            </a:r>
          </a:p>
          <a:p>
            <a:r>
              <a:rPr lang="ru-RU" sz="1800" b="1" dirty="0" smtClean="0"/>
              <a:t>Крытый корт - каток</a:t>
            </a:r>
          </a:p>
          <a:p>
            <a:pPr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4" descr="https://i.ytimg.com/vi/BZTNrGkjiBY/hqdefault.jpg"/>
          <p:cNvPicPr>
            <a:picLocks noChangeAspect="1" noChangeArrowheads="1"/>
          </p:cNvPicPr>
          <p:nvPr/>
        </p:nvPicPr>
        <p:blipFill>
          <a:blip r:embed="rId3" cstate="print"/>
          <a:srcRect t="12600" b="13901"/>
          <a:stretch>
            <a:fillRect/>
          </a:stretch>
        </p:blipFill>
        <p:spPr bwMode="auto">
          <a:xfrm>
            <a:off x="6228184" y="3621879"/>
            <a:ext cx="2915816" cy="1607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Рисунок 4" descr="DSCN1079.JPG"/>
          <p:cNvPicPr>
            <a:picLocks noChangeAspect="1"/>
          </p:cNvPicPr>
          <p:nvPr/>
        </p:nvPicPr>
        <p:blipFill>
          <a:blip r:embed="rId4" cstate="print"/>
          <a:srcRect t="24800" b="23750"/>
          <a:stretch>
            <a:fillRect/>
          </a:stretch>
        </p:blipFill>
        <p:spPr>
          <a:xfrm>
            <a:off x="5220072" y="5343876"/>
            <a:ext cx="3923928" cy="15141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DSCN0780.JPG"/>
          <p:cNvPicPr>
            <a:picLocks noChangeAspect="1"/>
          </p:cNvPicPr>
          <p:nvPr/>
        </p:nvPicPr>
        <p:blipFill>
          <a:blip r:embed="rId5" cstate="print"/>
          <a:srcRect t="35300" b="22700"/>
          <a:stretch>
            <a:fillRect/>
          </a:stretch>
        </p:blipFill>
        <p:spPr>
          <a:xfrm>
            <a:off x="1" y="5531250"/>
            <a:ext cx="4211959" cy="1326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DSCN1364.JPG"/>
          <p:cNvPicPr>
            <a:picLocks noChangeAspect="1"/>
          </p:cNvPicPr>
          <p:nvPr/>
        </p:nvPicPr>
        <p:blipFill>
          <a:blip r:embed="rId6" cstate="print"/>
          <a:srcRect l="22438" t="20600" r="9838" b="26900"/>
          <a:stretch>
            <a:fillRect/>
          </a:stretch>
        </p:blipFill>
        <p:spPr>
          <a:xfrm>
            <a:off x="3419872" y="4221088"/>
            <a:ext cx="2668109" cy="15512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 descr="IMG_5472.JPG"/>
          <p:cNvPicPr>
            <a:picLocks noChangeAspect="1"/>
          </p:cNvPicPr>
          <p:nvPr/>
        </p:nvPicPr>
        <p:blipFill>
          <a:blip r:embed="rId7" cstate="print"/>
          <a:srcRect t="37400" b="16401"/>
          <a:stretch>
            <a:fillRect/>
          </a:stretch>
        </p:blipFill>
        <p:spPr>
          <a:xfrm>
            <a:off x="0" y="4221088"/>
            <a:ext cx="3347864" cy="12025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 descr="DSC00048.JPG"/>
          <p:cNvPicPr>
            <a:picLocks noChangeAspect="1"/>
          </p:cNvPicPr>
          <p:nvPr/>
        </p:nvPicPr>
        <p:blipFill>
          <a:blip r:embed="rId8" cstate="print">
            <a:lum bright="20000"/>
          </a:blip>
          <a:stretch>
            <a:fillRect/>
          </a:stretch>
        </p:blipFill>
        <p:spPr>
          <a:xfrm>
            <a:off x="6804248" y="2060848"/>
            <a:ext cx="2016224" cy="151216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0"/>
            <a:ext cx="938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Обеспеченность спортивным инвентарём и оборудованием.</a:t>
            </a:r>
          </a:p>
        </p:txBody>
      </p:sp>
      <p:pic>
        <p:nvPicPr>
          <p:cNvPr id="3" name="Рисунок 2" descr="IMG_0297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404664"/>
            <a:ext cx="2700300" cy="1800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 descr="IMG_3186.JPG"/>
          <p:cNvPicPr>
            <a:picLocks noChangeAspect="1"/>
          </p:cNvPicPr>
          <p:nvPr/>
        </p:nvPicPr>
        <p:blipFill>
          <a:blip r:embed="rId3" cstate="print"/>
          <a:srcRect t="20601" b="17450"/>
          <a:stretch>
            <a:fillRect/>
          </a:stretch>
        </p:blipFill>
        <p:spPr>
          <a:xfrm>
            <a:off x="0" y="2276872"/>
            <a:ext cx="3491880" cy="16223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IMG_0289.JPG"/>
          <p:cNvPicPr>
            <a:picLocks noChangeAspect="1"/>
          </p:cNvPicPr>
          <p:nvPr/>
        </p:nvPicPr>
        <p:blipFill>
          <a:blip r:embed="rId4" cstate="print"/>
          <a:srcRect r="15350"/>
          <a:stretch>
            <a:fillRect/>
          </a:stretch>
        </p:blipFill>
        <p:spPr>
          <a:xfrm>
            <a:off x="6012160" y="4391485"/>
            <a:ext cx="3131840" cy="24665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 descr="IMG_3219.JPG"/>
          <p:cNvPicPr>
            <a:picLocks noChangeAspect="1"/>
          </p:cNvPicPr>
          <p:nvPr/>
        </p:nvPicPr>
        <p:blipFill>
          <a:blip r:embed="rId5" cstate="print"/>
          <a:srcRect t="22700" b="33200"/>
          <a:stretch>
            <a:fillRect/>
          </a:stretch>
        </p:blipFill>
        <p:spPr>
          <a:xfrm>
            <a:off x="0" y="5298198"/>
            <a:ext cx="4716016" cy="15598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 descr="IMG_4900.JPG"/>
          <p:cNvPicPr>
            <a:picLocks noChangeAspect="1"/>
          </p:cNvPicPr>
          <p:nvPr/>
        </p:nvPicPr>
        <p:blipFill>
          <a:blip r:embed="rId6" cstate="print"/>
          <a:srcRect t="24800"/>
          <a:stretch>
            <a:fillRect/>
          </a:stretch>
        </p:blipFill>
        <p:spPr>
          <a:xfrm>
            <a:off x="2843808" y="404664"/>
            <a:ext cx="3064185" cy="17281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 descr="IMG_0150.JPG"/>
          <p:cNvPicPr>
            <a:picLocks noChangeAspect="1"/>
          </p:cNvPicPr>
          <p:nvPr/>
        </p:nvPicPr>
        <p:blipFill>
          <a:blip r:embed="rId7" cstate="print"/>
          <a:srcRect l="12201" t="29000"/>
          <a:stretch>
            <a:fillRect/>
          </a:stretch>
        </p:blipFill>
        <p:spPr>
          <a:xfrm>
            <a:off x="0" y="3861048"/>
            <a:ext cx="2612026" cy="15841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 descr="IMG_9745.JPG"/>
          <p:cNvPicPr>
            <a:picLocks noChangeAspect="1"/>
          </p:cNvPicPr>
          <p:nvPr/>
        </p:nvPicPr>
        <p:blipFill>
          <a:blip r:embed="rId8" cstate="print">
            <a:lum bright="20000"/>
          </a:blip>
          <a:srcRect l="17713" t="3932" r="10626" b="11019"/>
          <a:stretch>
            <a:fillRect/>
          </a:stretch>
        </p:blipFill>
        <p:spPr>
          <a:xfrm>
            <a:off x="6686728" y="548680"/>
            <a:ext cx="2457272" cy="19442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Рисунок 11" descr="IMG_7327.JPG"/>
          <p:cNvPicPr>
            <a:picLocks noChangeAspect="1"/>
          </p:cNvPicPr>
          <p:nvPr/>
        </p:nvPicPr>
        <p:blipFill>
          <a:blip r:embed="rId9" cstate="print"/>
          <a:srcRect t="11150" r="33463" b="13251"/>
          <a:stretch>
            <a:fillRect/>
          </a:stretch>
        </p:blipFill>
        <p:spPr>
          <a:xfrm>
            <a:off x="2771800" y="3789040"/>
            <a:ext cx="1907704" cy="16256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Рисунок 13" descr="IMG_9929.JPG"/>
          <p:cNvPicPr>
            <a:picLocks noChangeAspect="1"/>
          </p:cNvPicPr>
          <p:nvPr/>
        </p:nvPicPr>
        <p:blipFill>
          <a:blip r:embed="rId10" cstate="print"/>
          <a:srcRect l="13775" t="41600" b="17450"/>
          <a:stretch>
            <a:fillRect/>
          </a:stretch>
        </p:blipFill>
        <p:spPr>
          <a:xfrm>
            <a:off x="4139952" y="2599584"/>
            <a:ext cx="5004048" cy="17823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Рисунок 14" descr="IMG_718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99992" y="4913784"/>
            <a:ext cx="2304256" cy="172819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Горизонтальный свиток 15"/>
          <p:cNvSpPr/>
          <p:nvPr/>
        </p:nvSpPr>
        <p:spPr>
          <a:xfrm>
            <a:off x="1979712" y="3717032"/>
            <a:ext cx="6984776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979712" y="2780928"/>
            <a:ext cx="6984776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1979712" y="1772816"/>
            <a:ext cx="6984776" cy="108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0"/>
            <a:ext cx="8437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социальное партнёрство (</a:t>
            </a:r>
            <a:r>
              <a:rPr lang="ru-RU" sz="2000" dirty="0" smtClean="0"/>
              <a:t>связь с образовательными, </a:t>
            </a:r>
            <a:r>
              <a:rPr lang="ru-RU" sz="2000" dirty="0" err="1" smtClean="0"/>
              <a:t>досуговыми</a:t>
            </a:r>
            <a:r>
              <a:rPr lang="ru-RU" sz="2000" dirty="0" smtClean="0"/>
              <a:t>, административными учреждениями</a:t>
            </a:r>
            <a:r>
              <a:rPr lang="ru-RU" sz="2000" b="1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8942" y="1916832"/>
            <a:ext cx="70595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МУНИЦИПАЛЬНОЕ БЮДЖЕТНОЕ УЧРЕЖДЕНИЕ СПОРТИВНАЯ ШКОЛА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ОЛИМПИЙСКОГО РЕЗЕРВА "ЦЕНТР ЮГОРСКОГО СПОРТА"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39752" y="2926685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ФИЗКУЛЬТУРНО-ОЗДОРОВИТЕЛЬНЫЙ КОМПЛЕКС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ООО «ГАЗПРОМ ТРАНСГАЗ ЮГОРСК»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3862789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КУЛЬТУРНО-СПОРТИВНЫЙ КОМПЛЕКС«НОРД» ООО «ГАЗПРОМ ТРАНСГАЗ ЮГОРСК»</a:t>
            </a:r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1979712" y="4653136"/>
            <a:ext cx="6984776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КОМСОМОЛЬСКОЕ ЛПУ МГ ООО " ГАЗПРОМ ТРАНСГАЗ ЮГОРСК "</a:t>
            </a: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1979712" y="764704"/>
            <a:ext cx="6984776" cy="108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МУНИЦИПАЛЬНЫЕ БЮДЖЕТНЫЕ ОБЩЕОБРАЗОВАТЕЛЬНЫЕ  УЧРЕЖДЕНИЯ «СОШ№2», «СОШ№6», «ГИМНАЗИЯ», «ЛИЦЕЙ </a:t>
            </a:r>
            <a:r>
              <a:rPr lang="ru-RU" sz="1400" dirty="0" err="1" smtClean="0"/>
              <a:t>им.Г.Ф.АТЯКШЕВА</a:t>
            </a:r>
            <a:r>
              <a:rPr lang="ru-RU" sz="1400" dirty="0" smtClean="0"/>
              <a:t>».</a:t>
            </a:r>
            <a:endParaRPr lang="ru-RU" sz="1400" dirty="0"/>
          </a:p>
        </p:txBody>
      </p:sp>
      <p:pic>
        <p:nvPicPr>
          <p:cNvPr id="18" name="Рисунок 17" descr="IMG_8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73216"/>
            <a:ext cx="1979712" cy="1484784"/>
          </a:xfrm>
          <a:prstGeom prst="rect">
            <a:avLst/>
          </a:prstGeom>
        </p:spPr>
      </p:pic>
      <p:pic>
        <p:nvPicPr>
          <p:cNvPr id="19" name="Рисунок 18" descr="IMG_8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9" y="5589240"/>
            <a:ext cx="1691680" cy="1268760"/>
          </a:xfrm>
          <a:prstGeom prst="rect">
            <a:avLst/>
          </a:prstGeom>
        </p:spPr>
      </p:pic>
      <p:pic>
        <p:nvPicPr>
          <p:cNvPr id="20" name="Рисунок 19" descr="IMG_81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5589240"/>
            <a:ext cx="1691680" cy="1268760"/>
          </a:xfrm>
          <a:prstGeom prst="rect">
            <a:avLst/>
          </a:prstGeom>
        </p:spPr>
      </p:pic>
      <p:pic>
        <p:nvPicPr>
          <p:cNvPr id="23" name="Рисунок 22" descr="IMG_6611.JPG"/>
          <p:cNvPicPr>
            <a:picLocks noChangeAspect="1"/>
          </p:cNvPicPr>
          <p:nvPr/>
        </p:nvPicPr>
        <p:blipFill>
          <a:blip r:embed="rId5" cstate="print"/>
          <a:srcRect l="14563" r="17713" b="5901"/>
          <a:stretch>
            <a:fillRect/>
          </a:stretch>
        </p:blipFill>
        <p:spPr>
          <a:xfrm>
            <a:off x="5796136" y="5582341"/>
            <a:ext cx="1224136" cy="1275659"/>
          </a:xfrm>
          <a:prstGeom prst="rect">
            <a:avLst/>
          </a:prstGeom>
        </p:spPr>
      </p:pic>
      <p:pic>
        <p:nvPicPr>
          <p:cNvPr id="24" name="Рисунок 23" descr="image-0-02-04-b0672950f415ce219a656ff8e19e698a169e04ca6964094663ae9f8a1885a374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5517232"/>
            <a:ext cx="1787691" cy="1340768"/>
          </a:xfrm>
          <a:prstGeom prst="rect">
            <a:avLst/>
          </a:prstGeom>
        </p:spPr>
      </p:pic>
      <p:pic>
        <p:nvPicPr>
          <p:cNvPr id="26" name="Рисунок 25" descr="IMG_20180412_1516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61048"/>
            <a:ext cx="1883701" cy="1412776"/>
          </a:xfrm>
          <a:prstGeom prst="rect">
            <a:avLst/>
          </a:prstGeom>
        </p:spPr>
      </p:pic>
      <p:pic>
        <p:nvPicPr>
          <p:cNvPr id="27" name="Рисунок 26" descr="2 класс (16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330878"/>
            <a:ext cx="1907704" cy="1430778"/>
          </a:xfrm>
          <a:prstGeom prst="rect">
            <a:avLst/>
          </a:prstGeom>
        </p:spPr>
      </p:pic>
      <p:pic>
        <p:nvPicPr>
          <p:cNvPr id="28" name="Рисунок 27" descr="IMG_20171019_1636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36712"/>
            <a:ext cx="1907704" cy="1430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542</Words>
  <Application>Microsoft Office PowerPoint</Application>
  <PresentationFormat>Экран (4:3)</PresentationFormat>
  <Paragraphs>83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ПРИВЛЕКАТЕЛЬНОСТЬ КЛУБА</vt:lpstr>
      <vt:lpstr>ШСК «Движение» решает следующие задачи:</vt:lpstr>
      <vt:lpstr>Основные функции школьного спортивного клуба: </vt:lpstr>
      <vt:lpstr>Слайд 5</vt:lpstr>
      <vt:lpstr>                                                                                                                                                наличие квалифицированных кадров:  Учителя физической культуры с высшей квалификационной категорией -2  Учителя физической культуры с первой квалификационной категорией -4  Тренер ,мастер спорта международного класса по Тхеквандо-1  Тренер ,мастер спорта по самбо-1   Тренер ,мастер спорта по дзюдо-1   Заслуженный деятель физической культуры и спорта ХМАО-Югры-1 Отличник физической культуры и спорта Российской федерации-1  </vt:lpstr>
      <vt:lpstr>Условием открытия школьного спортивного клуба «Движение» служат следующие критерии: -наличие материально-спортивной базы, а также их оснащение спортивным инвентарем и оборудованием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Тренируйся с теми ,кто сильнее! Не сдавайся там, где сдаются другие! И тогда победишь того, кого победить невозможно!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учитель</cp:lastModifiedBy>
  <cp:revision>81</cp:revision>
  <dcterms:created xsi:type="dcterms:W3CDTF">2018-04-20T12:05:40Z</dcterms:created>
  <dcterms:modified xsi:type="dcterms:W3CDTF">2020-03-05T06:47:24Z</dcterms:modified>
</cp:coreProperties>
</file>