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259" r:id="rId5"/>
    <p:sldId id="260" r:id="rId6"/>
    <p:sldId id="261" r:id="rId7"/>
    <p:sldId id="262" r:id="rId8"/>
    <p:sldId id="310" r:id="rId9"/>
    <p:sldId id="309" r:id="rId10"/>
    <p:sldId id="263" r:id="rId11"/>
    <p:sldId id="303" r:id="rId12"/>
    <p:sldId id="264" r:id="rId13"/>
    <p:sldId id="265" r:id="rId14"/>
    <p:sldId id="266" r:id="rId15"/>
    <p:sldId id="267" r:id="rId16"/>
    <p:sldId id="276" r:id="rId17"/>
    <p:sldId id="279" r:id="rId18"/>
    <p:sldId id="278" r:id="rId19"/>
    <p:sldId id="277" r:id="rId20"/>
    <p:sldId id="283" r:id="rId21"/>
    <p:sldId id="284" r:id="rId22"/>
    <p:sldId id="285" r:id="rId23"/>
    <p:sldId id="286" r:id="rId24"/>
    <p:sldId id="302" r:id="rId25"/>
    <p:sldId id="304" r:id="rId26"/>
    <p:sldId id="287" r:id="rId27"/>
    <p:sldId id="288" r:id="rId28"/>
    <p:sldId id="289" r:id="rId29"/>
    <p:sldId id="290" r:id="rId30"/>
    <p:sldId id="293" r:id="rId31"/>
    <p:sldId id="291" r:id="rId32"/>
    <p:sldId id="294" r:id="rId33"/>
    <p:sldId id="295" r:id="rId34"/>
    <p:sldId id="31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EF8F-FB3C-4F02-8DF0-136404F72259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9A9C-5F88-4FAE-A019-5270B6CDB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71744"/>
            <a:ext cx="950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КРУЖКОВАЯ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</a:rPr>
              <a:t>РАБОТА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57166"/>
            <a:ext cx="5572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«Дети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должны жить в мире красоты, игры, сказки, музыки, рисунка, фантазии, творчества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.»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В.А.Сухомлинский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r="8096"/>
          <a:stretch>
            <a:fillRect/>
          </a:stretch>
        </p:blipFill>
        <p:spPr bwMode="auto">
          <a:xfrm>
            <a:off x="4071934" y="928670"/>
            <a:ext cx="1784331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358082" y="428604"/>
            <a:ext cx="1462088" cy="7604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Хореография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11" name="AutoShape 3"/>
          <p:cNvCxnSpPr>
            <a:cxnSpLocks noChangeShapeType="1"/>
          </p:cNvCxnSpPr>
          <p:nvPr/>
        </p:nvCxnSpPr>
        <p:spPr bwMode="auto">
          <a:xfrm flipH="1">
            <a:off x="6429388" y="785794"/>
            <a:ext cx="831850" cy="581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071538" y="428604"/>
            <a:ext cx="1590675" cy="78579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Футбол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13" name="AutoShape 5"/>
          <p:cNvCxnSpPr>
            <a:cxnSpLocks noChangeShapeType="1"/>
          </p:cNvCxnSpPr>
          <p:nvPr/>
        </p:nvCxnSpPr>
        <p:spPr bwMode="auto">
          <a:xfrm rot="10800000">
            <a:off x="6357950" y="2571744"/>
            <a:ext cx="1033464" cy="82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4" name="AutoShape 6"/>
          <p:cNvCxnSpPr>
            <a:cxnSpLocks noChangeShapeType="1"/>
          </p:cNvCxnSpPr>
          <p:nvPr/>
        </p:nvCxnSpPr>
        <p:spPr bwMode="auto">
          <a:xfrm>
            <a:off x="2643174" y="1142984"/>
            <a:ext cx="901700" cy="677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7358082" y="2428868"/>
            <a:ext cx="1282700" cy="711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Дзюдо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16" name="AutoShape 8"/>
          <p:cNvCxnSpPr>
            <a:cxnSpLocks noChangeShapeType="1"/>
          </p:cNvCxnSpPr>
          <p:nvPr/>
        </p:nvCxnSpPr>
        <p:spPr bwMode="auto">
          <a:xfrm flipV="1">
            <a:off x="2357422" y="2643182"/>
            <a:ext cx="1165225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1000100" y="2714620"/>
            <a:ext cx="1270000" cy="758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Вокал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18" name="AutoShape 10"/>
          <p:cNvCxnSpPr>
            <a:cxnSpLocks noChangeShapeType="1"/>
          </p:cNvCxnSpPr>
          <p:nvPr/>
        </p:nvCxnSpPr>
        <p:spPr bwMode="auto">
          <a:xfrm flipH="1" flipV="1">
            <a:off x="6143636" y="3643314"/>
            <a:ext cx="962025" cy="676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000892" y="4357694"/>
            <a:ext cx="1852612" cy="8572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Игра на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муз.инструментах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286248" y="5286388"/>
            <a:ext cx="1662112" cy="665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Роботехника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21" name="AutoShape 13"/>
          <p:cNvCxnSpPr>
            <a:cxnSpLocks noChangeShapeType="1"/>
          </p:cNvCxnSpPr>
          <p:nvPr/>
        </p:nvCxnSpPr>
        <p:spPr bwMode="auto">
          <a:xfrm flipV="1">
            <a:off x="5214942" y="3929066"/>
            <a:ext cx="23813" cy="1031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1428728" y="4429132"/>
            <a:ext cx="1508125" cy="8429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ИЗО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творчество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423" name="AutoShape 15"/>
          <p:cNvCxnSpPr>
            <a:cxnSpLocks noChangeShapeType="1"/>
          </p:cNvCxnSpPr>
          <p:nvPr/>
        </p:nvCxnSpPr>
        <p:spPr bwMode="auto">
          <a:xfrm flipV="1">
            <a:off x="3071802" y="3643314"/>
            <a:ext cx="831850" cy="901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9176"/>
            <a:ext cx="10467975" cy="7877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688" y="500042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ru-RU" sz="2800" b="1" dirty="0" smtClean="0"/>
              <a:t>Оптимизация кружковой работы </a:t>
            </a:r>
            <a:r>
              <a:rPr lang="en-US" sz="2800" b="1" dirty="0" smtClean="0"/>
              <a:t>- </a:t>
            </a:r>
          </a:p>
          <a:p>
            <a:pPr algn="ctr"/>
            <a:r>
              <a:rPr lang="ru-RU" sz="2800" dirty="0" smtClean="0"/>
              <a:t>позволяет привлечь ребят к всевозможным видам кружковой деятельности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&quot;алексей ситников доктор психологических наук&quot;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643338" cy="391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457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«Межполушарная </a:t>
            </a:r>
            <a:r>
              <a:rPr lang="ru-RU" sz="2200" dirty="0" err="1"/>
              <a:t>ассиметрия</a:t>
            </a:r>
            <a:r>
              <a:rPr lang="ru-RU" sz="2200" dirty="0"/>
              <a:t> координация через  ритм создается </a:t>
            </a:r>
            <a:endParaRPr lang="ru-RU" sz="2200" dirty="0" smtClean="0"/>
          </a:p>
          <a:p>
            <a:r>
              <a:rPr lang="ru-RU" sz="2200" dirty="0" smtClean="0"/>
              <a:t> </a:t>
            </a:r>
            <a:r>
              <a:rPr lang="ru-RU" sz="2200" dirty="0"/>
              <a:t>игрой  на музыкальных инструментах. Они(инструменты) развивают мелкую моторику, </a:t>
            </a:r>
            <a:r>
              <a:rPr lang="ru-RU" sz="2200" dirty="0" smtClean="0"/>
              <a:t>межполушарную </a:t>
            </a:r>
            <a:r>
              <a:rPr lang="ru-RU" sz="2200" dirty="0"/>
              <a:t>синхронизацию и  </a:t>
            </a:r>
            <a:r>
              <a:rPr lang="ru-RU" sz="2200" dirty="0" err="1"/>
              <a:t>ассиметрию</a:t>
            </a:r>
            <a:r>
              <a:rPr lang="ru-RU" sz="2200" dirty="0"/>
              <a:t>. Иностранные языки </a:t>
            </a:r>
            <a:r>
              <a:rPr lang="ru-RU" sz="2200" dirty="0" smtClean="0"/>
              <a:t>без </a:t>
            </a:r>
            <a:r>
              <a:rPr lang="ru-RU" sz="2200" dirty="0"/>
              <a:t>музыкального слуха вообще не усваиваются. </a:t>
            </a:r>
            <a:endParaRPr lang="ru-RU" sz="2200" dirty="0" smtClean="0"/>
          </a:p>
          <a:p>
            <a:r>
              <a:rPr lang="ru-RU" sz="2200" dirty="0" smtClean="0"/>
              <a:t>Чем </a:t>
            </a:r>
            <a:r>
              <a:rPr lang="ru-RU" sz="2200" dirty="0"/>
              <a:t>лучше музыкальный слух, тем </a:t>
            </a:r>
            <a:endParaRPr lang="ru-RU" sz="2200" dirty="0" smtClean="0"/>
          </a:p>
          <a:p>
            <a:r>
              <a:rPr lang="ru-RU" sz="2200" dirty="0" smtClean="0"/>
              <a:t>будет </a:t>
            </a:r>
            <a:r>
              <a:rPr lang="ru-RU" sz="2200" dirty="0"/>
              <a:t>лучше усвоение языков. </a:t>
            </a:r>
            <a:endParaRPr lang="ru-RU" sz="2200" dirty="0" smtClean="0"/>
          </a:p>
          <a:p>
            <a:r>
              <a:rPr lang="ru-RU" sz="2200" dirty="0" smtClean="0"/>
              <a:t>Чем </a:t>
            </a:r>
            <a:r>
              <a:rPr lang="ru-RU" sz="2200" dirty="0"/>
              <a:t>больше ребенок осваивает </a:t>
            </a:r>
            <a:endParaRPr lang="ru-RU" sz="2200" dirty="0" smtClean="0"/>
          </a:p>
          <a:p>
            <a:r>
              <a:rPr lang="ru-RU" sz="2200" dirty="0" smtClean="0"/>
              <a:t>чего </a:t>
            </a:r>
            <a:r>
              <a:rPr lang="ru-RU" sz="2200" dirty="0"/>
              <a:t>- то нового, переходя из одного кружка в другой, тем лучше будет усваиваться различные этапы </a:t>
            </a:r>
            <a:endParaRPr lang="ru-RU" sz="2200" dirty="0" smtClean="0"/>
          </a:p>
          <a:p>
            <a:r>
              <a:rPr lang="ru-RU" sz="2200" dirty="0" smtClean="0"/>
              <a:t>стратегии</a:t>
            </a:r>
            <a:r>
              <a:rPr lang="ru-RU" sz="2200" dirty="0"/>
              <a:t>.»</a:t>
            </a:r>
          </a:p>
          <a:p>
            <a:r>
              <a:rPr lang="ru-RU" sz="2200" dirty="0"/>
              <a:t>	</a:t>
            </a:r>
            <a:r>
              <a:rPr lang="ru-RU" sz="2200" dirty="0" smtClean="0"/>
              <a:t>		А.П.Ситников</a:t>
            </a:r>
            <a:r>
              <a:rPr lang="ru-RU" sz="22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357166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«Грустно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и серо было бы детство,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если бы</a:t>
            </a:r>
          </a:p>
          <a:p>
            <a:pPr algn="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з него выбросить праздник.»</a:t>
            </a:r>
          </a:p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К.Д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 Ушинский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12" y="2285992"/>
            <a:ext cx="9001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ПРАЗДНИКИ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500174"/>
            <a:ext cx="84296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Праздник</a:t>
            </a:r>
            <a:r>
              <a:rPr lang="ru-RU" sz="2400" dirty="0"/>
              <a:t> – это своеобразная форма духовного самовыражения и духовного обогащения ребенка, особое состояние  души, эмоциональный радостный подъем, вызванный переживанием  какого-либо торжественного события 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7429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 </a:t>
            </a:r>
            <a:r>
              <a:rPr lang="ru-RU" sz="2400" dirty="0" smtClean="0"/>
              <a:t>праздника </a:t>
            </a:r>
            <a:r>
              <a:rPr lang="ru-RU" sz="2400" dirty="0"/>
              <a:t>в том, чтобы служить познанию юными гражданами мира и развивать их мировоззрение, личную инициативу, навыки организатора, коллективиста, укреплять высокие нравственные принципы, прививать эстетические вкусы.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Детский массовый праздник</a:t>
            </a:r>
            <a:r>
              <a:rPr lang="ru-RU" sz="2400" i="1" dirty="0"/>
              <a:t> </a:t>
            </a:r>
            <a:r>
              <a:rPr lang="ru-RU" sz="2400" dirty="0"/>
              <a:t>- одна из самых распространенных  </a:t>
            </a:r>
            <a:r>
              <a:rPr lang="ru-RU" sz="2400" dirty="0" smtClean="0"/>
              <a:t>форм </a:t>
            </a:r>
            <a:r>
              <a:rPr lang="ru-RU" sz="2400" dirty="0"/>
              <a:t>работы  руководителя детского </a:t>
            </a:r>
            <a:r>
              <a:rPr lang="ru-RU" sz="2400" dirty="0" smtClean="0"/>
              <a:t>коллектива. Праздник </a:t>
            </a:r>
            <a:r>
              <a:rPr lang="ru-RU" sz="2400" dirty="0"/>
              <a:t>нужен детям как вид творчества, как одна из форм их духовного самовыражения. </a:t>
            </a:r>
            <a:endParaRPr lang="ru-RU" sz="2400" dirty="0" smtClean="0"/>
          </a:p>
          <a:p>
            <a:endParaRPr lang="ru-RU" sz="2400" i="1" dirty="0" smtClean="0"/>
          </a:p>
          <a:p>
            <a:r>
              <a:rPr lang="ru-RU" sz="2400" i="1" dirty="0" smtClean="0"/>
              <a:t>Особенностями</a:t>
            </a:r>
            <a:r>
              <a:rPr lang="ru-RU" sz="2400" dirty="0"/>
              <a:t> детского праздника являются: общественно значимое содержание; игровая форма; зрелищность; эмоциональность; гармоничное соотношение между поучением и развлечением, познавательным и эмоциональным </a:t>
            </a:r>
            <a:r>
              <a:rPr lang="ru-RU" sz="2400" dirty="0" smtClean="0"/>
              <a:t>содержанием.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90726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Массовый </a:t>
            </a:r>
            <a:r>
              <a:rPr lang="ru-RU" sz="2400" b="1" i="1" dirty="0" smtClean="0"/>
              <a:t>праздник</a:t>
            </a:r>
            <a:r>
              <a:rPr lang="ru-RU" sz="2400" i="1" dirty="0" smtClean="0"/>
              <a:t> </a:t>
            </a:r>
            <a:r>
              <a:rPr lang="ru-RU" sz="2400" dirty="0"/>
              <a:t>– явление интегративное, комплексное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нем специфически переплетаются действия, являющиеся предметным выражением тех или иных форм общественного сознания. В своеобразной форме в празднике сочетаются политические мероприятия и различные игры, зрелища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которые </a:t>
            </a:r>
            <a:r>
              <a:rPr lang="ru-RU" sz="2400" dirty="0"/>
              <a:t>вызывают у его участников коллективные переживания.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1569"/>
            <a:ext cx="9182123" cy="69095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28586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При планировании праздника применяется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форма </a:t>
            </a:r>
            <a:r>
              <a:rPr lang="ru-RU" sz="2400" b="1" i="1" dirty="0"/>
              <a:t>его </a:t>
            </a:r>
            <a:r>
              <a:rPr lang="ru-RU" sz="2400" b="1" i="1" dirty="0" smtClean="0"/>
              <a:t>проведения:</a:t>
            </a:r>
          </a:p>
          <a:p>
            <a:pPr algn="ctr"/>
            <a:endParaRPr lang="ru-RU" sz="2400" b="1" i="1" dirty="0"/>
          </a:p>
          <a:p>
            <a:pPr>
              <a:buFontTx/>
              <a:buChar char="-"/>
            </a:pPr>
            <a:r>
              <a:rPr lang="ru-RU" sz="2400" dirty="0" smtClean="0"/>
              <a:t>дать  </a:t>
            </a:r>
            <a:r>
              <a:rPr lang="ru-RU" sz="2400" dirty="0"/>
              <a:t>инициативу проведения праздника </a:t>
            </a:r>
            <a:r>
              <a:rPr lang="ru-RU" sz="2400" dirty="0" smtClean="0"/>
              <a:t>детям</a:t>
            </a:r>
          </a:p>
          <a:p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избегать </a:t>
            </a:r>
            <a:r>
              <a:rPr lang="ru-RU" sz="2400" dirty="0"/>
              <a:t>методы  назидания, </a:t>
            </a:r>
            <a:r>
              <a:rPr lang="ru-RU" sz="2400" dirty="0" smtClean="0"/>
              <a:t>внушения</a:t>
            </a:r>
          </a:p>
          <a:p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нельзя </a:t>
            </a:r>
            <a:r>
              <a:rPr lang="ru-RU" sz="2400" dirty="0"/>
              <a:t>часто проводить </a:t>
            </a:r>
            <a:r>
              <a:rPr lang="ru-RU" sz="2400" dirty="0" smtClean="0"/>
              <a:t>праздники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071546"/>
            <a:ext cx="878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I этап</a:t>
            </a:r>
            <a:r>
              <a:rPr lang="ru-RU" i="1" dirty="0"/>
              <a:t>. Организационный.</a:t>
            </a:r>
            <a:r>
              <a:rPr lang="ru-RU" dirty="0"/>
              <a:t> Подготовка к празднику должна начаться </a:t>
            </a:r>
            <a:endParaRPr lang="ru-RU" dirty="0" smtClean="0"/>
          </a:p>
          <a:p>
            <a:r>
              <a:rPr lang="ru-RU" dirty="0" smtClean="0"/>
              <a:t>заблаговременно</a:t>
            </a:r>
            <a:r>
              <a:rPr lang="ru-RU" dirty="0"/>
              <a:t>. Составляется сценарий праздника. Обсуждается </a:t>
            </a:r>
            <a:r>
              <a:rPr lang="ru-RU" dirty="0" smtClean="0"/>
              <a:t>сценарий</a:t>
            </a:r>
          </a:p>
          <a:p>
            <a:r>
              <a:rPr lang="ru-RU" dirty="0" smtClean="0"/>
              <a:t> </a:t>
            </a:r>
            <a:r>
              <a:rPr lang="ru-RU" dirty="0"/>
              <a:t>с детским коллективом.  Распределяются поручения с учетом индивидуальных интересов и способностей и начинаются репетиции. </a:t>
            </a:r>
            <a:endParaRPr lang="ru-RU" dirty="0" smtClean="0"/>
          </a:p>
          <a:p>
            <a:endParaRPr lang="ru-RU" dirty="0"/>
          </a:p>
          <a:p>
            <a:r>
              <a:rPr lang="ru-RU" b="1" i="1" dirty="0"/>
              <a:t>II этап</a:t>
            </a:r>
            <a:r>
              <a:rPr lang="ru-RU" i="1" dirty="0"/>
              <a:t>. Предпраздничный.</a:t>
            </a:r>
            <a:r>
              <a:rPr lang="ru-RU" dirty="0"/>
              <a:t> Проверяется готовность всех участников. Проводится генеральная репетиция, несколько прогонов всего представления</a:t>
            </a:r>
            <a:r>
              <a:rPr lang="ru-RU" b="1" dirty="0"/>
              <a:t>. </a:t>
            </a:r>
            <a:endParaRPr lang="ru-RU" b="1" dirty="0" smtClean="0"/>
          </a:p>
          <a:p>
            <a:endParaRPr lang="ru-RU" dirty="0"/>
          </a:p>
          <a:p>
            <a:r>
              <a:rPr lang="ru-RU" b="1" i="1" dirty="0"/>
              <a:t>III этап</a:t>
            </a:r>
            <a:r>
              <a:rPr lang="ru-RU" i="1" dirty="0"/>
              <a:t>. Сам праздник.</a:t>
            </a:r>
            <a:r>
              <a:rPr lang="ru-RU" dirty="0"/>
              <a:t> Самое главное в начале его - настроение ожидания, </a:t>
            </a:r>
            <a:endParaRPr lang="ru-RU" dirty="0" smtClean="0"/>
          </a:p>
          <a:p>
            <a:r>
              <a:rPr lang="ru-RU" dirty="0" smtClean="0"/>
              <a:t>волнения </a:t>
            </a:r>
            <a:r>
              <a:rPr lang="ru-RU" dirty="0"/>
              <a:t>и предвкушения успеха праздника: все получится хорошо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 smtClean="0"/>
              <a:t>IV</a:t>
            </a:r>
            <a:r>
              <a:rPr lang="ru-RU" b="1" i="1" dirty="0"/>
              <a:t> этап</a:t>
            </a:r>
            <a:r>
              <a:rPr lang="ru-RU" i="1" dirty="0"/>
              <a:t>. Обсуждение итогов. Рефлексия.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91440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Кружковая работа, </a:t>
            </a:r>
            <a:r>
              <a:rPr lang="ru-RU" sz="2800" b="1" dirty="0"/>
              <a:t>одна из форм дополнительного образования детей, заключающаяся в организации кружков, секций и клубов различной направленности. Кружковая работа осуществляется в процессе внеурочной работы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ru-RU" sz="2800" b="1" dirty="0" smtClean="0"/>
              <a:t>Сущность кружковой работы</a:t>
            </a:r>
            <a:r>
              <a:rPr lang="ru-RU" sz="2800" dirty="0" smtClean="0"/>
              <a:t> – это определенная теоретическая  или прикладная программа ,которая изучается на основе самодеятельности коллектива, а также на основе работы товарищей организованных в кружок</a:t>
            </a:r>
          </a:p>
          <a:p>
            <a:endParaRPr lang="ru-RU" sz="2800" b="1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785926"/>
            <a:ext cx="864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К </a:t>
            </a:r>
            <a:r>
              <a:rPr lang="ru-RU" sz="2400" b="1" dirty="0"/>
              <a:t>основным условиям успеха праздника можно отнести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/>
          </a:p>
          <a:p>
            <a:r>
              <a:rPr lang="ru-RU" sz="2400" dirty="0"/>
              <a:t>- продумать </a:t>
            </a:r>
            <a:r>
              <a:rPr lang="ru-RU" sz="2400" dirty="0" smtClean="0"/>
              <a:t>замысел;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создать  </a:t>
            </a:r>
            <a:r>
              <a:rPr lang="ru-RU" sz="2400" dirty="0"/>
              <a:t>план </a:t>
            </a:r>
            <a:r>
              <a:rPr lang="ru-RU" sz="2400" dirty="0" smtClean="0"/>
              <a:t>праздника;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создать сценарий;</a:t>
            </a:r>
            <a:endParaRPr lang="ru-RU" sz="2400" dirty="0"/>
          </a:p>
          <a:p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Ы</a:t>
            </a:r>
            <a:r>
              <a:rPr lang="en-US" sz="4000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</a:rPr>
              <a:t> П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Р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В.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- государственные праздники: день </a:t>
            </a:r>
            <a:r>
              <a:rPr lang="ru-RU" sz="2000" b="1" dirty="0" err="1"/>
              <a:t>Гос.языка</a:t>
            </a:r>
            <a:r>
              <a:rPr lang="ru-RU" sz="2000" b="1" dirty="0"/>
              <a:t>, </a:t>
            </a:r>
            <a:r>
              <a:rPr lang="ru-RU" sz="2000" b="1" dirty="0" err="1"/>
              <a:t>Нооруз</a:t>
            </a:r>
            <a:r>
              <a:rPr lang="ru-RU" sz="2000" b="1" dirty="0"/>
              <a:t>, День защиты детей</a:t>
            </a:r>
            <a:r>
              <a:rPr lang="ru-RU" dirty="0"/>
              <a:t>.</a:t>
            </a:r>
          </a:p>
        </p:txBody>
      </p:sp>
      <p:pic>
        <p:nvPicPr>
          <p:cNvPr id="7" name="Рисунок 6" descr="D:\Новая папка (3)\Нооруз\IMG_20190320_141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2391640" cy="29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овая папка (3)\Нооруз\IMG_20190320_103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2644296" cy="1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308\Desktop\Н.В\Фотки класса\Нооруз\IMG_20190320_1039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357562"/>
            <a:ext cx="2449286" cy="32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Новая папка (3)\Нооруз\IMG_20190320_104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493766" cy="3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овая папка (3)\Нооруз\IMG_20190320_151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2262201" cy="25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Новая папка (3)\Нооруз\IMG_20190313_150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85728"/>
            <a:ext cx="414340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50" y="0"/>
            <a:ext cx="892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школьные праздники: День знаний, день учителя, дни здоровья и спорта, выездные школы, последний звонок, выпускной бал,  школьный фестиваль искусств, школьные юбилеи, </a:t>
            </a:r>
            <a:r>
              <a:rPr lang="ru-RU" b="1" dirty="0" smtClean="0"/>
              <a:t>праздник </a:t>
            </a:r>
            <a:r>
              <a:rPr lang="ru-RU" b="1" dirty="0"/>
              <a:t>книги</a:t>
            </a:r>
          </a:p>
        </p:txBody>
      </p:sp>
      <p:pic>
        <p:nvPicPr>
          <p:cNvPr id="9" name="Рисунок 8" descr="D:\Новая папка (3)\1 сентября\DSC077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Новая папка (3)\1 сентября\DSC077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71942"/>
            <a:ext cx="3814244" cy="23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Новая папка (3)\1 сентября\DSC07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785926"/>
            <a:ext cx="301814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86182" y="92867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День знаний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Новая папка (3)\День учителя\DSC07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71546"/>
            <a:ext cx="4733135" cy="265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Новая папка (3)\День учителя\DSC07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214710" cy="22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Новая папка (3)\День учителя\DSC078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500570"/>
            <a:ext cx="378621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День учителя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Спортивные дни </a:t>
            </a:r>
            <a:endParaRPr lang="ru-RU" sz="3600" b="1" i="1" dirty="0"/>
          </a:p>
        </p:txBody>
      </p:sp>
      <p:pic>
        <p:nvPicPr>
          <p:cNvPr id="1026" name="Picture 2" descr="C:\Documents and Settings\Admin\Рабочий стол\ДОКЛАД+++\Screenshot_2020-01-14-08-21-55-514_com.whatsapp.jpg"/>
          <p:cNvPicPr>
            <a:picLocks noChangeAspect="1" noChangeArrowheads="1"/>
          </p:cNvPicPr>
          <p:nvPr/>
        </p:nvPicPr>
        <p:blipFill>
          <a:blip r:embed="rId3"/>
          <a:srcRect l="7292" t="30345" r="18749" b="31724"/>
          <a:stretch>
            <a:fillRect/>
          </a:stretch>
        </p:blipFill>
        <p:spPr bwMode="auto">
          <a:xfrm>
            <a:off x="500034" y="1142984"/>
            <a:ext cx="3643338" cy="282228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ОКЛАД+++\Screenshot_2020-01-14-08-22-11-839_com.whatsapp.jpg"/>
          <p:cNvPicPr>
            <a:picLocks noChangeAspect="1" noChangeArrowheads="1"/>
          </p:cNvPicPr>
          <p:nvPr/>
        </p:nvPicPr>
        <p:blipFill>
          <a:blip r:embed="rId4"/>
          <a:srcRect t="29590" b="32909"/>
          <a:stretch>
            <a:fillRect/>
          </a:stretch>
        </p:blipFill>
        <p:spPr bwMode="auto">
          <a:xfrm>
            <a:off x="4643438" y="285728"/>
            <a:ext cx="4071938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ДОКЛАД+++\Screenshot_2020-01-14-08-22-04-043_com.whatsapp.jpg"/>
          <p:cNvPicPr>
            <a:picLocks noChangeAspect="1" noChangeArrowheads="1"/>
          </p:cNvPicPr>
          <p:nvPr/>
        </p:nvPicPr>
        <p:blipFill>
          <a:blip r:embed="rId5"/>
          <a:srcRect t="29297" b="28906"/>
          <a:stretch>
            <a:fillRect/>
          </a:stretch>
        </p:blipFill>
        <p:spPr bwMode="auto">
          <a:xfrm>
            <a:off x="4714876" y="3571876"/>
            <a:ext cx="3786214" cy="281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914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воинские: День победы, День защитников </a:t>
            </a:r>
            <a:r>
              <a:rPr lang="ru-RU" b="1" dirty="0" smtClean="0"/>
              <a:t>отечества.</a:t>
            </a:r>
            <a:endParaRPr lang="ru-RU" b="1" dirty="0"/>
          </a:p>
        </p:txBody>
      </p:sp>
      <p:pic>
        <p:nvPicPr>
          <p:cNvPr id="6" name="Рисунок 5" descr="D:\Новая папка (3)\23февраля\IMG_20190226_120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194462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овая папка (3)\23февраля\IMG_20190226_1135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Новая папка (3)\23февраля\IMG_20190226_1135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1942"/>
            <a:ext cx="36051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Новая папка (3)\23февраля\IMG_20190226_1028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000108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pic>
        <p:nvPicPr>
          <p:cNvPr id="5" name="Рисунок 4" descr="IMG_20190507_1341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36271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-20190507-WA004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90508-WA00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929066"/>
            <a:ext cx="44291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5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914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- семейно-бытовые:  дни  именинников</a:t>
            </a:r>
          </a:p>
        </p:txBody>
      </p:sp>
      <p:pic>
        <p:nvPicPr>
          <p:cNvPr id="7" name="Рисунок 6" descr="IMG-20190513-WA00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308\AppData\Local\Microsoft\Windows\INetCache\Content.Word\IMG_20191125_1514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4000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702"/>
            <a:ext cx="9144000" cy="67482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Новый год</a:t>
            </a:r>
            <a:endParaRPr lang="ru-RU" b="1" dirty="0"/>
          </a:p>
        </p:txBody>
      </p:sp>
      <p:pic>
        <p:nvPicPr>
          <p:cNvPr id="6" name="Рисунок 5" descr="IMG-20191224-WA000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838575" cy="287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IMG-20191224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3571828" cy="267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2860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Одним из  путей оптимизации воспитательного процесса и полноценного развития личности ребенка является организация кружков.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1857364"/>
            <a:ext cx="757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 - создание оптимальных условий для интеллектуального развития;</a:t>
            </a:r>
          </a:p>
          <a:p>
            <a:r>
              <a:rPr lang="ru-RU" sz="2800" dirty="0" smtClean="0"/>
              <a:t>- удовлетворение интересов, склонностей и дарований учащихся;</a:t>
            </a:r>
          </a:p>
          <a:p>
            <a:r>
              <a:rPr lang="ru-RU" sz="2800" dirty="0" smtClean="0"/>
              <a:t>- самообразование и творческого  труда;</a:t>
            </a:r>
          </a:p>
          <a:p>
            <a:r>
              <a:rPr lang="ru-RU" sz="2800" dirty="0" smtClean="0"/>
              <a:t>- разумного досуга, отдыха  и развлечений</a:t>
            </a:r>
            <a:endParaRPr lang="ru-RU" sz="28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8 </a:t>
            </a:r>
            <a:r>
              <a:rPr lang="ru-RU" sz="3600" b="1" dirty="0" smtClean="0"/>
              <a:t>марта </a:t>
            </a:r>
            <a:endParaRPr lang="ru-RU" sz="3600" b="1" dirty="0"/>
          </a:p>
        </p:txBody>
      </p:sp>
      <p:pic>
        <p:nvPicPr>
          <p:cNvPr id="2050" name="Picture 2" descr="F:\Новая папка\DSC_2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2812762" cy="1874676"/>
          </a:xfrm>
          <a:prstGeom prst="rect">
            <a:avLst/>
          </a:prstGeom>
          <a:noFill/>
        </p:spPr>
      </p:pic>
      <p:pic>
        <p:nvPicPr>
          <p:cNvPr id="2051" name="Picture 3" descr="F:\Новая папка\DSC_2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750635" cy="2500306"/>
          </a:xfrm>
          <a:prstGeom prst="rect">
            <a:avLst/>
          </a:prstGeom>
          <a:noFill/>
        </p:spPr>
      </p:pic>
      <p:pic>
        <p:nvPicPr>
          <p:cNvPr id="2052" name="Picture 4" descr="F:\Новая папка\DSC_3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470181" cy="2313346"/>
          </a:xfrm>
          <a:prstGeom prst="rect">
            <a:avLst/>
          </a:prstGeom>
          <a:noFill/>
        </p:spPr>
      </p:pic>
      <p:pic>
        <p:nvPicPr>
          <p:cNvPr id="2054" name="Picture 6" descr="F:\Новая папка\DSC_3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000504"/>
            <a:ext cx="3220013" cy="214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88583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Глубинный смысл всякого праздника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торжественная, коллективная демонстрация жизненных сил, преодоление будничной монотонности. Праздник близок к творчеству, т.к. в нем находят выход энергия, изобретательность, художественный вкус участников.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000108"/>
            <a:ext cx="74295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цель детского праздника определяется в соответствии с общей целью формирования личности ребенка и достигается при условии четкой ориентации на психологию и жизненные установки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85794"/>
            <a:ext cx="75724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 Образовательном Комплексе  «Илим» работа кружков и   праздники  взаимосвязаны.  Особенно кружковая  работа отображена, не только на тематических праздниках, но и на праздниках в целом.  Дети  демонстрируют свои умения  области пения, хореографии, игры на музыкальных инструментов, дзюдо, 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изодеятельности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спасибо за внимание солнышко 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620000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2466"/>
            <a:ext cx="9144000" cy="7290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64" y="1142984"/>
            <a:ext cx="91440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	Задача </a:t>
            </a:r>
            <a:r>
              <a:rPr lang="ru-RU" sz="3200" b="1" dirty="0">
                <a:solidFill>
                  <a:srgbClr val="FF0000"/>
                </a:solidFill>
              </a:rPr>
              <a:t>кружков </a:t>
            </a:r>
            <a:r>
              <a:rPr lang="ru-RU" sz="3200" dirty="0"/>
              <a:t>- углублять и расширять кругозор учащихся, удовлетворять их интересы и запросы, развивать творческие способности, прививать практические умения и навыки 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28"/>
            <a:ext cx="8215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История возникновения кружковой работы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Картинки по запросу ремесленные классы(кружки) в конце 19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686050" cy="1704976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столярные классы в конце 19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2619375" cy="1743076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сапожные ремесленные классы в конце 19 ве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486025" cy="1838325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ткацкие  ремесленные классы в конце 19 ве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572008"/>
            <a:ext cx="2592800" cy="1857388"/>
          </a:xfrm>
          <a:prstGeom prst="rect">
            <a:avLst/>
          </a:prstGeom>
          <a:noFill/>
        </p:spPr>
      </p:pic>
      <p:sp>
        <p:nvSpPr>
          <p:cNvPr id="20490" name="AutoShape 10" descr="Картинки по запросу портняжные ремесленные классы в конце 19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Картинки по запросу портняжные ремесленные классы в конце 19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Картинки по запросу портняжные ремесленные классы в конце 19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 descr="C:\Documents and Settings\Admin\Рабочий стол\Новая папка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928934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80724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Главная задача </a:t>
            </a:r>
            <a:r>
              <a:rPr lang="ru-RU" sz="4000" b="1" dirty="0" smtClean="0">
                <a:solidFill>
                  <a:srgbClr val="FF0000"/>
                </a:solidFill>
              </a:rPr>
              <a:t>внеурочных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форм организации</a:t>
            </a:r>
            <a:r>
              <a:rPr lang="ru-RU" sz="4000" b="1" dirty="0"/>
              <a:t> </a:t>
            </a:r>
            <a:r>
              <a:rPr lang="ru-RU" sz="4000" b="1" dirty="0" smtClean="0"/>
              <a:t>– </a:t>
            </a:r>
          </a:p>
          <a:p>
            <a:pPr algn="ctr"/>
            <a:r>
              <a:rPr lang="ru-RU" sz="4000" b="1" dirty="0" smtClean="0"/>
              <a:t>это </a:t>
            </a:r>
            <a:r>
              <a:rPr lang="ru-RU" sz="4000" b="1" dirty="0"/>
              <a:t>активизировать процесс познавательной деятельности учащихся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3571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Художественно-эстетические </a:t>
            </a:r>
            <a:endParaRPr lang="ru-RU" b="1" dirty="0"/>
          </a:p>
        </p:txBody>
      </p:sp>
      <p:sp>
        <p:nvSpPr>
          <p:cNvPr id="39938" name="AutoShape 2" descr="Картинки по запросу девочка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девочка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девочка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Картинки по запросу девочка рисует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5" name="Picture 9" descr="C:\Documents and Settings\Admin\Рабочий стол\Новая папка\depositphotos_37362239-stock-illustration-little-ar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670"/>
            <a:ext cx="1089653" cy="11429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26431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9946" name="Picture 10" descr="C:\Documents and Settings\Admin\Рабочий стол\Новая папка\depositphotos_311028012-stock-illustration-cheerful-blond-cartoon-boy-plaid.jpg"/>
          <p:cNvPicPr>
            <a:picLocks noChangeAspect="1" noChangeArrowheads="1"/>
          </p:cNvPicPr>
          <p:nvPr/>
        </p:nvPicPr>
        <p:blipFill>
          <a:blip r:embed="rId4" cstate="print"/>
          <a:srcRect b="12493"/>
          <a:stretch>
            <a:fillRect/>
          </a:stretch>
        </p:blipFill>
        <p:spPr bwMode="auto">
          <a:xfrm>
            <a:off x="3071802" y="928670"/>
            <a:ext cx="1152516" cy="1071570"/>
          </a:xfrm>
          <a:prstGeom prst="rect">
            <a:avLst/>
          </a:prstGeom>
          <a:noFill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928670"/>
            <a:ext cx="1714512" cy="121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 descr="C:\Documents and Settings\Admin\Рабочий стол\Новая папка\загружено (1).jpg"/>
          <p:cNvPicPr>
            <a:picLocks noChangeAspect="1" noChangeArrowheads="1"/>
          </p:cNvPicPr>
          <p:nvPr/>
        </p:nvPicPr>
        <p:blipFill>
          <a:blip r:embed="rId6"/>
          <a:srcRect r="13208" b="6579"/>
          <a:stretch>
            <a:fillRect/>
          </a:stretch>
        </p:blipFill>
        <p:spPr bwMode="auto">
          <a:xfrm>
            <a:off x="6643702" y="714356"/>
            <a:ext cx="1857388" cy="13619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116" y="24288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Технические </a:t>
            </a:r>
            <a:endParaRPr lang="ru-RU" b="1" dirty="0"/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143248"/>
            <a:ext cx="1428760" cy="10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0" name="Picture 14" descr="C:\Documents and Settings\Admin\Рабочий стол\Новая папка\загружено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214678"/>
            <a:ext cx="1285884" cy="1285884"/>
          </a:xfrm>
          <a:prstGeom prst="rect">
            <a:avLst/>
          </a:prstGeom>
          <a:noFill/>
        </p:spPr>
      </p:pic>
      <p:pic>
        <p:nvPicPr>
          <p:cNvPr id="39951" name="Picture 15" descr="C:\Documents and Settings\Admin\Рабочий стол\Новая папка\загружено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214686"/>
            <a:ext cx="1785949" cy="13038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14678" y="48577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Физкультурно</a:t>
            </a:r>
            <a:r>
              <a:rPr lang="ru-RU" b="1" dirty="0" smtClean="0"/>
              <a:t>- спортивные</a:t>
            </a:r>
            <a:endParaRPr lang="ru-RU" b="1" dirty="0"/>
          </a:p>
        </p:txBody>
      </p:sp>
      <p:pic>
        <p:nvPicPr>
          <p:cNvPr id="39952" name="Picture 16" descr="C:\Documents and Settings\Admin\Рабочий стол\Новая папка\загружено (4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5286388"/>
            <a:ext cx="1343996" cy="1362077"/>
          </a:xfrm>
          <a:prstGeom prst="rect">
            <a:avLst/>
          </a:prstGeom>
          <a:noFill/>
        </p:spPr>
      </p:pic>
      <p:pic>
        <p:nvPicPr>
          <p:cNvPr id="39953" name="Picture 17" descr="C:\Documents and Settings\Admin\Рабочий стол\Новая папка\загружено (5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5286388"/>
            <a:ext cx="2016108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Учащимися, нашей школы,  которые регулярно посещают кружки, были достигнуты высокие  результаты на школьных и выездных мероприятиях (олимпиады, конкурсы) как в индивидуальном, так и в командном участии.</a:t>
            </a:r>
            <a:endParaRPr lang="ru-RU" dirty="0"/>
          </a:p>
        </p:txBody>
      </p:sp>
      <p:pic>
        <p:nvPicPr>
          <p:cNvPr id="2050" name="Picture 2" descr="F:\фото кружок\IMG-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796454" cy="1782120"/>
          </a:xfrm>
          <a:prstGeom prst="rect">
            <a:avLst/>
          </a:prstGeom>
          <a:noFill/>
        </p:spPr>
      </p:pic>
      <p:pic>
        <p:nvPicPr>
          <p:cNvPr id="8" name="Picture 3" descr="F:\фото кружок\IMG-0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3857620" cy="2352976"/>
          </a:xfrm>
          <a:prstGeom prst="rect">
            <a:avLst/>
          </a:prstGeom>
          <a:noFill/>
        </p:spPr>
      </p:pic>
      <p:pic>
        <p:nvPicPr>
          <p:cNvPr id="10" name="Picture 4" descr="F:\фото кружок\IMG-0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572008"/>
            <a:ext cx="3000396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фото кружок\IMG-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786322"/>
            <a:ext cx="3118990" cy="176008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2928926" cy="219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Admin\Рабочий стол\Screenshot_2020-01-10-07-37-08-893_com.whatsapp.jpg"/>
          <p:cNvPicPr>
            <a:picLocks noChangeAspect="1" noChangeArrowheads="1"/>
          </p:cNvPicPr>
          <p:nvPr/>
        </p:nvPicPr>
        <p:blipFill>
          <a:blip r:embed="rId5" cstate="print"/>
          <a:srcRect t="12069" b="12069"/>
          <a:stretch>
            <a:fillRect/>
          </a:stretch>
        </p:blipFill>
        <p:spPr bwMode="auto">
          <a:xfrm>
            <a:off x="428596" y="500042"/>
            <a:ext cx="2216163" cy="25003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3311" b="13993"/>
          <a:stretch>
            <a:fillRect/>
          </a:stretch>
        </p:blipFill>
        <p:spPr bwMode="auto">
          <a:xfrm>
            <a:off x="6500826" y="428604"/>
            <a:ext cx="2137071" cy="276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t="16406" b="9179"/>
          <a:stretch>
            <a:fillRect/>
          </a:stretch>
        </p:blipFill>
        <p:spPr bwMode="auto">
          <a:xfrm>
            <a:off x="3714744" y="642918"/>
            <a:ext cx="2044629" cy="270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647</Words>
  <Application>Microsoft Office PowerPoint</Application>
  <PresentationFormat>Экран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2020-01-11T15:10:25Z</dcterms:created>
  <dcterms:modified xsi:type="dcterms:W3CDTF">2020-01-17T04:54:29Z</dcterms:modified>
</cp:coreProperties>
</file>