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317" r:id="rId3"/>
    <p:sldId id="418" r:id="rId4"/>
    <p:sldId id="419" r:id="rId5"/>
    <p:sldId id="321" r:id="rId6"/>
    <p:sldId id="420" r:id="rId7"/>
    <p:sldId id="325" r:id="rId8"/>
    <p:sldId id="326" r:id="rId9"/>
    <p:sldId id="293" r:id="rId10"/>
    <p:sldId id="266" r:id="rId11"/>
    <p:sldId id="307" r:id="rId12"/>
    <p:sldId id="329" r:id="rId13"/>
    <p:sldId id="388" r:id="rId14"/>
    <p:sldId id="385" r:id="rId15"/>
    <p:sldId id="421" r:id="rId16"/>
    <p:sldId id="422" r:id="rId17"/>
    <p:sldId id="424" r:id="rId18"/>
    <p:sldId id="423" r:id="rId19"/>
    <p:sldId id="409" r:id="rId20"/>
    <p:sldId id="334" r:id="rId21"/>
    <p:sldId id="410" r:id="rId22"/>
    <p:sldId id="436" r:id="rId23"/>
    <p:sldId id="439" r:id="rId24"/>
    <p:sldId id="411" r:id="rId25"/>
    <p:sldId id="442" r:id="rId26"/>
    <p:sldId id="392" r:id="rId27"/>
    <p:sldId id="335" r:id="rId28"/>
    <p:sldId id="336" r:id="rId29"/>
    <p:sldId id="346" r:id="rId30"/>
    <p:sldId id="350" r:id="rId31"/>
    <p:sldId id="393" r:id="rId32"/>
    <p:sldId id="347" r:id="rId33"/>
    <p:sldId id="328" r:id="rId34"/>
    <p:sldId id="412" r:id="rId35"/>
    <p:sldId id="443" r:id="rId36"/>
    <p:sldId id="414" r:id="rId37"/>
    <p:sldId id="415" r:id="rId38"/>
    <p:sldId id="416" r:id="rId39"/>
    <p:sldId id="425" r:id="rId40"/>
    <p:sldId id="270" r:id="rId41"/>
    <p:sldId id="271" r:id="rId42"/>
    <p:sldId id="272" r:id="rId43"/>
    <p:sldId id="273" r:id="rId44"/>
    <p:sldId id="274" r:id="rId45"/>
    <p:sldId id="445" r:id="rId46"/>
    <p:sldId id="444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XTreme" initials="X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08" autoAdjust="0"/>
    <p:restoredTop sz="99118" autoAdjust="0"/>
  </p:normalViewPr>
  <p:slideViewPr>
    <p:cSldViewPr>
      <p:cViewPr>
        <p:scale>
          <a:sx n="70" d="100"/>
          <a:sy n="70" d="100"/>
        </p:scale>
        <p:origin x="-1188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1-07T18:26:32.078" idx="1">
    <p:pos x="3499" y="1539"/>
    <p:text>рав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EBA72-4707-434E-B505-605A6CE596E3}" type="datetimeFigureOut">
              <a:rPr lang="ru-RU" smtClean="0"/>
              <a:pPr/>
              <a:t>18.01.2020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9697E5-9DF1-4FAF-91AA-E107EA452D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678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697E5-9DF1-4FAF-91AA-E107EA452DAD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sh12arzamas.ru/pravovaya-stranichka/1-dekabrya-vsemirnyj-den-borby-so-spidom/" TargetMode="External"/><Relationship Id="rId2" Type="http://schemas.openxmlformats.org/officeDocument/2006/relationships/hyperlink" Target="http://sh12arzamas.ru/page/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sh12arzamas.ru/pravovaya-stranichka/vsemirnyj-den-borby-s-tabakokureniem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59632" y="1571612"/>
            <a:ext cx="7272808" cy="12813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«Роль библиотеки</a:t>
            </a:r>
            <a:r>
              <a:rPr kumimoji="0" lang="ru-RU" sz="4400" b="1" i="1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 в организации содействия укреплению здоровья и формированию устойчивого интереса к здоровому образу жизни юных читателей»</a:t>
            </a:r>
            <a:endParaRPr kumimoji="0" lang="ru-RU" sz="44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86050" y="4653136"/>
            <a:ext cx="5929354" cy="175260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20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Ладилова</a:t>
            </a:r>
            <a:endParaRPr lang="ru-RU" sz="20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Галина Викторовна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Педагог-библиотекарь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МБОУ СШ №12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Арзамас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571636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Monotype Corsiva" pitchFamily="66" charset="0"/>
              </a:rPr>
              <a:t>Основные направления работы библиотеки:</a:t>
            </a:r>
            <a:endParaRPr lang="ru-RU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1538" y="1785926"/>
            <a:ext cx="757242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850" indent="-450850" fontAlgn="auto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Формирование банка литературы о здоровом образе жизни</a:t>
            </a:r>
          </a:p>
          <a:p>
            <a:pPr marL="450850" indent="-450850" fontAlgn="auto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/>
            </a:pP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Пропаганда книг о здоровом образе жизни</a:t>
            </a:r>
          </a:p>
          <a:p>
            <a:pPr marL="450850" indent="-45085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40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Проведение мероприятий, связанных со здоровым образом жизни</a:t>
            </a:r>
            <a:endParaRPr lang="ru-RU" sz="4000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Материальные ресурсы библиотеки:</a:t>
            </a:r>
            <a:endParaRPr lang="ru-RU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1285860"/>
            <a:ext cx="7829576" cy="4572033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фонд справочной литературы, 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книги по экологии и спорту, 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методические разработки по формированию здорового образа жизни учащихся, 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рекомендательные списки сценариев и тематик уроков,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журналы, пропагандирующие здоровый образ жизни:  приложения к журналу «ПЕРВОЕ СЕНТЯБРЯ» - «Здоровье школьника»,  «Основы Безопасности Жизнедеятельности», «Добрая дорога детства», 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богатая тематическая картотека журнальных и газетных публикаций,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компьютер с выходом в интернет, принтер и сканер.</a:t>
            </a:r>
          </a:p>
          <a:p>
            <a:pPr lvl="1"/>
            <a:endParaRPr lang="ru-RU" sz="3600" dirty="0" smtClean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Monotype Corsiva" pitchFamily="66" charset="0"/>
              </a:rPr>
              <a:t>Подготовка книжных выставок и тематических уголков по ЗОЖ</a:t>
            </a:r>
            <a:endParaRPr lang="ru-RU" sz="4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5" name="Picture 2" descr="C:\Documents and Settings\Пользователь\Рабочий стол\красникова фото\IMG_3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739841"/>
            <a:ext cx="5214974" cy="44038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Тематика книжных выставок по ЗОЖ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85918" y="1285860"/>
            <a:ext cx="657229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/>
              <a:t>«Здоровье- это здорово»</a:t>
            </a:r>
            <a:endParaRPr lang="ru-RU" sz="2800" dirty="0" smtClean="0"/>
          </a:p>
          <a:p>
            <a:r>
              <a:rPr lang="ru-RU" sz="2800" i="1" dirty="0" smtClean="0"/>
              <a:t>«7 апреля – Всемирный день здоровья» </a:t>
            </a:r>
            <a:endParaRPr lang="ru-RU" sz="2800" dirty="0" smtClean="0"/>
          </a:p>
          <a:p>
            <a:r>
              <a:rPr lang="ru-RU" sz="2800" i="1" dirty="0" smtClean="0"/>
              <a:t>«Здоровый образ жизни»</a:t>
            </a:r>
          </a:p>
          <a:p>
            <a:r>
              <a:rPr lang="ru-RU" sz="2800" i="1" dirty="0" smtClean="0"/>
              <a:t>«Аптека на грядке»</a:t>
            </a:r>
            <a:endParaRPr lang="ru-RU" sz="2800" dirty="0" smtClean="0"/>
          </a:p>
          <a:p>
            <a:r>
              <a:rPr lang="ru-RU" sz="2800" i="1" dirty="0" smtClean="0"/>
              <a:t>«Звонок на урок здоровья»</a:t>
            </a:r>
            <a:endParaRPr lang="ru-RU" sz="2800" dirty="0" smtClean="0"/>
          </a:p>
          <a:p>
            <a:r>
              <a:rPr lang="ru-RU" sz="2800" i="1" dirty="0" smtClean="0"/>
              <a:t>«Живёт повсюду красота»</a:t>
            </a:r>
            <a:endParaRPr lang="ru-RU" sz="2800" dirty="0" smtClean="0"/>
          </a:p>
          <a:p>
            <a:r>
              <a:rPr lang="ru-RU" sz="2800" i="1" dirty="0" smtClean="0"/>
              <a:t>«Наркотикам скажем «НЕТ!»</a:t>
            </a:r>
            <a:endParaRPr lang="ru-RU" sz="2800" dirty="0" smtClean="0"/>
          </a:p>
          <a:p>
            <a:r>
              <a:rPr lang="ru-RU" sz="2800" i="1" dirty="0" smtClean="0"/>
              <a:t>«Основы безопасности»</a:t>
            </a:r>
          </a:p>
          <a:p>
            <a:r>
              <a:rPr lang="ru-RU" sz="2800" i="1" dirty="0" smtClean="0"/>
              <a:t>«Осторожно: зло!»</a:t>
            </a:r>
          </a:p>
          <a:p>
            <a:r>
              <a:rPr lang="ru-RU" sz="2800" i="1" dirty="0" smtClean="0"/>
              <a:t>«Выбери жизнь»</a:t>
            </a:r>
          </a:p>
          <a:p>
            <a:r>
              <a:rPr lang="ru-RU" sz="2800" i="1" dirty="0" smtClean="0"/>
              <a:t>«Спорт, здоровье, красота»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Книжные выставки по ЗОЖ</a:t>
            </a:r>
            <a:endParaRPr lang="ru-RU" dirty="0"/>
          </a:p>
        </p:txBody>
      </p:sp>
      <p:pic>
        <p:nvPicPr>
          <p:cNvPr id="93187" name="Picture 3" descr="C:\Documents and Settings\Пользователь\Рабочий стол\красникова фото\IMG_3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Книжные выставки по ЗОЖ</a:t>
            </a:r>
            <a:endParaRPr lang="ru-RU" dirty="0"/>
          </a:p>
        </p:txBody>
      </p:sp>
      <p:pic>
        <p:nvPicPr>
          <p:cNvPr id="68610" name="Picture 2" descr="C:\Documents and Settings\Пользователь\Рабочий стол\красникова фото\IMG_3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Книжные выставки по ЗОЖ</a:t>
            </a:r>
            <a:endParaRPr lang="ru-RU" dirty="0"/>
          </a:p>
        </p:txBody>
      </p:sp>
      <p:pic>
        <p:nvPicPr>
          <p:cNvPr id="69634" name="Picture 2" descr="C:\Documents and Settings\Пользователь\Рабочий стол\красникова фото\Копия IMG_3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964511" y="1558928"/>
            <a:ext cx="5214976" cy="4525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  <a:t>Тематические уголки</a:t>
            </a:r>
            <a:endParaRPr lang="ru-RU" sz="5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3074" name="Picture 2" descr="C:\Documents and Settings\Пользователь\Рабочий стол\красникова фото\IMG_30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428736"/>
            <a:ext cx="6615130" cy="48371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043890" cy="98903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Банк уроков и классных часов по ЗОЖ</a:t>
            </a:r>
            <a:endParaRPr lang="ru-RU" sz="3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3314" name="Picture 2" descr="C:\Documents and Settings\Пользователь\Рабочий стол\красникова фото\IMG_30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8704" y="1357298"/>
            <a:ext cx="7329510" cy="47149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Формы школьных мероприятий по ЗОЖ</a:t>
            </a:r>
            <a:endParaRPr lang="ru-RU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85918" y="1600200"/>
            <a:ext cx="5786478" cy="4525963"/>
          </a:xfrm>
        </p:spPr>
        <p:txBody>
          <a:bodyPr>
            <a:normAutofit lnSpcReduction="10000"/>
          </a:bodyPr>
          <a:lstStyle/>
          <a:p>
            <a:pPr lvl="0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информационные сообщения</a:t>
            </a:r>
          </a:p>
          <a:p>
            <a:pPr lvl="0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классные часы</a:t>
            </a:r>
          </a:p>
          <a:p>
            <a:pPr lvl="0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деловые игры</a:t>
            </a:r>
          </a:p>
          <a:p>
            <a:pPr lvl="0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акции</a:t>
            </a:r>
          </a:p>
          <a:p>
            <a:pPr lvl="0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месячники</a:t>
            </a:r>
          </a:p>
          <a:p>
            <a:pPr lvl="0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конкурсы</a:t>
            </a:r>
          </a:p>
          <a:p>
            <a:pPr lvl="0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волонтерская работа</a:t>
            </a:r>
          </a:p>
          <a:p>
            <a:pPr lvl="0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круглые столы</a:t>
            </a:r>
          </a:p>
          <a:p>
            <a:pPr lvl="0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подготовка презентаций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-428652"/>
            <a:ext cx="3357586" cy="21431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500043"/>
            <a:ext cx="7715304" cy="464346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8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  </a:t>
            </a:r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Организация здорового образа жизни  россиян является одной из составляющих  национальной безопасности страны, </a:t>
            </a:r>
          </a:p>
          <a:p>
            <a:pPr indent="12700">
              <a:buNone/>
            </a:pPr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развитие физической культуры и спорта поддерживается на уровне президента России. </a:t>
            </a:r>
          </a:p>
          <a:p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 </a:t>
            </a:r>
            <a:endParaRPr lang="ru-RU" sz="48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8"/>
            <a:ext cx="7901014" cy="1143000"/>
          </a:xfrm>
        </p:spPr>
        <p:txBody>
          <a:bodyPr>
            <a:normAutofit/>
          </a:bodyPr>
          <a:lstStyle/>
          <a:p>
            <a:r>
              <a:rPr lang="ru-RU" sz="2800" b="1" i="1" u="sng" dirty="0" smtClean="0">
                <a:solidFill>
                  <a:srgbClr val="C00000"/>
                </a:solidFill>
                <a:latin typeface="Monotype Corsiva" pitchFamily="66" charset="0"/>
                <a:hlinkClick r:id="rId2"/>
              </a:rPr>
              <a:t>Здоровое молодое поколение - это будущее успешной России</a:t>
            </a:r>
            <a:r>
              <a:rPr lang="ru-RU" sz="2800" b="1" i="1" u="sng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endParaRPr lang="ru-RU" sz="2800" b="1" i="1" u="sng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71604" y="1714488"/>
            <a:ext cx="7115196" cy="4500594"/>
          </a:xfrm>
        </p:spPr>
        <p:txBody>
          <a:bodyPr>
            <a:noAutofit/>
          </a:bodyPr>
          <a:lstStyle/>
          <a:p>
            <a:r>
              <a:rPr lang="ru-RU" sz="1600" u="sng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hlinkClick r:id="rId3"/>
              </a:rPr>
              <a:t>1 декабря – всемирный день борьбы со </a:t>
            </a:r>
            <a:r>
              <a:rPr lang="ru-RU" sz="1600" u="sng" dirty="0" err="1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hlinkClick r:id="rId3"/>
              </a:rPr>
              <a:t>СПИДом</a:t>
            </a:r>
            <a:r>
              <a:rPr lang="ru-RU" sz="1600" u="sng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hlinkClick r:id="rId3"/>
              </a:rPr>
              <a:t>.</a:t>
            </a:r>
            <a:endParaRPr lang="ru-RU" sz="1600" u="sng" dirty="0" smtClean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  <a:p>
            <a:r>
              <a:rPr lang="ru-RU" sz="1600" u="sng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hlinkClick r:id="rId3"/>
              </a:rPr>
              <a:t>10 октября Всемирный день психического здоровья. </a:t>
            </a:r>
          </a:p>
          <a:p>
            <a:r>
              <a:rPr lang="ru-RU" sz="1600" u="sng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hlinkClick r:id="rId4"/>
              </a:rPr>
              <a:t>Всемирный день борьбы с </a:t>
            </a:r>
            <a:r>
              <a:rPr lang="ru-RU" sz="1600" u="sng" dirty="0" err="1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hlinkClick r:id="rId4"/>
              </a:rPr>
              <a:t>табакокурением</a:t>
            </a:r>
            <a:r>
              <a:rPr lang="ru-RU" sz="1600" u="sng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hlinkClick r:id="rId4"/>
              </a:rPr>
              <a:t>.</a:t>
            </a:r>
            <a:endParaRPr lang="ru-RU" sz="1600" u="sng" dirty="0" smtClean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  <a:p>
            <a:r>
              <a:rPr lang="ru-RU" sz="1600" u="sng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hlinkClick r:id="rId4"/>
              </a:rPr>
              <a:t>Несколько правил, позволяющих предотвратить потребление </a:t>
            </a:r>
            <a:r>
              <a:rPr lang="ru-RU" sz="1600" u="sng" dirty="0" err="1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hlinkClick r:id="rId4"/>
              </a:rPr>
              <a:t>психоактивных</a:t>
            </a:r>
            <a:r>
              <a:rPr lang="ru-RU" sz="1600" u="sng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hlinkClick r:id="rId4"/>
              </a:rPr>
              <a:t> веществ вашим ребенком.</a:t>
            </a:r>
          </a:p>
          <a:p>
            <a:r>
              <a:rPr lang="ru-RU" sz="1600" u="sng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hlinkClick r:id="rId4"/>
              </a:rPr>
              <a:t>Мифы о наркотиках.</a:t>
            </a:r>
          </a:p>
          <a:p>
            <a:r>
              <a:rPr lang="ru-RU" sz="1600" u="sng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hlinkClick r:id="rId4"/>
              </a:rPr>
              <a:t>Симптомы принятия наркотиков.</a:t>
            </a:r>
          </a:p>
          <a:p>
            <a:r>
              <a:rPr lang="ru-RU" sz="1600" u="sng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hlinkClick r:id="rId4"/>
              </a:rPr>
              <a:t>Как разговаривать с детьми о наркотиках.</a:t>
            </a:r>
          </a:p>
          <a:p>
            <a:r>
              <a:rPr lang="ru-RU" sz="1600" u="sng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hlinkClick r:id="rId4"/>
              </a:rPr>
              <a:t>Как вы можете помочь подростку, употребляющему наркотики.</a:t>
            </a:r>
          </a:p>
          <a:p>
            <a:r>
              <a:rPr lang="ru-RU" sz="1600" u="sng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hlinkClick r:id="rId4"/>
              </a:rPr>
              <a:t>Вред курения для подростков.</a:t>
            </a:r>
          </a:p>
          <a:p>
            <a:r>
              <a:rPr lang="ru-RU" sz="1600" u="sng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hlinkClick r:id="rId4"/>
              </a:rPr>
              <a:t>Статистика курения.</a:t>
            </a:r>
          </a:p>
          <a:p>
            <a:r>
              <a:rPr lang="ru-RU" sz="1600" u="sng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hlinkClick r:id="rId4"/>
              </a:rPr>
              <a:t>Как сделать плохой день хорошим.</a:t>
            </a:r>
          </a:p>
          <a:p>
            <a:r>
              <a:rPr lang="ru-RU" sz="1600" u="sng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hlinkClick r:id="rId4"/>
              </a:rPr>
              <a:t>Улыбайтесь и будьте здоровы!</a:t>
            </a:r>
          </a:p>
          <a:p>
            <a:r>
              <a:rPr lang="ru-RU" sz="1600" u="sng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hlinkClick r:id="rId4"/>
              </a:rPr>
              <a:t>Школьный стресс</a:t>
            </a:r>
          </a:p>
          <a:p>
            <a:r>
              <a:rPr lang="ru-RU" sz="1600" u="sng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hlinkClick r:id="rId4"/>
              </a:rPr>
              <a:t>Агрессия, ее причины и последствия</a:t>
            </a:r>
          </a:p>
          <a:p>
            <a:r>
              <a:rPr lang="ru-RU" sz="1600" u="sng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hlinkClick r:id="rId4"/>
              </a:rPr>
              <a:t>Компьютер и школьник</a:t>
            </a:r>
            <a:endParaRPr lang="ru-RU" sz="1600" u="sng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  <a:hlinkClick r:id="rId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latin typeface="Monotype Corsiva" pitchFamily="66" charset="0"/>
              </a:rPr>
              <a:t>Месячник   «За здоровый образ жизни»</a:t>
            </a:r>
            <a:endParaRPr lang="ru-RU" sz="40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1600200"/>
            <a:ext cx="7758138" cy="4525963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Городская акция «Старшеклассники города Арзамаса против наркотиков».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Месячник «За здоровый образ жизни», в рамках которого прошли следующие мероприятия:</a:t>
            </a:r>
          </a:p>
          <a:p>
            <a:pPr marL="723900" indent="-368300">
              <a:buFont typeface="Times New Roman" pitchFamily="18" charset="0"/>
              <a:buChar char="–"/>
              <a:tabLst>
                <a:tab pos="723900" algn="l"/>
              </a:tabLst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круглый стол «Легко ли бросить курить?» для 8-11 классов.</a:t>
            </a:r>
          </a:p>
          <a:p>
            <a:pPr marL="723900" indent="-368300">
              <a:buFont typeface="Times New Roman" pitchFamily="18" charset="0"/>
              <a:buChar char="–"/>
              <a:tabLst>
                <a:tab pos="723900" algn="l"/>
              </a:tabLst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деловая игра «Здоровье от самой природы» для 1-2 классов.</a:t>
            </a:r>
          </a:p>
          <a:p>
            <a:pPr marL="723900" indent="-368300">
              <a:buFont typeface="Times New Roman" pitchFamily="18" charset="0"/>
              <a:buChar char="–"/>
              <a:tabLst>
                <a:tab pos="723900" algn="l"/>
              </a:tabLst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деловая игра «Доктор Айболит предупреждает» для 3-4 классов.</a:t>
            </a:r>
          </a:p>
          <a:p>
            <a:pPr marL="723900" indent="-368300">
              <a:buFont typeface="Times New Roman" pitchFamily="18" charset="0"/>
              <a:buChar char="–"/>
              <a:tabLst>
                <a:tab pos="723900" algn="l"/>
              </a:tabLst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акция «ЗОЖ - это модно».</a:t>
            </a:r>
          </a:p>
          <a:p>
            <a:endParaRPr lang="ru-RU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Деловая игра «Доктор Айболит предупреждает» для 3-4 классов.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500174"/>
            <a:ext cx="7620000" cy="47863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128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Учащиеся 7-8 классов выразили свое отношению к ЗОЖ через презентации </a:t>
            </a:r>
            <a:endParaRPr lang="ru-RU" sz="3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571612"/>
            <a:ext cx="6500857" cy="48577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dirty="0" smtClean="0">
                <a:solidFill>
                  <a:srgbClr val="C00000"/>
                </a:solidFill>
                <a:latin typeface="Monotype Corsiva" pitchFamily="66" charset="0"/>
              </a:rPr>
              <a:t>Школьные волонтеры</a:t>
            </a:r>
            <a:endParaRPr lang="ru-RU" sz="66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96258" name="Picture 2" descr="C:\Documents and Settings\Пользователь\Рабочий стол\красникова фото\sh12-foto-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285860"/>
            <a:ext cx="4786346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6260" name="Picture 4" descr="C:\Documents and Settings\Пользователь\Рабочий стол\красникова фото\sh12-foto-36-150x1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1500174"/>
            <a:ext cx="2786082" cy="23574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Picture 3" descr="F:\гайдар\IMG_25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3071810"/>
            <a:ext cx="4395790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2984"/>
            <a:ext cx="8229600" cy="71438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Кадеты проводят разъяснительную работу среди  курящих школьников.</a:t>
            </a:r>
            <a:endParaRPr lang="ru-RU" sz="3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071810"/>
            <a:ext cx="3824286" cy="28856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143116"/>
            <a:ext cx="4038600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Documents and Settings\Пользователь\Рабочий стол\красникова фото\IMG_3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714348" y="714356"/>
            <a:ext cx="8229600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"</a:t>
            </a:r>
            <a:r>
              <a:rPr kumimoji="0" lang="ru-RU" sz="4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День здоровья" в библиотеке</a:t>
            </a:r>
            <a:r>
              <a:rPr kumimoji="0" lang="ru-RU" sz="4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 </a:t>
            </a:r>
            <a:endParaRPr kumimoji="0" lang="ru-RU" sz="4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714356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"</a:t>
            </a:r>
            <a:r>
              <a:rPr lang="ru-RU" sz="4900" b="1" dirty="0" smtClean="0">
                <a:solidFill>
                  <a:srgbClr val="C00000"/>
                </a:solidFill>
                <a:latin typeface="Monotype Corsiva" pitchFamily="66" charset="0"/>
              </a:rPr>
              <a:t>День здоровья" в библиотеке</a:t>
            </a:r>
            <a:r>
              <a:rPr lang="ru-RU" sz="4900" b="1" dirty="0" smtClean="0">
                <a:latin typeface="Monotype Corsiva" pitchFamily="66" charset="0"/>
              </a:rPr>
              <a:t> </a:t>
            </a:r>
            <a:endParaRPr lang="ru-RU" sz="4900" b="1" dirty="0">
              <a:latin typeface="Monotype Corsiva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К приему всё готово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Диагностика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Documents and Settings\Пользователь\Рабочий стол\красникова фото\IMG_30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57430"/>
            <a:ext cx="4040188" cy="33081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7" name="Picture 3" descr="C:\Documents and Settings\Пользователь\Рабочий стол\красникова фото\IMG_299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92424">
            <a:off x="4874908" y="2395994"/>
            <a:ext cx="4041775" cy="30003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Documents and Settings\Пользователь\Рабочий стол\красникова фото\IMG_303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 l="35310" t="4988"/>
          <a:stretch>
            <a:fillRect/>
          </a:stretch>
        </p:blipFill>
        <p:spPr bwMode="auto">
          <a:xfrm>
            <a:off x="4500562" y="1285860"/>
            <a:ext cx="3958752" cy="37147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631844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Monotype Corsiva" pitchFamily="66" charset="0"/>
              </a:rPr>
              <a:t>"День здоровья" в библиотеке </a:t>
            </a:r>
            <a:br>
              <a:rPr lang="ru-RU" sz="48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endParaRPr lang="ru-RU" sz="48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00174"/>
            <a:ext cx="4040188" cy="500066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И это мне поможет?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00627" y="5214950"/>
            <a:ext cx="3686173" cy="78581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О вреде жевательной резинке</a:t>
            </a:r>
          </a:p>
          <a:p>
            <a:endParaRPr lang="ru-RU" dirty="0"/>
          </a:p>
        </p:txBody>
      </p:sp>
      <p:pic>
        <p:nvPicPr>
          <p:cNvPr id="6146" name="Picture 2" descr="C:\Documents and Settings\Пользователь\Рабочий стол\красникова фото\IMG_30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357430"/>
            <a:ext cx="4325940" cy="35004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03926"/>
            <a:ext cx="8229600" cy="65403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Monotype Corsiva" pitchFamily="66" charset="0"/>
              </a:rPr>
              <a:t>Нам болеть некогда - мы книжки читаем</a:t>
            </a:r>
            <a:endParaRPr lang="ru-RU" sz="24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5122" name="Picture 2" descr="C:\Documents and Settings\Пользователь\Рабочий стол\красникова фото\IMG_3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159287"/>
            <a:ext cx="6517771" cy="45985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14348" y="428604"/>
            <a:ext cx="8229600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"</a:t>
            </a:r>
            <a:r>
              <a:rPr kumimoji="0" lang="ru-RU" sz="49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День здоровья" в библиотеке</a:t>
            </a:r>
            <a:r>
              <a:rPr kumimoji="0" lang="ru-RU" sz="49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 </a:t>
            </a:r>
            <a:endParaRPr kumimoji="0" lang="ru-RU" sz="4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57214"/>
            <a:ext cx="8229600" cy="7143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14356"/>
            <a:ext cx="8258204" cy="5411807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uk-UA" dirty="0" smtClean="0"/>
              <a:t>     </a:t>
            </a:r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По </a:t>
            </a:r>
            <a:r>
              <a:rPr lang="uk-UA" sz="3600" b="1" dirty="0" err="1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материалам</a:t>
            </a:r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uk-UA" sz="3600" b="1" dirty="0" err="1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ежегодной</a:t>
            </a:r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uk-UA" sz="3600" b="1" dirty="0" err="1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государственной</a:t>
            </a:r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uk-UA" sz="3600" b="1" dirty="0" err="1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статистической</a:t>
            </a:r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uk-UA" sz="3600" b="1" dirty="0" err="1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отчетности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, </a:t>
            </a:r>
            <a:r>
              <a:rPr lang="uk-UA" sz="3600" b="1" dirty="0" err="1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состояние</a:t>
            </a:r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uk-UA" sz="3600" b="1" dirty="0" err="1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здоровья</a:t>
            </a:r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uk-UA" sz="3600" b="1" dirty="0" err="1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детей</a:t>
            </a:r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uk-UA" sz="3600" b="1" dirty="0" err="1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школьного</a:t>
            </a:r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uk-UA" sz="3600" b="1" dirty="0" err="1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возраста</a:t>
            </a:r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uk-UA" sz="3600" b="1" dirty="0" err="1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уменьшается</a:t>
            </a:r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при переходе </a:t>
            </a:r>
            <a:r>
              <a:rPr lang="uk-UA" sz="3600" b="1" dirty="0" err="1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учеников</a:t>
            </a:r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uk-UA" sz="3600" b="1" dirty="0" err="1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из</a:t>
            </a:r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uk-UA" sz="3600" b="1" dirty="0" err="1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младших</a:t>
            </a:r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в </a:t>
            </a:r>
            <a:r>
              <a:rPr lang="uk-UA" sz="3600" b="1" dirty="0" err="1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старшие</a:t>
            </a:r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uk-UA" sz="3600" b="1" dirty="0" err="1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классы</a:t>
            </a:r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.</a:t>
            </a:r>
          </a:p>
          <a:p>
            <a:pPr algn="just">
              <a:buNone/>
            </a:pPr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      По </a:t>
            </a:r>
            <a:r>
              <a:rPr lang="uk-UA" sz="3600" b="1" dirty="0" err="1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официальным</a:t>
            </a:r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uk-UA" sz="3600" b="1" dirty="0" err="1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данным</a:t>
            </a:r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, </a:t>
            </a:r>
            <a:r>
              <a:rPr lang="uk-UA" sz="3600" b="1" dirty="0" err="1" smtClean="0">
                <a:solidFill>
                  <a:srgbClr val="C00000"/>
                </a:solidFill>
                <a:latin typeface="Monotype Corsiva" pitchFamily="66" charset="0"/>
              </a:rPr>
              <a:t>только</a:t>
            </a:r>
            <a:r>
              <a:rPr lang="uk-UA" sz="3600" b="1" dirty="0" smtClean="0">
                <a:solidFill>
                  <a:srgbClr val="C00000"/>
                </a:solidFill>
                <a:latin typeface="Monotype Corsiva" pitchFamily="66" charset="0"/>
              </a:rPr>
              <a:t> 20% </a:t>
            </a:r>
            <a:r>
              <a:rPr lang="uk-UA" sz="3600" b="1" dirty="0" err="1" smtClean="0">
                <a:solidFill>
                  <a:srgbClr val="C00000"/>
                </a:solidFill>
                <a:latin typeface="Monotype Corsiva" pitchFamily="66" charset="0"/>
              </a:rPr>
              <a:t>детей</a:t>
            </a:r>
            <a:r>
              <a:rPr lang="uk-UA" sz="3600" b="1" dirty="0" smtClean="0">
                <a:solidFill>
                  <a:srgbClr val="C00000"/>
                </a:solidFill>
                <a:latin typeface="Monotype Corsiva" pitchFamily="66" charset="0"/>
              </a:rPr>
              <a:t>, </a:t>
            </a:r>
            <a:r>
              <a:rPr lang="uk-UA" sz="3600" b="1" dirty="0" err="1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которые</a:t>
            </a:r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uk-UA" sz="3600" b="1" dirty="0" err="1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заканчивают</a:t>
            </a:r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школу, </a:t>
            </a:r>
            <a:r>
              <a:rPr lang="uk-UA" sz="3600" b="1" dirty="0" err="1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могут</a:t>
            </a:r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uk-UA" sz="3600" b="1" dirty="0" err="1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считаться</a:t>
            </a:r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uk-UA" sz="3600" b="1" dirty="0" err="1" smtClean="0">
                <a:solidFill>
                  <a:srgbClr val="C00000"/>
                </a:solidFill>
                <a:latin typeface="Monotype Corsiva" pitchFamily="66" charset="0"/>
              </a:rPr>
              <a:t>полностью</a:t>
            </a:r>
            <a:r>
              <a:rPr lang="uk-UA" sz="3600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uk-UA" sz="3600" b="1" dirty="0" err="1" smtClean="0">
                <a:solidFill>
                  <a:srgbClr val="C00000"/>
                </a:solidFill>
                <a:latin typeface="Monotype Corsiva" pitchFamily="66" charset="0"/>
              </a:rPr>
              <a:t>здоровыми</a:t>
            </a:r>
            <a:r>
              <a:rPr lang="uk-UA" sz="3600" b="1" dirty="0" smtClean="0">
                <a:solidFill>
                  <a:srgbClr val="C00000"/>
                </a:solidFill>
                <a:latin typeface="Monotype Corsiva" pitchFamily="66" charset="0"/>
              </a:rPr>
              <a:t>.</a:t>
            </a:r>
            <a:endParaRPr lang="ru-RU" sz="3600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endParaRPr lang="ru-RU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77472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Акция «Мы за здоровый образ жизни»</a:t>
            </a:r>
            <a:endParaRPr lang="ru-RU" dirty="0"/>
          </a:p>
        </p:txBody>
      </p:sp>
      <p:pic>
        <p:nvPicPr>
          <p:cNvPr id="12290" name="Picture 2" descr="C:\Documents and Settings\Пользователь\Рабочий стол\красникова фото\IMG_3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:\Documents and Settings\Пользователь\Рабочий стол\красникова фото\IMG_30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214422"/>
            <a:ext cx="6548988" cy="4911741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Акция «Мы за здоровый образ жизни»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84615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Акция «Мы за здоровый образ жизни»</a:t>
            </a:r>
            <a:endParaRPr lang="ru-RU" dirty="0"/>
          </a:p>
        </p:txBody>
      </p:sp>
      <p:pic>
        <p:nvPicPr>
          <p:cNvPr id="8194" name="Picture 2" descr="C:\Documents and Settings\Пользователь\Рабочий стол\красникова фото\IMG_30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857232"/>
            <a:ext cx="7901014" cy="5268931"/>
          </a:xfrm>
        </p:spPr>
        <p:txBody>
          <a:bodyPr>
            <a:normAutofit fontScale="92500" lnSpcReduction="20000"/>
          </a:bodyPr>
          <a:lstStyle/>
          <a:p>
            <a:r>
              <a:rPr lang="ru-RU" sz="3600" dirty="0" smtClean="0"/>
              <a:t>«… я  будущая мама. От того, какая я в обществе (привычки, поведение…) будет зависеть ПРИМЕР для деток. Здоровый образ жизни – это выбор человека, желающего счастья, здоровья. Это мой выбор!» </a:t>
            </a:r>
          </a:p>
          <a:p>
            <a:pPr marL="725488"/>
            <a:r>
              <a:rPr lang="ru-RU" sz="3600" dirty="0" smtClean="0"/>
              <a:t>«… хочу долго жить, иметь здоровых детей и подавать им хороший пример»</a:t>
            </a:r>
          </a:p>
          <a:p>
            <a:pPr marL="1079500"/>
            <a:r>
              <a:rPr lang="ru-RU" sz="3600" dirty="0" smtClean="0"/>
              <a:t>«…здоровье не купишь ни за какие деньги. Быть здоровым и красивым – это круто!» </a:t>
            </a:r>
          </a:p>
          <a:p>
            <a:pPr>
              <a:buNone/>
            </a:pPr>
            <a:endParaRPr lang="ru-RU" sz="3600" b="1" dirty="0">
              <a:solidFill>
                <a:schemeClr val="accent3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7758138" cy="928694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Социологическое исследование </a:t>
            </a:r>
            <a:b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Monotype Corsiva" pitchFamily="66" charset="0"/>
              </a:rPr>
              <a:t>«Молодёжь ХХI века и вредные привычки»</a:t>
            </a:r>
            <a:endParaRPr lang="ru-RU" sz="3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1600200"/>
            <a:ext cx="7786742" cy="4757757"/>
          </a:xfrm>
        </p:spPr>
        <p:txBody>
          <a:bodyPr>
            <a:noAutofit/>
          </a:bodyPr>
          <a:lstStyle/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«Что такое вредные привычки?»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«Какие привычки ты считаешь вредными?»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«Что побуждает молодого человека приобретать вредные привычки?»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«Сколько вредных компонентов содержится в табачном дыму?»,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«Что означает выражение «пассивное курение»?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Твоё отношение к 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табакокурению</a:t>
            </a:r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Что такое алкоголизм?»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«Твоё отношение к алкоголю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Какие наркотические вещества ты знаешь?»,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«Сколько раз нужно употребить наркотик, чтобы попасть в зависимость от него?»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Насколько успех в жизни человека зависит от его образа жизни?»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Считают ли они свой образ жизни здоровым?»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rgbClr val="C00000"/>
                </a:solidFill>
                <a:latin typeface="Monotype Corsiva" pitchFamily="66" charset="0"/>
              </a:rPr>
              <a:t>Секции и кружки</a:t>
            </a:r>
          </a:p>
        </p:txBody>
      </p:sp>
      <p:pic>
        <p:nvPicPr>
          <p:cNvPr id="409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034" y="2285992"/>
            <a:ext cx="1095374" cy="1183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24" y="3571876"/>
            <a:ext cx="1143018" cy="1143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8078" y="5286388"/>
            <a:ext cx="1439278" cy="1120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2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714876" y="3714752"/>
            <a:ext cx="928693" cy="8858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2786058"/>
            <a:ext cx="857267" cy="928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04" name="Прямоугольник 12"/>
          <p:cNvSpPr>
            <a:spLocks noChangeArrowheads="1"/>
          </p:cNvSpPr>
          <p:nvPr/>
        </p:nvSpPr>
        <p:spPr bwMode="auto">
          <a:xfrm>
            <a:off x="2143109" y="1857375"/>
            <a:ext cx="20717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Calibri" pitchFamily="34" charset="0"/>
              </a:rPr>
              <a:t>Кадетское Братство</a:t>
            </a:r>
          </a:p>
        </p:txBody>
      </p:sp>
      <p:sp>
        <p:nvSpPr>
          <p:cNvPr id="4105" name="Прямоугольник 13"/>
          <p:cNvSpPr>
            <a:spLocks noChangeArrowheads="1"/>
          </p:cNvSpPr>
          <p:nvPr/>
        </p:nvSpPr>
        <p:spPr bwMode="auto">
          <a:xfrm>
            <a:off x="2000232" y="3244850"/>
            <a:ext cx="228601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Calibri" pitchFamily="34" charset="0"/>
              </a:rPr>
              <a:t>Юный инспектор движения</a:t>
            </a:r>
          </a:p>
        </p:txBody>
      </p:sp>
      <p:sp>
        <p:nvSpPr>
          <p:cNvPr id="4106" name="Прямоугольник 14"/>
          <p:cNvSpPr>
            <a:spLocks noChangeArrowheads="1"/>
          </p:cNvSpPr>
          <p:nvPr/>
        </p:nvSpPr>
        <p:spPr bwMode="auto">
          <a:xfrm>
            <a:off x="2071670" y="5459888"/>
            <a:ext cx="36163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Calibri" pitchFamily="34" charset="0"/>
              </a:rPr>
              <a:t>Хранители традиций</a:t>
            </a:r>
          </a:p>
        </p:txBody>
      </p:sp>
      <p:sp>
        <p:nvSpPr>
          <p:cNvPr id="4107" name="Прямоугольник 15"/>
          <p:cNvSpPr>
            <a:spLocks noChangeArrowheads="1"/>
          </p:cNvSpPr>
          <p:nvPr/>
        </p:nvSpPr>
        <p:spPr bwMode="auto">
          <a:xfrm>
            <a:off x="5715008" y="3983514"/>
            <a:ext cx="29289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Calibri" pitchFamily="34" charset="0"/>
              </a:rPr>
              <a:t>Эстрадный вокал</a:t>
            </a:r>
          </a:p>
        </p:txBody>
      </p:sp>
      <p:sp>
        <p:nvSpPr>
          <p:cNvPr id="4108" name="Прямоугольник 16"/>
          <p:cNvSpPr>
            <a:spLocks noChangeArrowheads="1"/>
          </p:cNvSpPr>
          <p:nvPr/>
        </p:nvSpPr>
        <p:spPr bwMode="auto">
          <a:xfrm flipH="1">
            <a:off x="5715002" y="2977515"/>
            <a:ext cx="13573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Calibri" pitchFamily="34" charset="0"/>
              </a:rPr>
              <a:t>Футбол</a:t>
            </a:r>
          </a:p>
        </p:txBody>
      </p:sp>
      <p:pic>
        <p:nvPicPr>
          <p:cNvPr id="4109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 flipV="1">
            <a:off x="4714876" y="4643446"/>
            <a:ext cx="1210652" cy="82632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110" name="Прямоугольник 18"/>
          <p:cNvSpPr>
            <a:spLocks noChangeArrowheads="1"/>
          </p:cNvSpPr>
          <p:nvPr/>
        </p:nvSpPr>
        <p:spPr bwMode="auto">
          <a:xfrm>
            <a:off x="6215074" y="4572008"/>
            <a:ext cx="221455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Calibri" pitchFamily="34" charset="0"/>
              </a:rPr>
              <a:t>Хореографический кружок</a:t>
            </a:r>
          </a:p>
        </p:txBody>
      </p:sp>
      <p:pic>
        <p:nvPicPr>
          <p:cNvPr id="4111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3438" y="5572140"/>
            <a:ext cx="1047747" cy="8449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112" name="Прямоугольник 20"/>
          <p:cNvSpPr>
            <a:spLocks noChangeArrowheads="1"/>
          </p:cNvSpPr>
          <p:nvPr/>
        </p:nvSpPr>
        <p:spPr bwMode="auto">
          <a:xfrm rot="10800000" flipH="1" flipV="1">
            <a:off x="6072198" y="5857892"/>
            <a:ext cx="15001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Calibri" pitchFamily="34" charset="0"/>
              </a:rPr>
              <a:t>Туризм</a:t>
            </a:r>
          </a:p>
        </p:txBody>
      </p:sp>
      <p:pic>
        <p:nvPicPr>
          <p:cNvPr id="4113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4876" y="1714488"/>
            <a:ext cx="1214457" cy="1109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14" name="Прямоугольник 22"/>
          <p:cNvSpPr>
            <a:spLocks noChangeArrowheads="1"/>
          </p:cNvSpPr>
          <p:nvPr/>
        </p:nvSpPr>
        <p:spPr bwMode="auto">
          <a:xfrm>
            <a:off x="6357950" y="2071678"/>
            <a:ext cx="19288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Calibri" pitchFamily="34" charset="0"/>
              </a:rPr>
              <a:t>Рукопашный бой</a:t>
            </a:r>
          </a:p>
        </p:txBody>
      </p:sp>
      <p:pic>
        <p:nvPicPr>
          <p:cNvPr id="4115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3186" y="928670"/>
            <a:ext cx="1211294" cy="1143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16" name="Прямоугольник 24"/>
          <p:cNvSpPr>
            <a:spLocks noChangeArrowheads="1"/>
          </p:cNvSpPr>
          <p:nvPr/>
        </p:nvSpPr>
        <p:spPr bwMode="auto">
          <a:xfrm>
            <a:off x="1928794" y="1180862"/>
            <a:ext cx="18573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Calibri" pitchFamily="34" charset="0"/>
              </a:rPr>
              <a:t>Лёгкая атлетика</a:t>
            </a:r>
          </a:p>
        </p:txBody>
      </p:sp>
      <p:pic>
        <p:nvPicPr>
          <p:cNvPr id="4117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00628" y="1000108"/>
            <a:ext cx="928694" cy="773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18" name="Прямоугольник 26"/>
          <p:cNvSpPr>
            <a:spLocks noChangeArrowheads="1"/>
          </p:cNvSpPr>
          <p:nvPr/>
        </p:nvSpPr>
        <p:spPr bwMode="auto">
          <a:xfrm rot="10800000" flipH="1" flipV="1">
            <a:off x="6274817" y="1171311"/>
            <a:ext cx="26258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Calibri" pitchFamily="34" charset="0"/>
              </a:rPr>
              <a:t>Клуб "Юный патриот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071570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Monotype Corsiva" pitchFamily="66" charset="0"/>
              </a:rPr>
              <a:t>Конкурс рисунков </a:t>
            </a:r>
            <a:br>
              <a:rPr lang="ru-RU" sz="48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4800" b="1" dirty="0" smtClean="0">
                <a:solidFill>
                  <a:srgbClr val="C00000"/>
                </a:solidFill>
                <a:latin typeface="Monotype Corsiva" pitchFamily="66" charset="0"/>
              </a:rPr>
              <a:t>«За здоровый образ  жизни»</a:t>
            </a:r>
            <a:endParaRPr lang="ru-RU" sz="4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97282" name="Picture 2" descr="C:\Documents and Settings\Пользователь\Рабочий стол\красникова фото\IMG_30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571612"/>
            <a:ext cx="7072362" cy="49616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Выставка рисунков «Я за жизнь»</a:t>
            </a:r>
            <a:endParaRPr lang="ru-RU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85860"/>
            <a:ext cx="1905000" cy="1428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714620"/>
            <a:ext cx="1643073" cy="1428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5000636"/>
            <a:ext cx="1905000" cy="1428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1285860"/>
            <a:ext cx="2028825" cy="1357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4643446"/>
            <a:ext cx="1905000" cy="1428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6446" y="1357298"/>
            <a:ext cx="1185864" cy="1428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00232" y="3071810"/>
            <a:ext cx="1714512" cy="1428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00495" y="2928934"/>
            <a:ext cx="2381267" cy="1785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29520" y="1571612"/>
            <a:ext cx="1000125" cy="14287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57950" y="3420951"/>
            <a:ext cx="2243139" cy="15796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643570" y="5072074"/>
            <a:ext cx="1905000" cy="14287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92869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Конкурс рисунков </a:t>
            </a:r>
            <a:b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«Спорт это – жизнь»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643050"/>
            <a:ext cx="7358115" cy="50006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C00000"/>
                </a:solidFill>
                <a:latin typeface="Monotype Corsiva" pitchFamily="66" charset="0"/>
              </a:rPr>
              <a:t>Конкурс стихов</a:t>
            </a:r>
            <a:endParaRPr lang="ru-RU" sz="40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72132" y="2000239"/>
            <a:ext cx="3143272" cy="2714645"/>
          </a:xfrm>
        </p:spPr>
        <p:txBody>
          <a:bodyPr>
            <a:noAutofit/>
          </a:bodyPr>
          <a:lstStyle/>
          <a:p>
            <a:pPr indent="1270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Ученик 9 "б" класса Владислав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Шашков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награждён дипломом  за участие в городском конкурсе чтецов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0240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3" y="1571612"/>
            <a:ext cx="5214975" cy="41434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8229600" cy="85725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 Причинами негодности юношей к военной службе :</a:t>
            </a:r>
            <a:endParaRPr lang="ru-RU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2285992"/>
            <a:ext cx="7429552" cy="3697295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-  болезни костно-мышечной системы и соединительной ткани            (17,9%),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-  психические расстройства      (16,2%),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болезни органов пищеварения (10,5%), 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болезни нервной системы        (9,5%). 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cs typeface="Arial" pitchFamily="34" charset="0"/>
              </a:rPr>
              <a:t>Фотоконкурс </a:t>
            </a:r>
            <a:b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cs typeface="Arial" pitchFamily="34" charset="0"/>
              </a:rPr>
            </a:b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cs typeface="Arial" pitchFamily="34" charset="0"/>
              </a:rPr>
              <a:t>«Жизнь стоит того, чтобы жить»</a:t>
            </a:r>
          </a:p>
        </p:txBody>
      </p:sp>
      <p:pic>
        <p:nvPicPr>
          <p:cNvPr id="4098" name="Picture 2" descr="C:\Documents and Settings\Пользователь\Рабочий стол\красникова фото\IMG_097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03771">
            <a:off x="159706" y="1536855"/>
            <a:ext cx="4903813" cy="45969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099" name="Picture 3" descr="C:\Documents and Settings\Пользователь\Рабочий стол\красникова фото\IMG_163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0760783">
            <a:off x="4506550" y="1692621"/>
            <a:ext cx="4137096" cy="3273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Documents and Settings\Пользователь\Рабочий стол\красникова фото\IMG_299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1865" y="3068611"/>
            <a:ext cx="4644977" cy="3075033"/>
          </a:xfrm>
          <a:prstGeom prst="roundRect">
            <a:avLst>
              <a:gd name="adj" fmla="val 2448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060472"/>
          </a:xfrm>
        </p:spPr>
        <p:txBody>
          <a:bodyPr>
            <a:normAutofit fontScale="90000"/>
          </a:bodyPr>
          <a:lstStyle/>
          <a:p>
            <a:pPr lvl="0"/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cs typeface="Arial" pitchFamily="34" charset="0"/>
              </a:rPr>
              <a:t>Фотоконкурс</a:t>
            </a:r>
            <a:b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cs typeface="Arial" pitchFamily="34" charset="0"/>
              </a:rPr>
            </a:b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cs typeface="Arial" pitchFamily="34" charset="0"/>
              </a:rPr>
              <a:t>«Жизнь стоит того, чтобы жить»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86380" y="1535112"/>
            <a:ext cx="3400420" cy="1250946"/>
          </a:xfrm>
        </p:spPr>
        <p:txBody>
          <a:bodyPr>
            <a:noAutofit/>
          </a:bodyPr>
          <a:lstStyle/>
          <a:p>
            <a:endParaRPr lang="ru-RU" sz="1800" dirty="0">
              <a:latin typeface="Monotype Corsiva" pitchFamily="66" charset="0"/>
            </a:endParaRPr>
          </a:p>
        </p:txBody>
      </p:sp>
      <p:pic>
        <p:nvPicPr>
          <p:cNvPr id="5122" name="Picture 2" descr="C:\Documents and Settings\Пользователь\Рабочий стол\красникова фото\IMG_24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714488"/>
            <a:ext cx="4929223" cy="3286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cs typeface="Arial" pitchFamily="34" charset="0"/>
              </a:rPr>
              <a:t>Фотоконкурс</a:t>
            </a:r>
            <a:b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cs typeface="Arial" pitchFamily="34" charset="0"/>
              </a:rPr>
            </a:b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cs typeface="Arial" pitchFamily="34" charset="0"/>
              </a:rPr>
              <a:t>«Жизнь стоит того, чтобы жить»</a:t>
            </a:r>
            <a:endParaRPr lang="ru-RU" dirty="0"/>
          </a:p>
        </p:txBody>
      </p:sp>
      <p:pic>
        <p:nvPicPr>
          <p:cNvPr id="6147" name="Picture 3" descr="C:\Documents and Settings\Пользователь\Рабочий стол\красникова фото\Dance групп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041933"/>
            <a:ext cx="4040188" cy="30301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149" name="Picture 5" descr="C:\Documents and Settings\Пользователь\Рабочий стол\красникова фото\IMG_155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0836706">
            <a:off x="4821003" y="3429172"/>
            <a:ext cx="3541709" cy="26562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cs typeface="Arial" pitchFamily="34" charset="0"/>
              </a:rPr>
              <a:t>Фотоконкурс</a:t>
            </a:r>
            <a:b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cs typeface="Arial" pitchFamily="34" charset="0"/>
              </a:rPr>
            </a:b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cs typeface="Arial" pitchFamily="34" charset="0"/>
              </a:rPr>
              <a:t>«Жизнь стоит того, чтобы жить»</a:t>
            </a:r>
            <a:endParaRPr lang="ru-RU" dirty="0"/>
          </a:p>
        </p:txBody>
      </p:sp>
      <p:pic>
        <p:nvPicPr>
          <p:cNvPr id="7170" name="Picture 2" descr="C:\Documents and Settings\Пользователь\Рабочий стол\красникова фото\IMG_155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827619"/>
            <a:ext cx="4040188" cy="30301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1" name="Picture 3" descr="C:\Documents and Settings\Пользователь\Рабочий стол\красникова фото\IMG_155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286124"/>
            <a:ext cx="4041775" cy="30313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cs typeface="Arial" pitchFamily="34" charset="0"/>
              </a:rPr>
              <a:t>Фотоконкурс</a:t>
            </a:r>
            <a:b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cs typeface="Arial" pitchFamily="34" charset="0"/>
              </a:rPr>
            </a:br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  <a:cs typeface="Arial" pitchFamily="34" charset="0"/>
              </a:rPr>
              <a:t>«Жизнь стоит того, чтобы жить»</a:t>
            </a:r>
            <a:endParaRPr lang="ru-RU" dirty="0"/>
          </a:p>
        </p:txBody>
      </p:sp>
      <p:pic>
        <p:nvPicPr>
          <p:cNvPr id="8195" name="Picture 3" descr="C:\Documents and Settings\Пользователь\Рабочий стол\фото ульяна\DSC0341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3587" y="2928934"/>
            <a:ext cx="3856065" cy="31383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194" name="Picture 2" descr="C:\Documents and Settings\Пользователь\Рабочий стол\фото ульяна\DSC034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275118">
            <a:off x="116477" y="2177185"/>
            <a:ext cx="5180631" cy="31214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2357430"/>
            <a:ext cx="74168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Monotype Corsiva" pitchFamily="66" charset="0"/>
              </a:rPr>
              <a:t>Здоровье </a:t>
            </a:r>
            <a:r>
              <a:rPr lang="ru-RU" sz="6000" b="1" dirty="0">
                <a:solidFill>
                  <a:srgbClr val="C00000"/>
                </a:solidFill>
                <a:latin typeface="Monotype Corsiva" pitchFamily="66" charset="0"/>
              </a:rPr>
              <a:t>— </a:t>
            </a:r>
            <a:r>
              <a:rPr lang="ru-RU" sz="6000" b="1" dirty="0" smtClean="0">
                <a:solidFill>
                  <a:srgbClr val="C00000"/>
                </a:solidFill>
                <a:latin typeface="Monotype Corsiva" pitchFamily="66" charset="0"/>
              </a:rPr>
              <a:t>это здорово</a:t>
            </a:r>
          </a:p>
          <a:p>
            <a:endParaRPr lang="ru-RU" sz="1600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endParaRPr lang="ru-RU" sz="1600" b="1" dirty="0">
              <a:solidFill>
                <a:srgbClr val="C00000"/>
              </a:solidFill>
              <a:latin typeface="Arial"/>
            </a:endParaRPr>
          </a:p>
          <a:p>
            <a:endParaRPr lang="ru-RU" sz="1600" b="1" dirty="0" smtClean="0">
              <a:solidFill>
                <a:srgbClr val="C00000"/>
              </a:solidFill>
              <a:latin typeface="Arial"/>
            </a:endParaRPr>
          </a:p>
          <a:p>
            <a:endParaRPr lang="ru-RU" sz="1600" b="1" dirty="0">
              <a:solidFill>
                <a:srgbClr val="C00000"/>
              </a:solidFill>
              <a:latin typeface="Arial"/>
            </a:endParaRPr>
          </a:p>
          <a:p>
            <a:endParaRPr lang="ru-RU" sz="1600" b="1" dirty="0" smtClean="0">
              <a:solidFill>
                <a:srgbClr val="C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83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14422"/>
            <a:ext cx="8229600" cy="30003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6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Спасибо за внимание!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4572008"/>
            <a:ext cx="7858180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endParaRPr lang="ru-RU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  <a:p>
            <a:pPr algn="r">
              <a:lnSpc>
                <a:spcPct val="90000"/>
              </a:lnSpc>
            </a:pPr>
            <a:r>
              <a:rPr lang="ru-RU" b="1" i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Педагог-библиотекарь МБОУ СШ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№12</a:t>
            </a:r>
          </a:p>
          <a:p>
            <a:pPr algn="r">
              <a:lnSpc>
                <a:spcPct val="90000"/>
              </a:lnSpc>
            </a:pPr>
            <a:r>
              <a:rPr lang="ru-RU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Ладилова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Г. В.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8229600" cy="857256"/>
          </a:xfrm>
        </p:spPr>
        <p:txBody>
          <a:bodyPr>
            <a:normAutofit/>
          </a:bodyPr>
          <a:lstStyle/>
          <a:p>
            <a:r>
              <a:rPr lang="ru-RU" b="1" i="1" kern="0" dirty="0" smtClean="0">
                <a:solidFill>
                  <a:srgbClr val="C00000"/>
                </a:solidFill>
                <a:latin typeface="Monotype Corsiva" pitchFamily="66" charset="0"/>
              </a:rPr>
              <a:t>Здоровье зависит</a:t>
            </a:r>
            <a:endParaRPr lang="ru-RU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43042" y="1857364"/>
            <a:ext cx="71438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i="1" kern="0" dirty="0" smtClean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kern="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на 20% - от    окружающей среды,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kern="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на 20% - от    наследственных факторов,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kern="0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на 10% - от    медицинского обслуживания,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kern="0" dirty="0" smtClean="0">
                <a:solidFill>
                  <a:srgbClr val="00B050"/>
                </a:solidFill>
                <a:latin typeface="Monotype Corsiva" pitchFamily="66" charset="0"/>
              </a:rPr>
              <a:t>на 50% - от    образа жизни.</a:t>
            </a:r>
            <a:endParaRPr lang="ru-RU" sz="3600" dirty="0">
              <a:solidFill>
                <a:srgbClr val="00B05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6072230"/>
          </a:xfrm>
        </p:spPr>
        <p:txBody>
          <a:bodyPr>
            <a:normAutofit/>
          </a:bodyPr>
          <a:lstStyle/>
          <a:p>
            <a:r>
              <a:rPr lang="ru-RU" sz="31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ru-RU" sz="31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31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        </a:t>
            </a: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Здоровье взрослого населения </a:t>
            </a:r>
            <a:b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     на 75 % определяется условиями его формирования в детском и      подростковом возрасте до 15 лет.</a:t>
            </a:r>
            <a:b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3100" b="1" dirty="0" smtClean="0"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sz="31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endParaRPr lang="ru-RU" sz="31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1000100" y="714356"/>
            <a:ext cx="7143800" cy="1571636"/>
          </a:xfrm>
        </p:spPr>
        <p:txBody>
          <a:bodyPr>
            <a:noAutofit/>
          </a:bodyPr>
          <a:lstStyle/>
          <a:p>
            <a:pPr algn="just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	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По определению всемирной организации здравоохранения здоровье – это состояние полного физического, психического и социального благополучия, а не просто отсутствие болезней 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278" t="23377" r="3948" b="12987"/>
          <a:stretch>
            <a:fillRect/>
          </a:stretch>
        </p:blipFill>
        <p:spPr bwMode="auto">
          <a:xfrm>
            <a:off x="1285852" y="2571744"/>
            <a:ext cx="6715172" cy="350046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186766" cy="1571636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Цель работы библиотеки и педагогического коллектива  школы:</a:t>
            </a:r>
            <a:endParaRPr lang="ru-RU" sz="40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5786" y="2084382"/>
            <a:ext cx="750099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Формирование у школьников убеждения престижности здорового поведения и воспитание потребности в здоровом образе жизни,</a:t>
            </a:r>
          </a:p>
          <a:p>
            <a:pPr marL="627063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создание оптимальных  условий для сохранения здоровья участников образовательного процесса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586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Задачи: </a:t>
            </a:r>
            <a:endParaRPr lang="ru-RU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1000108"/>
            <a:ext cx="7901014" cy="5357850"/>
          </a:xfrm>
        </p:spPr>
        <p:txBody>
          <a:bodyPr>
            <a:noAutofit/>
          </a:bodyPr>
          <a:lstStyle/>
          <a:p>
            <a:pPr marL="450850" indent="-450850" algn="just">
              <a:buFont typeface="+mj-lt"/>
              <a:buAutoNum type="arabicPeriod"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Формирование банка художественной, публицистической, научной и методической литературы по вопросам здорового образа жизни учащихся.</a:t>
            </a:r>
            <a:endParaRPr lang="ru-RU" sz="2400" dirty="0" smtClean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  <a:p>
            <a:pPr marL="450850" indent="-450850" algn="just">
              <a:buFont typeface="+mj-lt"/>
              <a:buAutoNum type="arabicPeriod"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Ознакомление участников образовательного процесса с наиболее важной информацией о здоровье человека.</a:t>
            </a:r>
          </a:p>
          <a:p>
            <a:pPr marL="450850" indent="-450850" algn="just">
              <a:buFont typeface="+mj-lt"/>
              <a:buAutoNum type="arabicPeriod"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Организация мероприятий, направленных на пропаганду  здорового образа жизни человека.</a:t>
            </a:r>
            <a:endParaRPr lang="ru-RU" sz="2400" dirty="0" smtClean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  <a:p>
            <a:pPr marL="450850" indent="-450850" algn="just">
              <a:buFont typeface="+mj-lt"/>
              <a:buAutoNum type="arabicPeriod"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Повышение профессиональной компетенции педагогических кадров по вопросам 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здоровьесбережения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 учащихся.</a:t>
            </a:r>
            <a:endParaRPr lang="ru-RU" sz="2400" dirty="0" smtClean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  <a:p>
            <a:pPr marL="450850" indent="-450850" algn="just">
              <a:buFont typeface="+mj-lt"/>
              <a:buAutoNum type="arabicPeriod"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Подбор информации для участников образовательного процесса, связанной со 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здоровьесберегающими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 технологиями.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AC08F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4157</TotalTime>
  <Words>990</Words>
  <Application>Microsoft Office PowerPoint</Application>
  <PresentationFormat>Экран (4:3)</PresentationFormat>
  <Paragraphs>159</Paragraphs>
  <Slides>46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Презентация PowerPoint</vt:lpstr>
      <vt:lpstr>Презентация PowerPoint</vt:lpstr>
      <vt:lpstr>Презентация PowerPoint</vt:lpstr>
      <vt:lpstr> Причинами негодности юношей к военной службе :</vt:lpstr>
      <vt:lpstr>Здоровье зависит</vt:lpstr>
      <vt:lpstr>          Здоровье взрослого населения       на 75 % определяется условиями его формирования в детском и      подростковом возрасте до 15 лет.   </vt:lpstr>
      <vt:lpstr> По определению всемирной организации здравоохранения здоровье – это состояние полного физического, психического и социального благополучия, а не просто отсутствие болезней </vt:lpstr>
      <vt:lpstr>Цель работы библиотеки и педагогического коллектива  школы:</vt:lpstr>
      <vt:lpstr>Задачи: </vt:lpstr>
      <vt:lpstr>Основные направления работы библиотеки:</vt:lpstr>
      <vt:lpstr>Материальные ресурсы библиотеки:</vt:lpstr>
      <vt:lpstr>Подготовка книжных выставок и тематических уголков по ЗОЖ</vt:lpstr>
      <vt:lpstr>Тематика книжных выставок по ЗОЖ</vt:lpstr>
      <vt:lpstr>Книжные выставки по ЗОЖ</vt:lpstr>
      <vt:lpstr>Книжные выставки по ЗОЖ</vt:lpstr>
      <vt:lpstr>Книжные выставки по ЗОЖ</vt:lpstr>
      <vt:lpstr>Тематические уголки</vt:lpstr>
      <vt:lpstr>Банк уроков и классных часов по ЗОЖ</vt:lpstr>
      <vt:lpstr>Формы школьных мероприятий по ЗОЖ</vt:lpstr>
      <vt:lpstr>Здоровое молодое поколение - это будущее успешной России </vt:lpstr>
      <vt:lpstr>Месячник   «За здоровый образ жизни»</vt:lpstr>
      <vt:lpstr>Деловая игра «Доктор Айболит предупреждает» для 3-4 классов.</vt:lpstr>
      <vt:lpstr>Учащиеся 7-8 классов выразили свое отношению к ЗОЖ через презентации </vt:lpstr>
      <vt:lpstr>Школьные волонтеры</vt:lpstr>
      <vt:lpstr>Кадеты проводят разъяснительную работу среди  курящих школьников.</vt:lpstr>
      <vt:lpstr>Презентация PowerPoint</vt:lpstr>
      <vt:lpstr>"День здоровья" в библиотеке </vt:lpstr>
      <vt:lpstr>"День здоровья" в библиотеке  </vt:lpstr>
      <vt:lpstr>Нам болеть некогда - мы книжки читаем</vt:lpstr>
      <vt:lpstr>Акция «Мы за здоровый образ жизни»</vt:lpstr>
      <vt:lpstr>Акция «Мы за здоровый образ жизни»</vt:lpstr>
      <vt:lpstr>Акция «Мы за здоровый образ жизни»</vt:lpstr>
      <vt:lpstr>Презентация PowerPoint</vt:lpstr>
      <vt:lpstr>Социологическое исследование  «Молодёжь ХХI века и вредные привычки»</vt:lpstr>
      <vt:lpstr>Секции и кружки</vt:lpstr>
      <vt:lpstr>Конкурс рисунков  «За здоровый образ  жизни»</vt:lpstr>
      <vt:lpstr>Выставка рисунков «Я за жизнь»</vt:lpstr>
      <vt:lpstr>Конкурс рисунков  «Спорт это – жизнь»</vt:lpstr>
      <vt:lpstr>Конкурс стихов</vt:lpstr>
      <vt:lpstr>Фотоконкурс  «Жизнь стоит того, чтобы жить»</vt:lpstr>
      <vt:lpstr>Фотоконкурс «Жизнь стоит того, чтобы жить»</vt:lpstr>
      <vt:lpstr>Фотоконкурс «Жизнь стоит того, чтобы жить»</vt:lpstr>
      <vt:lpstr>Фотоконкурс «Жизнь стоит того, чтобы жить»</vt:lpstr>
      <vt:lpstr>Фотоконкурс «Жизнь стоит того, чтобы жить»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Пользователь Windows</cp:lastModifiedBy>
  <cp:revision>392</cp:revision>
  <dcterms:created xsi:type="dcterms:W3CDTF">2013-08-20T23:50:31Z</dcterms:created>
  <dcterms:modified xsi:type="dcterms:W3CDTF">2020-01-18T07:16:21Z</dcterms:modified>
</cp:coreProperties>
</file>