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8" r:id="rId1"/>
  </p:sldMasterIdLst>
  <p:notesMasterIdLst>
    <p:notesMasterId r:id="rId23"/>
  </p:notesMasterIdLst>
  <p:sldIdLst>
    <p:sldId id="295" r:id="rId2"/>
    <p:sldId id="259" r:id="rId3"/>
    <p:sldId id="257" r:id="rId4"/>
    <p:sldId id="279" r:id="rId5"/>
    <p:sldId id="280" r:id="rId6"/>
    <p:sldId id="286" r:id="rId7"/>
    <p:sldId id="291" r:id="rId8"/>
    <p:sldId id="284" r:id="rId9"/>
    <p:sldId id="289" r:id="rId10"/>
    <p:sldId id="290" r:id="rId11"/>
    <p:sldId id="265" r:id="rId12"/>
    <p:sldId id="266" r:id="rId13"/>
    <p:sldId id="267" r:id="rId14"/>
    <p:sldId id="268" r:id="rId15"/>
    <p:sldId id="296" r:id="rId16"/>
    <p:sldId id="270" r:id="rId17"/>
    <p:sldId id="272" r:id="rId18"/>
    <p:sldId id="273" r:id="rId19"/>
    <p:sldId id="293" r:id="rId20"/>
    <p:sldId id="294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86372" autoAdjust="0"/>
  </p:normalViewPr>
  <p:slideViewPr>
    <p:cSldViewPr snapToGrid="0">
      <p:cViewPr>
        <p:scale>
          <a:sx n="70" d="100"/>
          <a:sy n="70" d="100"/>
        </p:scale>
        <p:origin x="-414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108A6-2233-49B3-82A4-20F3431200E5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C11A0-D96A-4EA7-9D11-E11ABE3EA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C11A0-D96A-4EA7-9D11-E11ABE3EA9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1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C11A0-D96A-4EA7-9D11-E11ABE3EA9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C11A0-D96A-4EA7-9D11-E11ABE3EA9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C11A0-D96A-4EA7-9D11-E11ABE3EA9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6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51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0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3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21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3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0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3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1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7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5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7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6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3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9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22F909-53AD-4ECE-99AA-3F6D471EE1B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FBD288-7B29-4699-966E-F25D6EE95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  <p:sldLayoutId id="2147484881" r:id="rId13"/>
    <p:sldLayoutId id="2147484882" r:id="rId14"/>
    <p:sldLayoutId id="2147484883" r:id="rId15"/>
    <p:sldLayoutId id="2147484884" r:id="rId16"/>
    <p:sldLayoutId id="21474848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31321A4-8212-42BC-A861-DE338941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98120"/>
            <a:ext cx="10396538" cy="79761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ФГКОУ «Московское суворовское военное училище Министерства обороны Российской Федерации»</a:t>
            </a:r>
            <a:r>
              <a:rPr lang="ru-RU" dirty="0"/>
              <a:t/>
            </a:r>
            <a:br>
              <a:rPr lang="ru-RU" dirty="0"/>
            </a:br>
            <a:endParaRPr lang="ru-RU" sz="140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BE0DF-AD9B-454A-A0DC-B29D783537F1}"/>
              </a:ext>
            </a:extLst>
          </p:cNvPr>
          <p:cNvSpPr txBox="1"/>
          <p:nvPr/>
        </p:nvSpPr>
        <p:spPr>
          <a:xfrm>
            <a:off x="1075813" y="1428001"/>
            <a:ext cx="9420555" cy="295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математике на тему: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танковых войск в Львовско-Сандомирской операции 13 июля – 29 августа 1944 г.»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92D9F3-F4CC-4529-B557-D6BE7D7C2CE9}"/>
              </a:ext>
            </a:extLst>
          </p:cNvPr>
          <p:cNvSpPr txBox="1"/>
          <p:nvPr/>
        </p:nvSpPr>
        <p:spPr>
          <a:xfrm>
            <a:off x="4133814" y="4998337"/>
            <a:ext cx="316523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4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DC1A3-90F4-4C0D-9645-8635AA7D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-76200"/>
            <a:ext cx="10396882" cy="67056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6FBC31-04EF-4785-BDA8-5F5CFCF68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68681"/>
            <a:ext cx="11551919" cy="4465320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на сколько км больше проходили советские танки чем немецких.</a:t>
            </a:r>
          </a:p>
          <a:p>
            <a:pPr marL="0" lvl="0" indent="0" algn="ctr">
              <a:lnSpc>
                <a:spcPct val="17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(18км + 6км + 28км) – 6км = 46 км</a:t>
            </a:r>
          </a:p>
          <a:p>
            <a:pPr lvl="0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среднюю скорость советских танков при выполнении задачи дня.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км :2 ч) +(6 км : 3ч)  + (28 км :4 ч) : 3 = 6 км / ч</a:t>
            </a:r>
          </a:p>
          <a:p>
            <a:pPr lvl="0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среднюю скорость немецких танков при нанесении контрудара и выхода из окружения.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средняя скорость немецких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км  : 2 ч = 3км/ч</a:t>
            </a:r>
          </a:p>
          <a:p>
            <a:pPr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на сколько скорость советских танков больше  немецких.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км/ч – 3 км/ч = 3 км/ ч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советские танки в сутки больше проходили расстояние чем немецкие танки на 46 км. средняя скорость советских танков 6 км/ч . Средняя скорость немецких танков 3 км/час. Скорость советских танков превышала скорость немецких танков на 3 км/ч. 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CCF189-CBA8-4548-BB9A-04AC5054D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163" y="41435"/>
            <a:ext cx="2733756" cy="16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01E08-28E3-4894-8C63-7174B821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674720" cy="7455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691F61-0F07-46E2-A57B-F1E5B29FE6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66327"/>
            <a:ext cx="5824025" cy="422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какое время танковый корпус нанесет удар по противнику, если первые 36 км на марше танковый корпус продвигался со скоростью 18 км/ч, при развертывании в батальонные колонны танковой корпус расстояние в 12 км прошел со СКОРОСТЬЮ 12 КМ/Ч, ПРИ РАЗВЕРТЫВАНИИ В РОТНЫЕ КОЛОННЫ, РАСТОЯНИЕ В 6 КМ СО СКОРОСТЬЮ 6 КМ/Ч, ПРИ РАЗВЕРТЫВАНИИ В БОЕВЫЕ ПОРЯДКИ РАССТОЯНИЕ В 3 КМ СО СКОРОСТЬЮ 3 КМ/Ч?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2024BF-85DB-4A1B-BEBC-9F47E8408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25" y="866327"/>
            <a:ext cx="5739620" cy="42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CA7469-C38B-4B8B-93BD-7F273C65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185010" cy="77372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№5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6B6521-D519-4D3A-97EB-1BC3A4ECF9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548641"/>
            <a:ext cx="10394708" cy="545899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времени потребуется танковому корпусу для совершения марша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км : 18 км /ч = 2 часа </a:t>
            </a:r>
          </a:p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времени потребуется танковому корпусу для развертывания в батальонные колонны 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км:12 км/ч = 1 час</a:t>
            </a:r>
          </a:p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времени потребуется танковому корпусу для развертывания в ротные колонны 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км :6 км/ч = 1 час</a:t>
            </a:r>
          </a:p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времени потребуется танковому корпусу для развертывания в боевые порядки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 км : 3 км/ч = 1 час</a:t>
            </a:r>
          </a:p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Через какое время танковой корпус нанесет удар по противнику</a:t>
            </a: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2ч +1ч+1ч+1ч = 5 часов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 часов потребуется танковому корпусу для нанесения удара.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5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374620-4CE7-4E5E-B4A0-694D44AD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75455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 для задачи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4D7AD3-712C-4668-AFC6-BB7E147A9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18979"/>
            <a:ext cx="6794695" cy="52467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Львовско-Сандомирской операции внезапность достигалась изменением направления главного удара. Так 19 июля враг предполагал, что советские войска стремятся ударом из района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окружить войска четвертой танковой армии и овладеть городом Люблином. Это предположение противника вытекало из того, что 1ая гвардейская танковая армия развивала стремительное наступление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Томашув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Прикрыв угрожаемое направление, враг в тоже время оставил без внимания участок севернее Рава-Русская.  Используя благоприятные условия 1ая гвардейская танковая армия изменила направление главного удара и в течении трех суток продвинулась на 162 км, выйдя к река Сан в районе Ярослав. Движение танков осуществлялось только ночью в течении 6 часов, ежесуточно.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13EA8B2-5A5B-432E-93C8-6A5FF16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4" y="618979"/>
            <a:ext cx="5168705" cy="44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77EC83-87A4-486A-B23D-0E65DC97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03" y="2"/>
            <a:ext cx="10729902" cy="77372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E2DBCC-DF69-4CA3-8942-C61D67089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40" y="0"/>
            <a:ext cx="10897627" cy="46559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километров каждые сутки проходила танковая армия и с какой скоростью?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:</a:t>
            </a:r>
          </a:p>
          <a:p>
            <a:pPr>
              <a:lnSpc>
                <a:spcPct val="150000"/>
              </a:lnSpc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километров проходила 1ая гвардейская танковая армия каждые сутки.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 км : 3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= 54 км</a:t>
            </a:r>
          </a:p>
          <a:p>
            <a:pPr lvl="0">
              <a:lnSpc>
                <a:spcPct val="150000"/>
              </a:lnSpc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 какой скоростью двигалась танковая колонна во время ночного марша.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км:6 ч. = 9 км/ч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Каждые сутки танковая армия проходила 54 км со скоростью 9 км/ч.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CACCB9-B143-45AA-ADAF-1BD20047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05" y="3642360"/>
            <a:ext cx="4593269" cy="2645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11389A-AC71-4944-9A28-6720DA86C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39" y="3755296"/>
            <a:ext cx="2157458" cy="17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0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4E05E2-84F2-4610-A9B3-D0CB0C23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54236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99745E-2F87-4A27-B337-52870A2EA3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77645"/>
            <a:ext cx="11719560" cy="3383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июля В ходе боевых действий, при прорыве обороны противника на львовском направлении, тяжелый танковый полк имел потери 9 танков ИС-2. Неисправные танки находились в 16 км. от населенного пункта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Барануве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был развернут сборный пункт аварийных машин. Заместитель командующего армией по технической части генерал-майор Ю.Н. Соловьёв отдал приказ на эвакуацию танков.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какое время будут эвакуированы 9 танков ИС-2 тремя тягачами,  если скорость тягача без буксировки танка составляет 16 км/ч , а при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буксировке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км/ч?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BFB13C-CC12-432A-A97D-130EB143C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672840"/>
            <a:ext cx="467868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F80D65-5B47-4F75-A1E6-BE33ED3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90033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№7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7DE74E-1C9C-4BEA-8891-D1D1261E7A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466578"/>
            <a:ext cx="11505196" cy="32308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ru-RU" sz="23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рейсов предстоит тягачам что бы эвакуировать танки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3 тяг.   = 3 рейса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понадобиться времени на 1 рейс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(16км/ч:16км/ч) + (16км/8км/ч) = 3 час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потребуется для эвакуации всех танков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* 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= 9 часов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за 9 часов будут эвакуированы танки ис-2</a:t>
            </a:r>
          </a:p>
          <a:p>
            <a:pPr marL="0" indent="0" algn="just">
              <a:buNone/>
            </a:pPr>
            <a:endParaRPr lang="ru-RU" sz="18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553C15A-3D81-4ECA-ADB1-6D373ADE5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2660650"/>
            <a:ext cx="4588213" cy="39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5F749A-35AB-4A82-A5A5-E9816ACE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780"/>
            <a:ext cx="10396882" cy="71745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№8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5D401F-B31E-4679-8A91-75203B9BE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114" y="-228600"/>
            <a:ext cx="11481526" cy="349325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четвертая танковая армия подошла к населенному пункту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сташуна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Горючее в танках закончилось.  Заместитель командующего фронтом по тылу генерал-лейтенант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Петрович  принял решение подать горючее в 200 литровых бочках 50 самолетами ПО-2.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горючего необходимо подать для 141 танка в основные и дополнительные баки до полной заправки (Емкость основных баков Т-34 составляет 540 литров, дополнительных 180 литров) и сколько самолёта-вылетов потребуется для подвоза горючего? </a:t>
            </a:r>
          </a:p>
          <a:p>
            <a:pPr marL="0" indent="0">
              <a:buNone/>
            </a:pPr>
            <a:endParaRPr lang="ru-RU" sz="1801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3419E37-00B8-4237-A0C9-5BE56FC8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3117548"/>
            <a:ext cx="5181600" cy="3368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81E639B-E9C6-4C0C-9DF2-53C90E516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40" y="3221417"/>
            <a:ext cx="5527828" cy="32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269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05193-5861-4580-8CB0-0AC0C5F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396882" cy="74022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FC207-4A33-41CF-B432-F2DB599B5E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3210" y="630367"/>
            <a:ext cx="10394707" cy="47897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необходимо подать горючего для 1 танка т-34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540 литров + 180 литров = 720 литров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горючего нужно подать для всех танков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 литров * 141 танк = 100520 литров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самолёто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-рейсов необходимо выполнять для подачи 100520 литров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100520 литров :200 литров = 508 рейсов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потребуется рейсов для подвоза горячего 50-ти самолетам ПО-2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508 рейсов:50 сам. = 10 рейсов.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для всех танков необходимо подать 100520 литров горючего совершив при этом 10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самолёто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-вылетов 50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самалётами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по2</a:t>
            </a:r>
          </a:p>
          <a:p>
            <a:pPr marL="0" indent="0">
              <a:buNone/>
            </a:pPr>
            <a:endParaRPr lang="ru-RU" sz="140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1A66A3-6346-4934-A575-7EDF43B2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-9881"/>
            <a:ext cx="37959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2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9D3FFD-B0CC-4EEB-98C1-C867D1BA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64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C5F4F3-A891-4270-AE33-6315B26C18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64080"/>
            <a:ext cx="11551920" cy="16555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исходу дня 15 июля войска 60-й армии и 3 –й гвардейской танковой армии прорвали оборону  противника до 20 км, образовав, так называемый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колотовский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коридор шириной 4-6 км. Перед маршалом коневым стояла сложная проблема: вводить танковую армию через узкий коридор или продолжать борьбу по его расширению. Последнее приводило к потери драгоценного времени. Вражеское командование могло подтянуть к этому участку дополнительные резервы и сорвать наступление войск фронта. После всесторонней оценки обстановки командующий фронтом решил ввести в сражении танковые силы 3-й гвардейской танковой армии в полосе обозначившегося успеха.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№9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какое время главные силы танковой армии преодолеют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колотовский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коридор, если такни в количестве 250 единиц будут продвигаться одной колонной со скоростью 15 км/ч. Расстояние между танками в колонне 40 м. ?</a:t>
            </a:r>
          </a:p>
        </p:txBody>
      </p:sp>
    </p:spTree>
    <p:extLst>
      <p:ext uri="{BB962C8B-B14F-4D97-AF65-F5344CB8AC3E}">
        <p14:creationId xmlns:p14="http://schemas.microsoft.com/office/powerpoint/2010/main" val="243014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182762-B703-4568-ABCF-AA5F1934DC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584" y="422031"/>
            <a:ext cx="10394708" cy="4473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/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исторического опыта провести математические расчеты по применению танковых войск в Львовско-Сандомирской операции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18" indent="-457218">
              <a:buFont typeface="+mj-lt"/>
              <a:buAutoNum type="arabicPeriod"/>
            </a:pPr>
            <a:r>
              <a:rPr lang="ru-RU" sz="2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ход боевых действий В львовско-</a:t>
            </a:r>
            <a:r>
              <a:rPr lang="ru-RU" sz="22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сандомирской</a:t>
            </a:r>
            <a:r>
              <a:rPr lang="ru-RU" sz="2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</a:t>
            </a:r>
          </a:p>
          <a:p>
            <a:pPr marL="457218" indent="-457218">
              <a:buFont typeface="+mj-lt"/>
              <a:buAutoNum type="arabicPeriod"/>
            </a:pPr>
            <a:r>
              <a:rPr lang="ru-RU" sz="2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тактико-технические характеристики советских и немецких танков применяемых в Львовско-</a:t>
            </a:r>
            <a:r>
              <a:rPr lang="ru-RU" sz="22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сандомирской</a:t>
            </a:r>
            <a:r>
              <a:rPr lang="ru-RU" sz="2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</a:t>
            </a:r>
          </a:p>
          <a:p>
            <a:pPr marL="457218" indent="-457218">
              <a:buFont typeface="+mj-lt"/>
              <a:buAutoNum type="arabicPeriod"/>
            </a:pPr>
            <a:r>
              <a:rPr lang="ru-RU" sz="2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исторических примеров подтвердить математическими расчетами возможности ведения боевых действий танковыми войсками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3D0FEF-BDF2-4527-8D74-D7664D268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14" y="1212401"/>
            <a:ext cx="1553749" cy="1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22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46AF41-D025-41D4-9A35-6B3DCF5E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21921"/>
            <a:ext cx="10396882" cy="59436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225D21-A27C-443A-ACC2-131E24C8BC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776" y="960120"/>
            <a:ext cx="11305904" cy="26618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длину танковой колонны                                                                                                                 40м *250 т. = 10 000 м = 10 км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общее расстояние танковой колонны и глубину коридора                                                     10 км + 20 км = 30 км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время прохождения танковой колонны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колотовского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коридора                           30 км:15 км/ч = 2 час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За 2 часа колонна полностью пройдет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колотовский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коридор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6D0234-458F-421D-9F86-0B28F6BF9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369365"/>
            <a:ext cx="5101017" cy="3011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EB17087-2696-4908-AB37-6A4F5422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30" y="3406979"/>
            <a:ext cx="4583660" cy="29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CC727-12B8-4037-8104-1B3EF9B3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0"/>
            <a:ext cx="10396882" cy="6185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работе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D0A9F9-2061-4295-B462-CFD20F789E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359487"/>
            <a:ext cx="11969087" cy="528436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Львовско-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характерна большим размахом, в ней приняло участие большое количество сил и средств Наличие в составе в 1-го украинского фронта большого количества танковых войск давало возможность  быстро наступать. В итоге Львовско-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была разгромлена группа армий «Северная Украина», освобождена Западная Украина и юго-восточные районы Польши. </a:t>
            </a:r>
          </a:p>
          <a:p>
            <a:pPr algn="just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Львовско-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характерна большим размахом, в ней приняло участие большое количество сил и средств Наличие в составе в 1-го украинского фронта большого количества танковых войск давало возможность  быстро наступать. В итоге Львовско-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была разгромлена группа армий «Северная Украина», освобождена Западная Украина и юго-восточные районы Польши. </a:t>
            </a:r>
          </a:p>
          <a:p>
            <a:pPr marL="0" indent="0">
              <a:buNone/>
            </a:pPr>
            <a:r>
              <a:rPr lang="ru-RU" dirty="0" smtClean="0"/>
              <a:t>Без расчетов командир обречен </a:t>
            </a:r>
            <a:r>
              <a:rPr lang="ru-RU" smtClean="0"/>
              <a:t>на поражение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53596F-8CDC-46C5-BE03-8EF0E50A8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35" y="3602913"/>
            <a:ext cx="454260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0748C-5EE5-4A19-8FD8-9BA63771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36" y="109026"/>
            <a:ext cx="10396882" cy="53808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48D2FB-A82F-4924-B661-3E1F8410CA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45" y="517866"/>
            <a:ext cx="11519522" cy="35476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Львовско-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сандомирская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(13 июля – 29 августа 1944) – стратегическая военная наступательная операция вооруженных сил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войск нацисткой германии и Венгрии во время великой отечественно войны с целью освобождения западной Украины и занятию юго-восточной Польши.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Львовско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Сандамировской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операциии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1-я гвардейская, 3-я гвардейская и 4-я танковые армии имели на вооружении средние танки Т-34, отдельные гвардейские танковые полки танки ИС-2. 1-му Украинскому фронту противостояла группа армий «Северная </a:t>
            </a: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на вооружении имела средний танк Т – 4  (Пантера)и тяжелый танк Т – (Тигр).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</a:t>
            </a:r>
            <a:r>
              <a:rPr lang="ru-RU" sz="1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технические характеристики танков Красной армии и вермахта приведены в таблицах 1. 2, 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10BC5-CC2F-4259-AB2A-34A9702DA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1" y="3729504"/>
            <a:ext cx="4402780" cy="27794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BB49CB-FB30-4FC7-901B-EA4048228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5" y="3729504"/>
            <a:ext cx="3943641" cy="28039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47B89C4-BB32-4C32-8730-0990FA078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80" y="3898880"/>
            <a:ext cx="2255274" cy="14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7EC56-E162-4072-8A37-CE15CF00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54747"/>
            <a:ext cx="10396882" cy="7174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Тактико-технические характеристики среднего танка Т4 (Пантера)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E7DD86E-D6E6-402D-8690-8DC2FF1F6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81671"/>
              </p:ext>
            </p:extLst>
          </p:nvPr>
        </p:nvGraphicFramePr>
        <p:xfrm>
          <a:off x="167640" y="872199"/>
          <a:ext cx="5105400" cy="46434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52700">
                  <a:extLst>
                    <a:ext uri="{9D8B030D-6E8A-4147-A177-3AD203B41FA5}">
                      <a16:colId xmlns="" xmlns:a16="http://schemas.microsoft.com/office/drawing/2014/main" val="2929095670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455561457"/>
                    </a:ext>
                  </a:extLst>
                </a:gridCol>
              </a:tblGrid>
              <a:tr h="50439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Боевая масса,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851621"/>
                  </a:ext>
                </a:extLst>
              </a:tr>
              <a:tr h="50439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Экипаж,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05212"/>
                  </a:ext>
                </a:extLst>
              </a:tr>
              <a:tr h="5699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Броня, 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696990"/>
                  </a:ext>
                </a:extLst>
              </a:tr>
              <a:tr h="609909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Боекомплект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выстрела, 2700 патронов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6604189"/>
                  </a:ext>
                </a:extLst>
              </a:tr>
              <a:tr h="609909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по шоссе,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56762"/>
                  </a:ext>
                </a:extLst>
              </a:tr>
              <a:tr h="609909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шоссе,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1540724"/>
                  </a:ext>
                </a:extLst>
              </a:tr>
              <a:tr h="609909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рокаде,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2263313"/>
                  </a:ext>
                </a:extLst>
              </a:tr>
              <a:tr h="50439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гусеницы, см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280540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F9FE137-7A5B-4C0C-930B-48223C9D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69" y="872198"/>
            <a:ext cx="6382391" cy="45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E4041-29E2-4EB7-B14B-92B215D9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167640"/>
            <a:ext cx="10396882" cy="49664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Тактико-технические характеристики среднего танка Т-34-85 образца 1944г.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FA1C9DF-3EF3-4C2E-9FCA-5361B5284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59540"/>
              </p:ext>
            </p:extLst>
          </p:nvPr>
        </p:nvGraphicFramePr>
        <p:xfrm>
          <a:off x="167640" y="872199"/>
          <a:ext cx="5044440" cy="46407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22220">
                  <a:extLst>
                    <a:ext uri="{9D8B030D-6E8A-4147-A177-3AD203B41FA5}">
                      <a16:colId xmlns="" xmlns:a16="http://schemas.microsoft.com/office/drawing/2014/main" val="2929095670"/>
                    </a:ext>
                  </a:extLst>
                </a:gridCol>
                <a:gridCol w="2522220">
                  <a:extLst>
                    <a:ext uri="{9D8B030D-6E8A-4147-A177-3AD203B41FA5}">
                      <a16:colId xmlns="" xmlns:a16="http://schemas.microsoft.com/office/drawing/2014/main" val="455561457"/>
                    </a:ext>
                  </a:extLst>
                </a:gridCol>
              </a:tblGrid>
              <a:tr h="50373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Боевая масса,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851621"/>
                  </a:ext>
                </a:extLst>
              </a:tr>
              <a:tr h="50373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Экипаж,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05212"/>
                  </a:ext>
                </a:extLst>
              </a:tr>
              <a:tr h="56921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Броня, 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 до 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696990"/>
                  </a:ext>
                </a:extLst>
              </a:tr>
              <a:tr h="62582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Боекомплект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выстрелов, 1920 патронов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6604189"/>
                  </a:ext>
                </a:extLst>
              </a:tr>
              <a:tr h="62582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по шоссе,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56762"/>
                  </a:ext>
                </a:extLst>
              </a:tr>
              <a:tr h="62582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шоссе,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1540724"/>
                  </a:ext>
                </a:extLst>
              </a:tr>
              <a:tr h="62582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рокаде,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2263313"/>
                  </a:ext>
                </a:extLst>
              </a:tr>
              <a:tr h="50373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гусеницы, см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28054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872E96-37B2-4230-986A-86238634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872198"/>
            <a:ext cx="6278880" cy="44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D41FF-D7FB-4687-954C-77DB3AA0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106680"/>
            <a:ext cx="10396882" cy="6947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 Тактико-технические характеристики тяжелого танка ИС-2 образца 1944г.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EA31E09E-C98D-4BCF-84F6-DB44B0F30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09999"/>
              </p:ext>
            </p:extLst>
          </p:nvPr>
        </p:nvGraphicFramePr>
        <p:xfrm>
          <a:off x="167640" y="801447"/>
          <a:ext cx="5303520" cy="4721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51760">
                  <a:extLst>
                    <a:ext uri="{9D8B030D-6E8A-4147-A177-3AD203B41FA5}">
                      <a16:colId xmlns="" xmlns:a16="http://schemas.microsoft.com/office/drawing/2014/main" val="2929095670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455561457"/>
                    </a:ext>
                  </a:extLst>
                </a:gridCol>
              </a:tblGrid>
              <a:tr h="39054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Боевая масса,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851621"/>
                  </a:ext>
                </a:extLst>
              </a:tr>
              <a:tr h="39054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Экипаж,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05212"/>
                  </a:ext>
                </a:extLst>
              </a:tr>
              <a:tr h="441308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Броня, 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 до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696990"/>
                  </a:ext>
                </a:extLst>
              </a:tr>
              <a:tr h="1069706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Боекомплект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выстрелов, 300 патронов калибра 12,7мм, 2331 патрон калибра 7,62мм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6604189"/>
                  </a:ext>
                </a:extLst>
              </a:tr>
              <a:tr h="57599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по шоссе,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56762"/>
                  </a:ext>
                </a:extLst>
              </a:tr>
              <a:tr h="57599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шоссе,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1540724"/>
                  </a:ext>
                </a:extLst>
              </a:tr>
              <a:tr h="57599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рокаде, 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2263313"/>
                  </a:ext>
                </a:extLst>
              </a:tr>
              <a:tr h="39054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гусеницы, см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28054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0CCF39-8A8A-401D-BA62-6339D1C2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801447"/>
            <a:ext cx="6323483" cy="40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6D24A5-F995-46EE-9983-8D62EFF61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-38100"/>
            <a:ext cx="11475720" cy="4914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количество боеприпасов необходимо подать для 30 танков  ИС-2 и 85 танков Т-34? (Смотреть таблицы 2,3) </a:t>
            </a:r>
          </a:p>
          <a:p>
            <a:pPr marL="342900" indent="-342900">
              <a:buAutoNum type="arabicPeriod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какое количество боеприпасов необходимо подать для одного танка ИС -2 и одного танка т -34? Для этого обратимся к таблицам тактико-технических характеристик танков ИС-2 и т-34.                                                                   ИС-2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снарядов  ;    Т-34 = 60 снарядов</a:t>
            </a:r>
          </a:p>
          <a:p>
            <a:pPr marL="342900" indent="-342900">
              <a:buAutoNum type="arabicPeriod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сколько снарядов необходимо подать для танков ИС-2?                  28* 30 = 840 снарядов</a:t>
            </a:r>
          </a:p>
          <a:p>
            <a:pPr marL="342900" indent="-342900">
              <a:buAutoNum type="arabicPeriod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Определим, сколько снарядов необходимо подать для танков Т-34?      60*85=5100 снарядов</a:t>
            </a:r>
          </a:p>
          <a:p>
            <a:pPr marL="342900" indent="-342900">
              <a:buAutoNum type="arabicPeriod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Определим, сколько всего требуется подать снарядов для 30 танков ИС-2 и 85 танков Т-34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840 + 5100 = 5940 снарядов. 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5940 снарядов необходимо для 30 танков ИС-2 и 85 танков Т -34</a:t>
            </a: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8949BF-0E6E-41E3-8D00-F31F74FC9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878" y="4221480"/>
            <a:ext cx="447028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2DF727-7EA3-450F-9AED-BF68262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121921"/>
            <a:ext cx="10396882" cy="6705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расчеты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8F90AF-032F-44AF-A6A5-2FB7754287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95" y="792480"/>
            <a:ext cx="11818620" cy="46329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  <a:endParaRPr lang="ru-RU" sz="6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танка Т – 34 - 55км/ч, скорость танка Т – 4 (Пантера) 42 км/ч. На сколько скорость танка Т – 34 больше танка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танка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– 4 (Пантера) 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55км/ч ­­– 42 км/ч = 13км/ч.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скорость танка Т – 34 больше танка </a:t>
            </a:r>
            <a:r>
              <a:rPr lang="ru-RU" sz="5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танка</a:t>
            </a:r>
            <a:r>
              <a:rPr lang="ru-RU" sz="5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 – 4 (Пантера) на 13 км/ч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Задача№ 3</a:t>
            </a:r>
            <a:endParaRPr lang="ru-RU" sz="6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гусеницы танка Т- 34 - 55 см, ширина гусеницы т -4-38 см. На сколько ширина гусеницы танка Т – 34 больше ширины гусеницы танка Т – 4?</a:t>
            </a:r>
          </a:p>
          <a:p>
            <a:pPr marL="0" indent="0">
              <a:buNone/>
            </a:pPr>
            <a:r>
              <a:rPr lang="ru-RU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 см – 38см = 17 см  </a:t>
            </a:r>
          </a:p>
          <a:p>
            <a:pPr marL="0" indent="0">
              <a:buNone/>
            </a:pPr>
            <a:r>
              <a:rPr lang="ru-RU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ширина гусеницы танка Т – 34 больше ширины гусеницы танка</a:t>
            </a:r>
            <a:endParaRPr lang="ru-RU" sz="5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советский танк Т 34 превосходил немецкий танк Т – 4 (Пантера) по скорости и по проходимости, тем самым он становился более маневренным на поле боя и менее уязвим от огня противника.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68D862-B0B4-489C-91FD-A3B26A304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65" y="1624894"/>
            <a:ext cx="2407920" cy="14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CAC36D-7199-488D-81AB-76393E4B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8" y="0"/>
            <a:ext cx="10899803" cy="72524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7A570B-2945-4A21-AA6E-8344A8760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24157"/>
            <a:ext cx="11689080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Прорвав оборону противника,   танковый корпус прошел маршем 18 км за два часа. Встретив упорное сопротивление  противника,  последующие 6 км прошел за 3 часа. Оставшиеся 28 км сопротивление противника было слабое и танковый корпус прошел за 4 часа. Немецкая танковая дивизия пытаясь выйти из окружения прошла 6 км за два часа и была остановлена. на сколько км советские танки в сутки больше проходили расстояние чем немецкие танки? Определить среднюю скорость движения советских и немецких танков и на сколько скорость советских танков выше немецких?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35CA3F-3EA7-408A-BC70-2A188DEE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593080" cy="2904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07DA3A-EEA1-4EBA-AF57-B042EACE5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9" y="3428999"/>
            <a:ext cx="5212080" cy="29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2046</TotalTime>
  <Words>1898</Words>
  <Application>Microsoft Office PowerPoint</Application>
  <PresentationFormat>Произвольный</PresentationFormat>
  <Paragraphs>165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Главное мероприятие</vt:lpstr>
      <vt:lpstr>ФГКОУ «Московское суворовское военное училище Министерства обороны Российской Федерации» </vt:lpstr>
      <vt:lpstr>Презентация PowerPoint</vt:lpstr>
      <vt:lpstr>Историческая Справка </vt:lpstr>
      <vt:lpstr>Таблица 1  Тактико-технические характеристики среднего танка Т4 (Пантера) </vt:lpstr>
      <vt:lpstr>Таблица 2 Тактико-технические характеристики среднего танка Т-34-85 образца 1944г.</vt:lpstr>
      <vt:lpstr>Таблица 3 Тактико-технические характеристики тяжелого танка ИС-2 образца 1944г.</vt:lpstr>
      <vt:lpstr>Презентация PowerPoint</vt:lpstr>
      <vt:lpstr>Математические расчеты</vt:lpstr>
      <vt:lpstr>Задача №4</vt:lpstr>
      <vt:lpstr>Решение задачи №4</vt:lpstr>
      <vt:lpstr>Задача №5</vt:lpstr>
      <vt:lpstr>Решение задачи №5</vt:lpstr>
      <vt:lpstr>Историческая справка для задачи № 6</vt:lpstr>
      <vt:lpstr>Задача №6</vt:lpstr>
      <vt:lpstr>Задача №7</vt:lpstr>
      <vt:lpstr>Решение Задачи №7</vt:lpstr>
      <vt:lpstr>Задача №8  </vt:lpstr>
      <vt:lpstr>Решение задачи №8</vt:lpstr>
      <vt:lpstr>Историческая справка</vt:lpstr>
      <vt:lpstr>Решение задачи №9</vt:lpstr>
      <vt:lpstr>Выводы по работе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 Ботева</dc:creator>
  <cp:lastModifiedBy>Svetlana</cp:lastModifiedBy>
  <cp:revision>151</cp:revision>
  <dcterms:created xsi:type="dcterms:W3CDTF">2018-11-21T07:25:02Z</dcterms:created>
  <dcterms:modified xsi:type="dcterms:W3CDTF">2020-01-09T13:14:41Z</dcterms:modified>
</cp:coreProperties>
</file>