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60" r:id="rId4"/>
    <p:sldId id="258" r:id="rId5"/>
    <p:sldId id="263" r:id="rId6"/>
    <p:sldId id="259" r:id="rId7"/>
    <p:sldId id="261" r:id="rId8"/>
    <p:sldId id="264" r:id="rId9"/>
    <p:sldId id="265" r:id="rId10"/>
    <p:sldId id="266" r:id="rId11"/>
    <p:sldId id="267" r:id="rId12"/>
    <p:sldId id="275" r:id="rId13"/>
    <p:sldId id="271" r:id="rId14"/>
    <p:sldId id="268" r:id="rId15"/>
    <p:sldId id="272" r:id="rId16"/>
    <p:sldId id="273" r:id="rId17"/>
    <p:sldId id="274" r:id="rId18"/>
    <p:sldId id="269" r:id="rId19"/>
    <p:sldId id="270" r:id="rId20"/>
    <p:sldId id="276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>
        <p:scale>
          <a:sx n="44" d="100"/>
          <a:sy n="44" d="100"/>
        </p:scale>
        <p:origin x="-1614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A1FA-AF30-438F-B6B6-AF141C89ECF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AA635F5-21AF-4671-A6C9-9152A4A8A0F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A1FA-AF30-438F-B6B6-AF141C89ECF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35F5-21AF-4671-A6C9-9152A4A8A0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A1FA-AF30-438F-B6B6-AF141C89ECF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35F5-21AF-4671-A6C9-9152A4A8A0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A1FA-AF30-438F-B6B6-AF141C89ECF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35F5-21AF-4671-A6C9-9152A4A8A0F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A1FA-AF30-438F-B6B6-AF141C89ECF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BAA635F5-21AF-4671-A6C9-9152A4A8A0F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A1FA-AF30-438F-B6B6-AF141C89ECF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35F5-21AF-4671-A6C9-9152A4A8A0F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A1FA-AF30-438F-B6B6-AF141C89ECF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35F5-21AF-4671-A6C9-9152A4A8A0F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A1FA-AF30-438F-B6B6-AF141C89ECF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35F5-21AF-4671-A6C9-9152A4A8A0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A1FA-AF30-438F-B6B6-AF141C89ECF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35F5-21AF-4671-A6C9-9152A4A8A0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A1FA-AF30-438F-B6B6-AF141C89ECF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35F5-21AF-4671-A6C9-9152A4A8A0F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A1FA-AF30-438F-B6B6-AF141C89ECF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BAA635F5-21AF-4671-A6C9-9152A4A8A0F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A7A1FA-AF30-438F-B6B6-AF141C89ECFB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AA635F5-21AF-4671-A6C9-9152A4A8A0F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71555" y="3020972"/>
            <a:ext cx="4763308" cy="50374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Что такое </a:t>
            </a:r>
            <a:r>
              <a:rPr lang="ru-RU" sz="2800" dirty="0">
                <a:solidFill>
                  <a:schemeClr val="bg1"/>
                </a:solidFill>
              </a:rPr>
              <a:t>С</a:t>
            </a:r>
            <a:r>
              <a:rPr lang="ru-RU" sz="2800" dirty="0" smtClean="0">
                <a:solidFill>
                  <a:schemeClr val="bg1"/>
                </a:solidFill>
              </a:rPr>
              <a:t>нюс, 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состав,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последствия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21128" y="1502229"/>
            <a:ext cx="8915399" cy="113361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Зависимость подростков от Снюс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95257" y="50870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МБОУ Одинцовская СОШ №17 с  УИОП</a:t>
            </a:r>
          </a:p>
          <a:p>
            <a:r>
              <a:rPr lang="ru-RU" dirty="0" smtClean="0"/>
              <a:t>Социальный </a:t>
            </a:r>
            <a:r>
              <a:rPr lang="ru-RU" dirty="0"/>
              <a:t>педагог: </a:t>
            </a:r>
            <a:r>
              <a:rPr lang="ru-RU" dirty="0" err="1"/>
              <a:t>Стотыка</a:t>
            </a:r>
            <a:r>
              <a:rPr lang="ru-RU" dirty="0"/>
              <a:t> Екатерина Петровна</a:t>
            </a:r>
          </a:p>
          <a:p>
            <a:r>
              <a:rPr lang="ru-RU" dirty="0"/>
              <a:t>Педагог-психолог: </a:t>
            </a:r>
            <a:r>
              <a:rPr lang="ru-RU" dirty="0" err="1"/>
              <a:t>Коробкова</a:t>
            </a:r>
            <a:r>
              <a:rPr lang="ru-RU" dirty="0"/>
              <a:t> Елена Юрьевна</a:t>
            </a:r>
          </a:p>
        </p:txBody>
      </p:sp>
    </p:spTree>
    <p:extLst>
      <p:ext uri="{BB962C8B-B14F-4D97-AF65-F5344CB8AC3E}">
        <p14:creationId xmlns:p14="http://schemas.microsoft.com/office/powerpoint/2010/main" val="193081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f.ppt-online.org/files/slide/3/3C6KqTFkUG7iJuPYb9IwxyoWD10NfHM254Agva/slide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1938"/>
            <a:ext cx="10319657" cy="639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721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571" y="348343"/>
            <a:ext cx="6195321" cy="293914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Психологическое сопровождение школьников </a:t>
            </a:r>
            <a:r>
              <a:rPr lang="ru-RU" sz="3600" b="1" dirty="0">
                <a:solidFill>
                  <a:schemeClr val="tx1"/>
                </a:solidFill>
              </a:rPr>
              <a:t>зависимых от </a:t>
            </a:r>
            <a:r>
              <a:rPr lang="ru-RU" sz="3600" b="1" dirty="0" err="1" smtClean="0">
                <a:solidFill>
                  <a:schemeClr val="tx1"/>
                </a:solidFill>
              </a:rPr>
              <a:t>психоактивных</a:t>
            </a:r>
            <a:r>
              <a:rPr lang="ru-RU" sz="3600" b="1" dirty="0" smtClean="0">
                <a:solidFill>
                  <a:schemeClr val="tx1"/>
                </a:solidFill>
              </a:rPr>
              <a:t> веществ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545770" y="3287485"/>
            <a:ext cx="5987143" cy="3178627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3200" dirty="0"/>
              <a:t>Поведенческое </a:t>
            </a:r>
            <a:r>
              <a:rPr lang="ru-RU" sz="3200" dirty="0" smtClean="0"/>
              <a:t>консультирование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/>
              <a:t>Мотивационное интервью</a:t>
            </a:r>
            <a:r>
              <a:rPr lang="ru-RU" sz="3200" dirty="0" smtClean="0"/>
              <a:t>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/>
              <a:t>Когнитивно – поведенческая </a:t>
            </a:r>
            <a:r>
              <a:rPr lang="ru-RU" sz="3200" dirty="0">
                <a:solidFill>
                  <a:schemeClr val="bg1"/>
                </a:solidFill>
              </a:rPr>
              <a:t>терапия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892" y="602117"/>
            <a:ext cx="4668621" cy="268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310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762001" y="936171"/>
            <a:ext cx="10742612" cy="49750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Программы по прекращению употребление ПАВ основаны на предположении, что психологическая зависимость возникает путем </a:t>
            </a:r>
            <a:r>
              <a:rPr lang="ru-RU" sz="2400" dirty="0" err="1"/>
              <a:t>оперантного</a:t>
            </a:r>
            <a:r>
              <a:rPr lang="ru-RU" sz="2400" dirty="0"/>
              <a:t> и классического </a:t>
            </a:r>
            <a:r>
              <a:rPr lang="ru-RU" sz="2400" dirty="0" err="1"/>
              <a:t>обусловливания</a:t>
            </a:r>
            <a:r>
              <a:rPr lang="ru-RU" sz="2400" dirty="0"/>
              <a:t>, и что когнитивные процессы, собственные личные ценности и функциональность потребления ПАВ играют важную роль в поддержании поведения того самого потребления . Такие программы совмещают в себе психологическое образование и мотивационные методики с </a:t>
            </a:r>
            <a:r>
              <a:rPr lang="ru-RU" sz="2400" dirty="0" err="1"/>
              <a:t>поведенчески</a:t>
            </a:r>
            <a:r>
              <a:rPr lang="ru-RU" sz="2400" dirty="0"/>
              <a:t> - терапевтическими элементами.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73" y="3984171"/>
            <a:ext cx="3708276" cy="248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878" y="4576081"/>
            <a:ext cx="2217965" cy="221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808" y="3818163"/>
            <a:ext cx="2694820" cy="151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489" y="5170712"/>
            <a:ext cx="2164445" cy="162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510" y="3984171"/>
            <a:ext cx="2680690" cy="179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8593" y="174171"/>
            <a:ext cx="10355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/>
              <a:t>Поведенческое консультирование </a:t>
            </a:r>
          </a:p>
        </p:txBody>
      </p:sp>
    </p:spTree>
    <p:extLst>
      <p:ext uri="{BB962C8B-B14F-4D97-AF65-F5344CB8AC3E}">
        <p14:creationId xmlns:p14="http://schemas.microsoft.com/office/powerpoint/2010/main" val="110117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36172" y="2780927"/>
            <a:ext cx="10987540" cy="20283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000" dirty="0" smtClean="0"/>
              <a:t>Подросток предсказывает влияние статуса зависимости на цели, которые хотел бы достичь в своей жизни</a:t>
            </a:r>
          </a:p>
          <a:p>
            <a:pPr marL="0" indent="0">
              <a:buNone/>
            </a:pPr>
            <a:r>
              <a:rPr lang="ru-RU" sz="2000" dirty="0" smtClean="0"/>
              <a:t>Через пять лет, мне будет .... лет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582887" y="1556792"/>
            <a:ext cx="316835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</a:rPr>
              <a:t>Краткосрочные 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долгосрочные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проблемы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20780" y="1502498"/>
            <a:ext cx="2976331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</a:rPr>
              <a:t>Краткосрочные 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долгосрочные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преимущества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40285" y="4809237"/>
            <a:ext cx="3427445" cy="1346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</a:rPr>
              <a:t>Что произойдет, если 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не прекращу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курить?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96935" y="4809237"/>
            <a:ext cx="3371552" cy="1346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</a:rPr>
              <a:t>Кем я хотел бы быть, 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что хотел бы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делать?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36172" y="579257"/>
            <a:ext cx="9884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Подросток анализирует себя</a:t>
            </a:r>
          </a:p>
          <a:p>
            <a:r>
              <a:rPr lang="ru-RU" sz="2400" dirty="0" smtClean="0"/>
              <a:t>Зависимость, от которой я страдаю, порождает для меня: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386175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4801" y="1"/>
            <a:ext cx="11887200" cy="2285999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В период, когда школьник употребляет ПАВ, и уже начал лечение с помощью мед. специалиста, школьнику рекомендуют сделать следующее: </a:t>
            </a:r>
            <a:br>
              <a:rPr lang="ru-RU" sz="3200" b="1" dirty="0">
                <a:solidFill>
                  <a:schemeClr val="tx1"/>
                </a:solidFill>
              </a:rPr>
            </a:b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653143" y="1698171"/>
            <a:ext cx="11321144" cy="4920343"/>
          </a:xfrm>
        </p:spPr>
        <p:txBody>
          <a:bodyPr>
            <a:normAutofit lnSpcReduction="10000"/>
          </a:bodyPr>
          <a:lstStyle/>
          <a:p>
            <a:r>
              <a:rPr lang="ru-RU" sz="2100" dirty="0" smtClean="0"/>
              <a:t>сообщить </a:t>
            </a:r>
            <a:r>
              <a:rPr lang="ru-RU" sz="2100" dirty="0"/>
              <a:t>всем друзьям, членам семьи, и другим, о своей инициативе по прекращению употребление ПАВ; </a:t>
            </a:r>
          </a:p>
          <a:p>
            <a:r>
              <a:rPr lang="ru-RU" sz="2100" dirty="0" smtClean="0"/>
              <a:t> </a:t>
            </a:r>
            <a:r>
              <a:rPr lang="ru-RU" sz="2100" dirty="0"/>
              <a:t>написать на листе бумаги причины прекращения употребление ПАВ, и разместить эту бумагу в том месте, где ее можно часто видеть - на двери холодильника, в ванной комнате, на мониторе компьютера и т.д.;</a:t>
            </a:r>
          </a:p>
          <a:p>
            <a:r>
              <a:rPr lang="ru-RU" sz="2100" dirty="0"/>
              <a:t> </a:t>
            </a:r>
            <a:r>
              <a:rPr lang="ru-RU" sz="2100" dirty="0" smtClean="0"/>
              <a:t> </a:t>
            </a:r>
            <a:r>
              <a:rPr lang="ru-RU" sz="2100" dirty="0"/>
              <a:t>определить, чем школьник будет оптимально замещать действия ПАВ: выпивать стакан воды, чая, кофе и т.д. – и пить небольшими глотками. Другие советы могут быть также полезными, чтобы отсрочить употребление: использовать антистрессовые шары, жевательную резинку, есть печенье / морковь, и т.д.; </a:t>
            </a:r>
          </a:p>
          <a:p>
            <a:r>
              <a:rPr lang="ru-RU" sz="2100" dirty="0" smtClean="0"/>
              <a:t> </a:t>
            </a:r>
            <a:r>
              <a:rPr lang="ru-RU" sz="2100" dirty="0"/>
              <a:t>определить поддерживающего человека - лицо, которому школьник обязуется позвонить по телефону, прежде чем, возможно, начнется рецидив употребление ПАВ; </a:t>
            </a:r>
          </a:p>
          <a:p>
            <a:r>
              <a:rPr lang="ru-RU" sz="2100" dirty="0" smtClean="0"/>
              <a:t> </a:t>
            </a:r>
            <a:r>
              <a:rPr lang="ru-RU" sz="2100" dirty="0"/>
              <a:t>представить себе тип реакции на ситуации, когда появляется желание потреблять: пить воду, идти гулять и т.д.;</a:t>
            </a:r>
          </a:p>
          <a:p>
            <a:r>
              <a:rPr lang="ru-RU" sz="2100" dirty="0"/>
              <a:t> </a:t>
            </a:r>
            <a:r>
              <a:rPr lang="ru-RU" sz="2100" dirty="0" smtClean="0"/>
              <a:t> </a:t>
            </a:r>
            <a:r>
              <a:rPr lang="ru-RU" sz="2100" dirty="0"/>
              <a:t>изменить свою повседневную жизнь, привычки или пространство, где и когда школьник в курил в другое время.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770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8686" y="332656"/>
            <a:ext cx="10733314" cy="79208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Общие элементы практического консультирования (решение проблем / обучение навыкам)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167137299"/>
              </p:ext>
            </p:extLst>
          </p:nvPr>
        </p:nvGraphicFramePr>
        <p:xfrm>
          <a:off x="1110344" y="1306286"/>
          <a:ext cx="9897211" cy="5160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5260"/>
                <a:gridCol w="5421951"/>
              </a:tblGrid>
              <a:tr h="834314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Компонент  лечения</a:t>
                      </a:r>
                      <a:endParaRPr lang="ru-RU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Пример</a:t>
                      </a:r>
                      <a:endParaRPr lang="ru-RU" sz="2400" dirty="0"/>
                    </a:p>
                  </a:txBody>
                  <a:tcPr marL="121920" marR="121920"/>
                </a:tc>
              </a:tr>
              <a:tr h="4326124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Распознавание опасных</a:t>
                      </a:r>
                    </a:p>
                    <a:p>
                      <a:r>
                        <a:rPr lang="ru-RU" sz="2400" dirty="0" smtClean="0"/>
                        <a:t>ситуации – выявление событий,</a:t>
                      </a:r>
                    </a:p>
                    <a:p>
                      <a:r>
                        <a:rPr lang="ru-RU" sz="2400" dirty="0" smtClean="0"/>
                        <a:t>внутренних состояний или</a:t>
                      </a:r>
                    </a:p>
                    <a:p>
                      <a:r>
                        <a:rPr lang="ru-RU" sz="2400" dirty="0" smtClean="0"/>
                        <a:t>деятельности, которые</a:t>
                      </a:r>
                    </a:p>
                    <a:p>
                      <a:r>
                        <a:rPr lang="ru-RU" sz="2400" dirty="0" smtClean="0"/>
                        <a:t>повышают риск употребления ПАВ или</a:t>
                      </a:r>
                    </a:p>
                    <a:p>
                      <a:r>
                        <a:rPr lang="ru-RU" sz="2400" dirty="0" smtClean="0"/>
                        <a:t>риск рецидива.</a:t>
                      </a:r>
                      <a:endParaRPr lang="ru-RU" sz="2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400" dirty="0" smtClean="0"/>
                        <a:t> Отрицательный эффект и стресс.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400" dirty="0" smtClean="0"/>
                        <a:t> Нахождение рядом с другими потребителями</a:t>
                      </a:r>
                      <a:r>
                        <a:rPr lang="ru-RU" sz="2400" baseline="0" dirty="0" smtClean="0"/>
                        <a:t> ПАВ</a:t>
                      </a:r>
                      <a:r>
                        <a:rPr lang="ru-RU" sz="2400" dirty="0" smtClean="0"/>
                        <a:t>.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400" baseline="0" dirty="0" smtClean="0"/>
                        <a:t> </a:t>
                      </a:r>
                      <a:r>
                        <a:rPr lang="ru-RU" sz="2400" dirty="0" smtClean="0"/>
                        <a:t>Переживание тяги к потреблению ПАВ.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400" dirty="0" smtClean="0"/>
                        <a:t> «Подсказки» для употребления, сигналы и наличие</a:t>
                      </a:r>
                      <a:r>
                        <a:rPr lang="ru-RU" sz="2400" baseline="0" dirty="0" smtClean="0"/>
                        <a:t> </a:t>
                      </a:r>
                      <a:r>
                        <a:rPr lang="ru-RU" sz="2400" dirty="0" smtClean="0"/>
                        <a:t>продукта(сигареты </a:t>
                      </a:r>
                      <a:r>
                        <a:rPr lang="ru-RU" sz="2400" dirty="0" err="1" smtClean="0"/>
                        <a:t>снюлса</a:t>
                      </a:r>
                      <a:r>
                        <a:rPr lang="ru-RU" sz="2400" dirty="0" smtClean="0"/>
                        <a:t>).</a:t>
                      </a:r>
                      <a:endParaRPr lang="ru-RU" sz="2400" dirty="0"/>
                    </a:p>
                  </a:txBody>
                  <a:tcPr marL="121920" marR="12192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054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46161051"/>
              </p:ext>
            </p:extLst>
          </p:nvPr>
        </p:nvGraphicFramePr>
        <p:xfrm>
          <a:off x="609600" y="476672"/>
          <a:ext cx="10959008" cy="5976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8580"/>
                <a:gridCol w="6040428"/>
              </a:tblGrid>
              <a:tr h="5976664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Выработка навыков</a:t>
                      </a:r>
                    </a:p>
                    <a:p>
                      <a:r>
                        <a:rPr lang="ru-RU" sz="2400" b="0" dirty="0" err="1" smtClean="0">
                          <a:solidFill>
                            <a:schemeClr val="bg1"/>
                          </a:solidFill>
                        </a:rPr>
                        <a:t>совладания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 – выявление 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и</a:t>
                      </a:r>
                      <a:r>
                        <a:rPr lang="ru-RU" sz="24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практика 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навыков </a:t>
                      </a:r>
                      <a:r>
                        <a:rPr lang="ru-RU" sz="2400" b="0" dirty="0" err="1" smtClean="0">
                          <a:solidFill>
                            <a:schemeClr val="bg1"/>
                          </a:solidFill>
                        </a:rPr>
                        <a:t>совладания</a:t>
                      </a:r>
                      <a:endParaRPr lang="ru-RU" sz="24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или решения проблем. 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Как</a:t>
                      </a:r>
                      <a:r>
                        <a:rPr lang="ru-RU" sz="24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правило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, эти навыки</a:t>
                      </a:r>
                    </a:p>
                    <a:p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предназначены для </a:t>
                      </a:r>
                      <a:r>
                        <a:rPr lang="ru-RU" sz="2400" b="0" dirty="0" err="1" smtClean="0">
                          <a:solidFill>
                            <a:schemeClr val="bg1"/>
                          </a:solidFill>
                        </a:rPr>
                        <a:t>совладания</a:t>
                      </a:r>
                      <a:r>
                        <a:rPr lang="ru-RU" sz="24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с 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опасными ситуациями.</a:t>
                      </a:r>
                      <a:endParaRPr lang="ru-RU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Научиться предвидеть и избегать соблазняющих и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запускающих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потребления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ситуаций.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Научиться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когнитивным стратегиям, которые сократят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частоту плохого настроения.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Добиться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изменений стиля жизни, которые могут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сократить стресс, улучшить качество жизни, и снизить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воздействие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сигналов к потреблению.</a:t>
                      </a:r>
                      <a:endParaRPr lang="ru-RU" sz="20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Научиться познавательным и поведенческим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действиям, чтобы совладать с тягой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(например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, отвлечение внимания;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изменения</a:t>
                      </a:r>
                      <a:r>
                        <a:rPr lang="ru-RU" sz="20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привычного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порядка).</a:t>
                      </a:r>
                      <a:endParaRPr lang="ru-RU" sz="2000" b="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160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81262716"/>
              </p:ext>
            </p:extLst>
          </p:nvPr>
        </p:nvGraphicFramePr>
        <p:xfrm>
          <a:off x="719403" y="764704"/>
          <a:ext cx="10972800" cy="5222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2555"/>
                <a:gridCol w="5980245"/>
              </a:tblGrid>
              <a:tr h="5222736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Предоставление основной</a:t>
                      </a:r>
                    </a:p>
                    <a:p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информации – Предоставление</a:t>
                      </a:r>
                    </a:p>
                    <a:p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основной информации о</a:t>
                      </a:r>
                    </a:p>
                    <a:p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ПАВ 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и успешном</a:t>
                      </a:r>
                    </a:p>
                    <a:p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прекращении </a:t>
                      </a:r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потребления таких веществ.</a:t>
                      </a:r>
                      <a:endParaRPr lang="ru-RU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Факт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, что любое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употребление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(даже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один раз)</a:t>
                      </a:r>
                      <a:endParaRPr lang="ru-RU" sz="20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повышает вероятность полного рецидива. Симптомы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отмены, как правило, достигают пика в течение 1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– 2</a:t>
                      </a:r>
                      <a:r>
                        <a:rPr lang="ru-RU" sz="2000" b="0" baseline="0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недель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после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прекращения</a:t>
                      </a:r>
                      <a:r>
                        <a:rPr lang="ru-RU" sz="2000" b="0" baseline="0" dirty="0" smtClean="0">
                          <a:solidFill>
                            <a:schemeClr val="bg1"/>
                          </a:solidFill>
                        </a:rPr>
                        <a:t> употребление ПАВ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однако, могут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сохраняться в течение месяцев.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Эти симптомы включают отрицательное настроение,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тягу к </a:t>
                      </a:r>
                      <a:r>
                        <a:rPr lang="ru-RU" sz="2000" b="0" baseline="0" dirty="0" smtClean="0">
                          <a:solidFill>
                            <a:schemeClr val="bg1"/>
                          </a:solidFill>
                        </a:rPr>
                        <a:t> употреблению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и затруднения с концентрацией.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Природа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употребления ПАВ,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</a:rPr>
                        <a:t>характеризуется зависимостью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445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629" y="-174171"/>
            <a:ext cx="10689771" cy="1240971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Когнитивно – поведенческая терапия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31373" y="1023257"/>
            <a:ext cx="7968341" cy="5638800"/>
          </a:xfrm>
        </p:spPr>
        <p:txBody>
          <a:bodyPr>
            <a:normAutofit/>
          </a:bodyPr>
          <a:lstStyle/>
          <a:p>
            <a:r>
              <a:rPr lang="ru-RU" sz="2400" dirty="0"/>
              <a:t>Использование КПТ в центрах по прекращению употребление ПАВ, помогает </a:t>
            </a:r>
            <a:r>
              <a:rPr lang="ru-RU" sz="2400" dirty="0" smtClean="0"/>
              <a:t>употребляющему </a:t>
            </a:r>
            <a:r>
              <a:rPr lang="ru-RU" sz="2400" dirty="0"/>
              <a:t>ПАВ научиться </a:t>
            </a:r>
            <a:r>
              <a:rPr lang="ru-RU" sz="2400" b="1" dirty="0"/>
              <a:t>замечать свое зависимое поведение</a:t>
            </a:r>
            <a:r>
              <a:rPr lang="ru-RU" sz="2400" dirty="0"/>
              <a:t>, и </a:t>
            </a:r>
            <a:r>
              <a:rPr lang="ru-RU" sz="2400" b="1" dirty="0"/>
              <a:t>проводить самооценку</a:t>
            </a:r>
            <a:r>
              <a:rPr lang="ru-RU" sz="2400" dirty="0"/>
              <a:t>, с учетом того, что употребление ПАВ является одним из видов выученного поведения, в дальнейшем поддерживаемого через зависимость, на которую постоянно влияют стимулы окружающей среды. Эта методика разработана на основе лечения тревожности и депрессии (так называемая когнитивная поведенческая терапия), пытается изменить привычные способы мышления и ощущения употребление ПАВ, и предоставляет поддержку и консультации о возможностях сокращения желания потребления ПАВ, и управления им. 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975" y="1656671"/>
            <a:ext cx="3176903" cy="29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599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1" y="315460"/>
            <a:ext cx="4352697" cy="72956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Мотивационное интервью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74172" y="1066801"/>
            <a:ext cx="6139542" cy="5159828"/>
          </a:xfrm>
        </p:spPr>
        <p:txBody>
          <a:bodyPr>
            <a:noAutofit/>
          </a:bodyPr>
          <a:lstStyle/>
          <a:p>
            <a:r>
              <a:rPr lang="ru-RU" sz="2000" dirty="0"/>
              <a:t>Э</a:t>
            </a:r>
            <a:r>
              <a:rPr lang="ru-RU" sz="2000" dirty="0" smtClean="0"/>
              <a:t>тот </a:t>
            </a:r>
            <a:r>
              <a:rPr lang="ru-RU" sz="2000" dirty="0"/>
              <a:t>метод стремится </a:t>
            </a:r>
            <a:r>
              <a:rPr lang="ru-RU" sz="2000" dirty="0" smtClean="0"/>
              <a:t>заинтересовать информацией </a:t>
            </a:r>
            <a:r>
              <a:rPr lang="ru-RU" sz="2000" dirty="0"/>
              <a:t>о рисках для здоровья, связанных с конкретной зависимостью, и вызвать интерес к переменам. </a:t>
            </a:r>
            <a:endParaRPr lang="ru-RU" sz="2000" dirty="0" smtClean="0"/>
          </a:p>
          <a:p>
            <a:r>
              <a:rPr lang="ru-RU" sz="2000" dirty="0" smtClean="0"/>
              <a:t>MИ </a:t>
            </a:r>
            <a:r>
              <a:rPr lang="ru-RU" sz="2000" dirty="0"/>
              <a:t>в настоящее время практикуется во многих странах для лечения злоупотреблений такими веществами, как алкоголь, табак, а также для тех, кто нуждается в улучшении питания и физических упражнениях. MИ также широко используется для решения проблем с азартными играми, для обеспечения соблюдения режима лечения, и в системе борьбы </a:t>
            </a:r>
            <a:r>
              <a:rPr lang="ru-RU" sz="2000" dirty="0">
                <a:solidFill>
                  <a:schemeClr val="bg1"/>
                </a:solidFill>
              </a:rPr>
              <a:t>с преступностью</a:t>
            </a:r>
            <a:r>
              <a:rPr lang="ru-RU" sz="1800" dirty="0">
                <a:solidFill>
                  <a:schemeClr val="bg1"/>
                </a:solidFill>
              </a:rPr>
              <a:t>. 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83086" y="566057"/>
            <a:ext cx="5399314" cy="55299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MИ стремится избежать агрессивного или конфронтационного подхода, и пытается направить людей к выбору изменения своего поведения, а также укрепить их веру в себя.</a:t>
            </a:r>
          </a:p>
          <a:p>
            <a:r>
              <a:rPr lang="ru-RU" dirty="0"/>
              <a:t> </a:t>
            </a:r>
            <a:r>
              <a:rPr lang="ru-RU" dirty="0" smtClean="0"/>
              <a:t>Консультант </a:t>
            </a:r>
            <a:r>
              <a:rPr lang="ru-RU" dirty="0"/>
              <a:t>выступает </a:t>
            </a:r>
            <a:r>
              <a:rPr lang="ru-RU" dirty="0" smtClean="0"/>
              <a:t>равным </a:t>
            </a:r>
            <a:r>
              <a:rPr lang="ru-RU" dirty="0"/>
              <a:t>школьнику. </a:t>
            </a:r>
          </a:p>
          <a:p>
            <a:r>
              <a:rPr lang="ru-RU" dirty="0" smtClean="0"/>
              <a:t> </a:t>
            </a:r>
            <a:r>
              <a:rPr lang="ru-RU" dirty="0"/>
              <a:t>Консультант ищет и вызывает собственные мысли и идеи </a:t>
            </a:r>
            <a:r>
              <a:rPr lang="ru-RU" dirty="0" smtClean="0"/>
              <a:t>на  </a:t>
            </a:r>
            <a:r>
              <a:rPr lang="ru-RU" dirty="0"/>
              <a:t>темы употребление ПАВ, и путей достижения соответствующих изменений.</a:t>
            </a:r>
          </a:p>
          <a:p>
            <a:r>
              <a:rPr lang="ru-RU" dirty="0"/>
              <a:t> </a:t>
            </a:r>
            <a:r>
              <a:rPr lang="ru-RU" dirty="0" smtClean="0"/>
              <a:t>Консультант </a:t>
            </a:r>
            <a:r>
              <a:rPr lang="ru-RU" dirty="0"/>
              <a:t>проявляет уважение к </a:t>
            </a:r>
            <a:r>
              <a:rPr lang="ru-RU" dirty="0"/>
              <a:t> </a:t>
            </a:r>
            <a:r>
              <a:rPr lang="ru-RU" dirty="0" smtClean="0"/>
              <a:t>подростку, </a:t>
            </a:r>
            <a:r>
              <a:rPr lang="ru-RU" dirty="0"/>
              <a:t>его праву и способности принимать решения. 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29" y="4772026"/>
            <a:ext cx="2982685" cy="180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236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Что такое </a:t>
            </a:r>
            <a:r>
              <a:rPr lang="ru-RU" sz="3200" dirty="0" err="1" smtClean="0">
                <a:solidFill>
                  <a:schemeClr val="tx1"/>
                </a:solidFill>
              </a:rPr>
              <a:t>снюс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850570" y="1600200"/>
            <a:ext cx="3701143" cy="44958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Снюс </a:t>
            </a:r>
            <a:r>
              <a:rPr lang="ru-RU" sz="2400" dirty="0"/>
              <a:t>- вид табачного изделия. Представляет собой измельчённый увлажнённый табак, который помещают между верхней </a:t>
            </a:r>
            <a:r>
              <a:rPr lang="ru-RU" sz="2400" dirty="0" smtClean="0"/>
              <a:t>губой </a:t>
            </a:r>
            <a:r>
              <a:rPr lang="ru-RU" sz="2400" dirty="0"/>
              <a:t>и десной на длительное время </a:t>
            </a:r>
            <a:r>
              <a:rPr lang="ru-RU" sz="2400" dirty="0" smtClean="0"/>
              <a:t>- </a:t>
            </a:r>
            <a:r>
              <a:rPr lang="ru-RU" sz="2400" dirty="0"/>
              <a:t>от 5 до </a:t>
            </a:r>
            <a:r>
              <a:rPr lang="ru-RU" sz="2400" dirty="0" smtClean="0">
                <a:solidFill>
                  <a:schemeClr val="bg1"/>
                </a:solidFill>
              </a:rPr>
              <a:t>30 минут.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images.agoramedia.com/everydayhealth/gcms/Smokeless-Tobacco-Product-Tied-to-Higher-Risk-of-Prostate-Cancer-Death-alt-RM-1440x8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21" y="1598613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456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46087"/>
            <a:ext cx="8884331" cy="125208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Основные принципы MИ </a:t>
            </a:r>
            <a:br>
              <a:rPr lang="ru-RU" sz="3200" b="1" dirty="0">
                <a:solidFill>
                  <a:schemeClr val="tx1"/>
                </a:solidFill>
              </a:rPr>
            </a:b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1153886"/>
            <a:ext cx="11451772" cy="47026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• </a:t>
            </a:r>
            <a:r>
              <a:rPr lang="ru-RU" sz="2000" b="1" dirty="0"/>
              <a:t>Проявите </a:t>
            </a:r>
            <a:r>
              <a:rPr lang="ru-RU" sz="2000" b="1" dirty="0" err="1"/>
              <a:t>эмпатию</a:t>
            </a:r>
            <a:r>
              <a:rPr lang="ru-RU" sz="2000" dirty="0"/>
              <a:t>. Консультант четко показывает заинтересованность в попытке понять школьника. Это делается с помощью рефлексий и обобщений. </a:t>
            </a:r>
          </a:p>
          <a:p>
            <a:r>
              <a:rPr lang="ru-RU" sz="2000" dirty="0"/>
              <a:t>• </a:t>
            </a:r>
            <a:r>
              <a:rPr lang="ru-RU" sz="2000" b="1" dirty="0"/>
              <a:t>Выявите несовпадения. </a:t>
            </a:r>
            <a:r>
              <a:rPr lang="ru-RU" sz="2000" dirty="0"/>
              <a:t>Консультант помогает школьнику осознать разрыв между текущей ситуацией и той, какой она могла бы быть, с учетом целей и ценностей школьника. Ощущение значительных несовпадений является сильной движущей силой для изменения поведения, при условии, что клиент имеет возможность измениться. </a:t>
            </a:r>
          </a:p>
          <a:p>
            <a:r>
              <a:rPr lang="ru-RU" sz="2000" dirty="0"/>
              <a:t>• </a:t>
            </a:r>
            <a:r>
              <a:rPr lang="ru-RU" sz="2000" b="1" dirty="0"/>
              <a:t>Избегайте споров. </a:t>
            </a:r>
            <a:r>
              <a:rPr lang="ru-RU" sz="2000" dirty="0"/>
              <a:t>К так называемому сопротивлению относятся уважительно, как к </a:t>
            </a:r>
            <a:r>
              <a:rPr lang="ru-RU" sz="2000" dirty="0" err="1"/>
              <a:t>к</a:t>
            </a:r>
            <a:r>
              <a:rPr lang="ru-RU" sz="2000" dirty="0"/>
              <a:t> естественному признаку тревожности, или сомнений в отношении изменений. Если консультант входит в конфронтацию с этими проявлениями, или начинает спорить, сопротивление школьника будет увеличиваться. Консультант "продолжает движение" при наличии сопротивления, когда оно появляется, но пытается предотвратить возникновение таких ситуаций.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885" y="4825774"/>
            <a:ext cx="2718707" cy="177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743" y="5103674"/>
            <a:ext cx="783771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  <a:r>
              <a:rPr lang="ru-RU" sz="2000" dirty="0"/>
              <a:t>• </a:t>
            </a:r>
            <a:r>
              <a:rPr lang="ru-RU" sz="2000" b="1" dirty="0"/>
              <a:t>Поддержите опору на свои силы</a:t>
            </a:r>
            <a:r>
              <a:rPr lang="ru-RU" sz="2000" dirty="0"/>
              <a:t>. </a:t>
            </a:r>
            <a:r>
              <a:rPr lang="ru-RU" sz="2000" dirty="0" err="1"/>
              <a:t>Конультант</a:t>
            </a:r>
            <a:r>
              <a:rPr lang="ru-RU" sz="2000" dirty="0"/>
              <a:t> поддерживает у школьника опору на свои силы, проявляя доверие к способности школьника измениться. Консультант показывает, что высоко оценивает усилия школьника</a:t>
            </a:r>
            <a:r>
              <a:rPr lang="ru-RU" sz="2400" dirty="0"/>
              <a:t>. 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5052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09256" y="776510"/>
            <a:ext cx="7445331" cy="128089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Спасибо за внимание!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13" y="2313214"/>
            <a:ext cx="5380265" cy="358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763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87829" y="1763485"/>
            <a:ext cx="4049485" cy="409756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Снюс состоит из:</a:t>
            </a:r>
          </a:p>
          <a:p>
            <a:r>
              <a:rPr lang="ru-RU" sz="2800" dirty="0" smtClean="0"/>
              <a:t>Жевательного табака.</a:t>
            </a:r>
          </a:p>
          <a:p>
            <a:r>
              <a:rPr lang="ru-RU" sz="2800" dirty="0" smtClean="0"/>
              <a:t>Сахара.</a:t>
            </a:r>
          </a:p>
          <a:p>
            <a:r>
              <a:rPr lang="ru-RU" sz="2800" dirty="0" smtClean="0"/>
              <a:t>Пищевых ароматизаторов.</a:t>
            </a:r>
          </a:p>
          <a:p>
            <a:r>
              <a:rPr lang="ru-RU" sz="2800" dirty="0" smtClean="0"/>
              <a:t>Увлажнителей.</a:t>
            </a:r>
          </a:p>
          <a:p>
            <a:r>
              <a:rPr lang="ru-RU" sz="2800" dirty="0" smtClean="0"/>
              <a:t>Соли.</a:t>
            </a:r>
          </a:p>
          <a:p>
            <a:r>
              <a:rPr lang="ru-RU" sz="2800" dirty="0" smtClean="0"/>
              <a:t>Никотина.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75816" y="1600200"/>
            <a:ext cx="608165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88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6564" y="0"/>
            <a:ext cx="3505199" cy="97631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Состав снюса</a:t>
            </a:r>
            <a:r>
              <a:rPr lang="ru-RU" sz="32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endParaRPr lang="ru-RU" sz="32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51043" y="976312"/>
            <a:ext cx="6867709" cy="5628289"/>
          </a:xfrm>
        </p:spPr>
        <p:txBody>
          <a:bodyPr>
            <a:noAutofit/>
          </a:bodyPr>
          <a:lstStyle/>
          <a:p>
            <a:r>
              <a:rPr lang="ru-RU" sz="2400" dirty="0"/>
              <a:t>Как в снюсе, так и в сигаретах присутствует никотин, вызывающий у людей </a:t>
            </a:r>
            <a:r>
              <a:rPr lang="ru-RU" sz="2400" dirty="0" smtClean="0"/>
              <a:t>зависимость. В </a:t>
            </a:r>
            <a:r>
              <a:rPr lang="ru-RU" sz="2400" dirty="0"/>
              <a:t>одном пакетике снюса содержится около 60 мг никотина. Это равноценно трём пачкам сигарет. Известно, что смертельная доза никотина составляет 0,5-1 мг на 1 кг веса. При попадании никотина из одного пакетика в организм ребёнка в полном объёме, он получает смертельную дозу. Спасает то, что вещество не успевает всосаться полностью, большую часть употребляющие </a:t>
            </a:r>
            <a:r>
              <a:rPr lang="ru-RU" sz="2400" dirty="0" err="1"/>
              <a:t>снюс</a:t>
            </a:r>
            <a:r>
              <a:rPr lang="ru-RU" sz="2400" dirty="0"/>
              <a:t> сплёвывают. Зависимость при таких концентрациях никотина возникает молниеносно.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012" y="583483"/>
            <a:ext cx="3083573" cy="2057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253" y="2640563"/>
            <a:ext cx="1345161" cy="978125"/>
          </a:xfrm>
          <a:prstGeom prst="rect">
            <a:avLst/>
          </a:prstGeom>
        </p:spPr>
      </p:pic>
      <p:pic>
        <p:nvPicPr>
          <p:cNvPr id="2050" name="Picture 2" descr="https://retaillearning.net/wp-content/uploads/2014/01/Depositphotos_51808491_m-2015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797" y="3476798"/>
            <a:ext cx="3034002" cy="30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3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143" y="446088"/>
            <a:ext cx="8275395" cy="116499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НА КАКИЕ СИМПТОМЫ ОБРАЩАТЬ ВНИМАНИЯ И ЧТО ДОЛЖНО НАСТОРОЖИТЬ РОДИТЕЛЕЙ, УЧИТЕЛЕЙ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508204" y="1850570"/>
            <a:ext cx="8166537" cy="4144109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900" dirty="0" smtClean="0">
                <a:solidFill>
                  <a:srgbClr val="000000"/>
                </a:solidFill>
                <a:latin typeface="Arial" panose="020B0604020202020204" pitchFamily="34" charset="0"/>
              </a:rPr>
              <a:t>От </a:t>
            </a:r>
            <a:r>
              <a:rPr lang="ru-RU" sz="2900" dirty="0">
                <a:solidFill>
                  <a:srgbClr val="000000"/>
                </a:solidFill>
                <a:latin typeface="Arial" panose="020B0604020202020204" pitchFamily="34" charset="0"/>
              </a:rPr>
              <a:t>ребенка часто пахнет яркими ароматами;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900" dirty="0">
                <a:solidFill>
                  <a:srgbClr val="000000"/>
                </a:solidFill>
                <a:latin typeface="Arial" panose="020B0604020202020204" pitchFamily="34" charset="0"/>
              </a:rPr>
              <a:t>Увеличился расход «карманных» денег ребенка;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900" dirty="0">
                <a:solidFill>
                  <a:srgbClr val="000000"/>
                </a:solidFill>
                <a:latin typeface="Arial" panose="020B0604020202020204" pitchFamily="34" charset="0"/>
              </a:rPr>
              <a:t>Вы обнаружили в вещах ребенка небольшие пакетики с непонятным содержимым.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900" dirty="0">
                <a:solidFill>
                  <a:srgbClr val="000000"/>
                </a:solidFill>
                <a:latin typeface="Arial" panose="020B0604020202020204" pitchFamily="34" charset="0"/>
              </a:rPr>
              <a:t>При суточном употреблении большой дозы снюса (от 4-5 пакетиков, в зависимости от физического состояния и возраста ребенка), возможно появление тошноты, головокружения, рвоты и повышенного слюноотделения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4152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320551" y="1163185"/>
            <a:ext cx="4836066" cy="4262436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Снюс вызывает:</a:t>
            </a:r>
          </a:p>
          <a:p>
            <a:r>
              <a:rPr lang="ru-RU" sz="2800" dirty="0"/>
              <a:t>Появления чувства эйфории и расслабленности.</a:t>
            </a:r>
          </a:p>
          <a:p>
            <a:r>
              <a:rPr lang="ru-RU" sz="2800" dirty="0"/>
              <a:t>Снижение уровня стресса и профилактика депрессии.</a:t>
            </a:r>
          </a:p>
          <a:p>
            <a:r>
              <a:rPr lang="ru-RU" sz="2800" dirty="0"/>
              <a:t>Временное повышение настроения.</a:t>
            </a:r>
          </a:p>
          <a:p>
            <a:r>
              <a:rPr lang="ru-RU" sz="2800" dirty="0"/>
              <a:t>Появление небольшого головокружения.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416319" y="1081137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6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0329" y="616582"/>
            <a:ext cx="3505199" cy="97631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Последствия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434662" y="1598613"/>
            <a:ext cx="4659749" cy="4262436"/>
          </a:xfrm>
        </p:spPr>
        <p:txBody>
          <a:bodyPr>
            <a:noAutofit/>
          </a:bodyPr>
          <a:lstStyle/>
          <a:p>
            <a:r>
              <a:rPr lang="ru-RU" sz="2400" dirty="0"/>
              <a:t>замедляются нормальные темпы роста;</a:t>
            </a:r>
          </a:p>
          <a:p>
            <a:r>
              <a:rPr lang="ru-RU" sz="2400" dirty="0"/>
              <a:t>резко меняется настроение </a:t>
            </a:r>
            <a:r>
              <a:rPr lang="ru-RU" sz="2400" dirty="0" smtClean="0"/>
              <a:t>- </a:t>
            </a:r>
            <a:r>
              <a:rPr lang="ru-RU" sz="2400" dirty="0"/>
              <a:t>от апатии к агрессии и наоборот;</a:t>
            </a:r>
          </a:p>
          <a:p>
            <a:r>
              <a:rPr lang="ru-RU" sz="2400" dirty="0"/>
              <a:t>страдает мозг </a:t>
            </a:r>
            <a:r>
              <a:rPr lang="ru-RU" sz="2400" dirty="0" smtClean="0"/>
              <a:t>- ухудшается </a:t>
            </a:r>
            <a:r>
              <a:rPr lang="ru-RU" sz="2400" dirty="0"/>
              <a:t>память, угнетаются когнитивные функции;</a:t>
            </a:r>
          </a:p>
          <a:p>
            <a:r>
              <a:rPr lang="ru-RU" sz="2400" dirty="0"/>
              <a:t>повышается риск развития онкологических заболеваний;</a:t>
            </a:r>
          </a:p>
          <a:p>
            <a:r>
              <a:rPr lang="ru-RU" sz="2400" dirty="0"/>
              <a:t>снижается иммунитет.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323013" y="641940"/>
            <a:ext cx="3278187" cy="31780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813" y="3079102"/>
            <a:ext cx="3029339" cy="2272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1" y="4215104"/>
            <a:ext cx="3997648" cy="224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21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f.ppt-online.org/files/slide/3/3C6KqTFkUG7iJuPYb9IwxyoWD10NfHM254Agva/slide-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185000"/>
            <a:ext cx="10580914" cy="652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95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408318" y="5638768"/>
            <a:ext cx="2880412" cy="29052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Цель деятельности социального педагога – содействие саморазвитию личности, организация профилактической работы и защита прав ребенк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5" y="283029"/>
            <a:ext cx="10460118" cy="638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1737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274</TotalTime>
  <Words>1287</Words>
  <Application>Microsoft Office PowerPoint</Application>
  <PresentationFormat>Произвольный</PresentationFormat>
  <Paragraphs>121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Справедливость</vt:lpstr>
      <vt:lpstr>Зависимость подростков от Снюс</vt:lpstr>
      <vt:lpstr>Что такое снюс.</vt:lpstr>
      <vt:lpstr>Презентация PowerPoint</vt:lpstr>
      <vt:lpstr>Состав снюса.</vt:lpstr>
      <vt:lpstr>НА КАКИЕ СИМПТОМЫ ОБРАЩАТЬ ВНИМАНИЯ И ЧТО ДОЛЖНО НАСТОРОЖИТЬ РОДИТЕЛЕЙ, УЧИТЕЛЕЙ</vt:lpstr>
      <vt:lpstr>Презентация PowerPoint</vt:lpstr>
      <vt:lpstr>Последствия</vt:lpstr>
      <vt:lpstr>Презентация PowerPoint</vt:lpstr>
      <vt:lpstr>Презентация PowerPoint</vt:lpstr>
      <vt:lpstr>Презентация PowerPoint</vt:lpstr>
      <vt:lpstr>Психологическое сопровождение школьников зависимых от психоактивных веществ</vt:lpstr>
      <vt:lpstr>Презентация PowerPoint</vt:lpstr>
      <vt:lpstr>Презентация PowerPoint</vt:lpstr>
      <vt:lpstr>В период, когда школьник употребляет ПАВ, и уже начал лечение с помощью мед. специалиста, школьнику рекомендуют сделать следующее:  </vt:lpstr>
      <vt:lpstr>Общие элементы практического консультирования (решение проблем / обучение навыкам)</vt:lpstr>
      <vt:lpstr>Презентация PowerPoint</vt:lpstr>
      <vt:lpstr>Презентация PowerPoint</vt:lpstr>
      <vt:lpstr>Когнитивно – поведенческая терапия</vt:lpstr>
      <vt:lpstr>Мотивационное интервью </vt:lpstr>
      <vt:lpstr>Основные принципы MИ 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Снюс</dc:title>
  <dc:creator>Катюшка</dc:creator>
  <cp:lastModifiedBy>79254607836</cp:lastModifiedBy>
  <cp:revision>24</cp:revision>
  <dcterms:created xsi:type="dcterms:W3CDTF">2019-11-18T11:55:51Z</dcterms:created>
  <dcterms:modified xsi:type="dcterms:W3CDTF">2019-12-15T21:34:12Z</dcterms:modified>
</cp:coreProperties>
</file>