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BC0BB"/>
    <a:srgbClr val="B3D3EA"/>
    <a:srgbClr val="1984CC"/>
    <a:srgbClr val="03136A"/>
    <a:srgbClr val="35759D"/>
    <a:srgbClr val="35B19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2" autoAdjust="0"/>
    <p:restoredTop sz="95596" autoAdjust="0"/>
  </p:normalViewPr>
  <p:slideViewPr>
    <p:cSldViewPr>
      <p:cViewPr varScale="1">
        <p:scale>
          <a:sx n="70" d="100"/>
          <a:sy n="70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D0DE7D1-61F8-4C15-8922-702E177BF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94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2F685-42FB-43B0-8573-0936B88BA1F1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5D2CD8-E65B-433D-A950-C41493308013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5D2CD8-E65B-433D-A950-C4149330801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5D2CD8-E65B-433D-A950-C4149330801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9200" y="990600"/>
            <a:ext cx="3886200" cy="704850"/>
          </a:xfrm>
          <a:effectLst/>
        </p:spPr>
        <p:txBody>
          <a:bodyPr/>
          <a:lstStyle>
            <a:lvl1pPr algn="ct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1981200"/>
            <a:ext cx="38862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72213" y="152400"/>
            <a:ext cx="2014537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5891213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28600" y="152400"/>
            <a:ext cx="805815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550" y="15240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5350" y="15240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5240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57158" y="4938728"/>
            <a:ext cx="8463314" cy="704850"/>
          </a:xfrm>
          <a:effectLst>
            <a:outerShdw dist="17961" dir="2700000" sx="1000" sy="1000" algn="ctr" rotWithShape="0">
              <a:schemeClr val="accent5"/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accent2"/>
                </a:solidFill>
              </a:rPr>
              <a:t>    What is the theme of our lesson?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dist="17961" dir="2700000" algn="ctr" rotWithShape="0">
              <a:schemeClr val="accent5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dirty="0" smtClean="0"/>
              <a:t>            Travelling by plane</a:t>
            </a:r>
            <a:endParaRPr lang="ru-RU" sz="4000" dirty="0"/>
          </a:p>
        </p:txBody>
      </p:sp>
      <p:sp>
        <p:nvSpPr>
          <p:cNvPr id="409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3600" b="1" dirty="0" smtClean="0"/>
              <a:t>What is the aim of our lesson?</a:t>
            </a:r>
          </a:p>
          <a:p>
            <a:pPr marL="0" indent="0">
              <a:lnSpc>
                <a:spcPct val="80000"/>
              </a:lnSpc>
              <a:buNone/>
            </a:pPr>
            <a:endParaRPr lang="en-US" sz="3600" b="1" dirty="0"/>
          </a:p>
          <a:p>
            <a:pPr marL="0" indent="0">
              <a:lnSpc>
                <a:spcPct val="80000"/>
              </a:lnSpc>
              <a:buNone/>
            </a:pPr>
            <a:r>
              <a:rPr lang="en-US" sz="3600" b="1" dirty="0" smtClean="0"/>
              <a:t>To discuss what you should do while travelling by air</a:t>
            </a: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4764" y="188640"/>
            <a:ext cx="7295728" cy="715963"/>
          </a:xfrm>
          <a:effectLst>
            <a:outerShdw dist="17961" dir="2700000" algn="ctr" rotWithShape="0">
              <a:schemeClr val="accent4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002060"/>
                </a:solidFill>
              </a:rPr>
              <a:t>Our lesson is divided into steps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28800"/>
            <a:ext cx="6934200" cy="504056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Step 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Learn what things you need to take while travelling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Step 2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2060"/>
                </a:solidFill>
              </a:rPr>
              <a:t>Learn new words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Step 3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2060"/>
                </a:solidFill>
              </a:rPr>
              <a:t>Revise the use of modal verbs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Step 4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2060"/>
                </a:solidFill>
              </a:rPr>
              <a:t>Listen to the airport announcements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Step 5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2060"/>
                </a:solidFill>
              </a:rPr>
              <a:t>Learn how to act at the airport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372" y="1554857"/>
            <a:ext cx="1080120" cy="108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1080120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84984"/>
            <a:ext cx="134668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62" y="4470214"/>
            <a:ext cx="1368152" cy="129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66" y="5531150"/>
            <a:ext cx="1461543" cy="129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What should you take?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 smtClean="0"/>
              <a:t>You should take … </a:t>
            </a:r>
          </a:p>
          <a:p>
            <a:pPr marL="0" indent="0">
              <a:buNone/>
            </a:pPr>
            <a:r>
              <a:rPr lang="en-US" sz="4800" dirty="0" smtClean="0"/>
              <a:t>I don’t think you need …</a:t>
            </a:r>
            <a:endParaRPr lang="ru-RU" sz="4800" dirty="0"/>
          </a:p>
        </p:txBody>
      </p:sp>
      <p:pic>
        <p:nvPicPr>
          <p:cNvPr id="2050" name="Picture 2" descr="C:\Users\user\Desktop\english-at-the-airpor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133429"/>
            <a:ext cx="57150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4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8272" y="260648"/>
            <a:ext cx="7295728" cy="715963"/>
          </a:xfrm>
          <a:effectLst>
            <a:outerShdw dist="17961" dir="2700000" algn="ctr" rotWithShape="0">
              <a:schemeClr val="accent4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002060"/>
                </a:solidFill>
              </a:rPr>
              <a:t>Have we reached the aim of the lesson?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28800"/>
            <a:ext cx="6934200" cy="5040560"/>
          </a:xfrm>
        </p:spPr>
        <p:txBody>
          <a:bodyPr/>
          <a:lstStyle/>
          <a:p>
            <a:pPr marL="431800" lvl="0" indent="-319088" algn="ctr" defTabSz="449263" hangingPunct="0">
              <a:lnSpc>
                <a:spcPct val="95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altLang="ru-RU" dirty="0" smtClean="0">
              <a:solidFill>
                <a:srgbClr val="000000"/>
              </a:solidFill>
              <a:latin typeface="Times New Roman"/>
            </a:endParaRPr>
          </a:p>
          <a:p>
            <a:pPr marL="431800" lvl="0" indent="-319088" algn="ctr" defTabSz="449263" hangingPunct="0">
              <a:lnSpc>
                <a:spcPct val="95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altLang="ru-RU" dirty="0">
              <a:solidFill>
                <a:srgbClr val="000000"/>
              </a:solidFill>
              <a:latin typeface="Times New Roman"/>
            </a:endParaRPr>
          </a:p>
          <a:p>
            <a:pPr marL="431800" lvl="0" indent="-319088" algn="ctr" defTabSz="449263" hangingPunct="0">
              <a:lnSpc>
                <a:spcPct val="95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altLang="ru-RU" dirty="0" smtClean="0">
              <a:solidFill>
                <a:srgbClr val="000000"/>
              </a:solidFill>
              <a:latin typeface="Times New Roman"/>
            </a:endParaRPr>
          </a:p>
          <a:p>
            <a:pPr marL="431800" lvl="0" indent="-319088" algn="ctr" defTabSz="449263" hangingPunct="0">
              <a:lnSpc>
                <a:spcPct val="95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altLang="ru-RU" dirty="0" smtClean="0">
              <a:solidFill>
                <a:srgbClr val="002060"/>
              </a:solidFill>
              <a:latin typeface="Times New Roman"/>
            </a:endParaRPr>
          </a:p>
          <a:p>
            <a:pPr marL="431800" lvl="0" indent="-319088" algn="ctr" defTabSz="449263" hangingPunct="0">
              <a:lnSpc>
                <a:spcPct val="95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altLang="ru-RU" dirty="0">
              <a:solidFill>
                <a:srgbClr val="002060"/>
              </a:solidFill>
              <a:latin typeface="Times New Roman"/>
            </a:endParaRPr>
          </a:p>
          <a:p>
            <a:pPr marL="431800" lvl="0" indent="-319088" algn="ctr" defTabSz="449263" hangingPunct="0">
              <a:lnSpc>
                <a:spcPct val="95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altLang="ru-RU" dirty="0" smtClean="0">
              <a:solidFill>
                <a:srgbClr val="002060"/>
              </a:solidFill>
              <a:latin typeface="Times New Roman"/>
            </a:endParaRPr>
          </a:p>
          <a:p>
            <a:pPr marL="431800" lvl="0" indent="-319088" algn="ctr" defTabSz="449263" hangingPunct="0">
              <a:lnSpc>
                <a:spcPct val="95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altLang="ru-RU" dirty="0">
              <a:solidFill>
                <a:srgbClr val="002060"/>
              </a:solidFill>
              <a:latin typeface="Times New Roman"/>
            </a:endParaRPr>
          </a:p>
          <a:p>
            <a:pPr marL="431800" lvl="0" indent="-319088" algn="ctr" defTabSz="449263" hangingPunct="0">
              <a:lnSpc>
                <a:spcPct val="95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altLang="ru-RU" dirty="0" smtClean="0">
                <a:solidFill>
                  <a:srgbClr val="002060"/>
                </a:solidFill>
                <a:latin typeface="Times New Roman"/>
              </a:rPr>
              <a:t>HAVE </a:t>
            </a:r>
            <a:r>
              <a:rPr lang="ru-RU" altLang="ru-RU" dirty="0">
                <a:solidFill>
                  <a:srgbClr val="002060"/>
                </a:solidFill>
                <a:latin typeface="Times New Roman"/>
              </a:rPr>
              <a:t>A GOOD FLIGHT!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12092"/>
              </p:ext>
            </p:extLst>
          </p:nvPr>
        </p:nvGraphicFramePr>
        <p:xfrm>
          <a:off x="2267744" y="1628800"/>
          <a:ext cx="6096000" cy="41148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48000"/>
                <a:gridCol w="3048000"/>
              </a:tblGrid>
              <a:tr h="763285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2060"/>
                          </a:solidFill>
                        </a:rPr>
                        <a:t>I know what things to take to the</a:t>
                      </a:r>
                      <a:r>
                        <a:rPr lang="en-US" sz="2400" b="0" baseline="0" dirty="0" smtClean="0">
                          <a:solidFill>
                            <a:srgbClr val="002060"/>
                          </a:solidFill>
                        </a:rPr>
                        <a:t> trip</a:t>
                      </a:r>
                      <a:endParaRPr lang="ru-RU" sz="24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2060"/>
                          </a:solidFill>
                        </a:rPr>
                        <a:t>1 point</a:t>
                      </a:r>
                      <a:endParaRPr lang="ru-RU" sz="24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2060"/>
                          </a:solidFill>
                        </a:rPr>
                        <a:t>I have learnt new words </a:t>
                      </a:r>
                      <a:endParaRPr lang="ru-RU" sz="24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2060"/>
                          </a:solidFill>
                        </a:rPr>
                        <a:t>9 points</a:t>
                      </a:r>
                      <a:endParaRPr lang="ru-RU" sz="24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2060"/>
                          </a:solidFill>
                        </a:rPr>
                        <a:t>I’ve</a:t>
                      </a:r>
                      <a:r>
                        <a:rPr lang="en-US" sz="2400" b="0" baseline="0" dirty="0" smtClean="0">
                          <a:solidFill>
                            <a:srgbClr val="002060"/>
                          </a:solidFill>
                        </a:rPr>
                        <a:t> revised modal verbs</a:t>
                      </a:r>
                      <a:endParaRPr lang="ru-RU" sz="24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2060"/>
                          </a:solidFill>
                        </a:rPr>
                        <a:t>8 points</a:t>
                      </a:r>
                      <a:endParaRPr lang="ru-RU" sz="24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2060"/>
                          </a:solidFill>
                        </a:rPr>
                        <a:t>I understand airport announcements</a:t>
                      </a:r>
                      <a:endParaRPr lang="ru-RU" sz="24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2060"/>
                          </a:solidFill>
                        </a:rPr>
                        <a:t>4 points</a:t>
                      </a:r>
                      <a:endParaRPr lang="ru-RU" sz="24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2060"/>
                          </a:solidFill>
                        </a:rPr>
                        <a:t>I know how to act at the airport</a:t>
                      </a:r>
                      <a:endParaRPr lang="ru-RU" sz="24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2060"/>
                          </a:solidFill>
                        </a:rPr>
                        <a:t>9 points</a:t>
                      </a:r>
                      <a:endParaRPr lang="ru-RU" sz="24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73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My score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297333"/>
              </p:ext>
            </p:extLst>
          </p:nvPr>
        </p:nvGraphicFramePr>
        <p:xfrm>
          <a:off x="971550" y="1524000"/>
          <a:ext cx="7315200" cy="42812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2140632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002060"/>
                          </a:solidFill>
                        </a:rPr>
                        <a:t>28-31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002060"/>
                          </a:solidFill>
                        </a:rPr>
                        <a:t>22-27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002060"/>
                          </a:solidFill>
                        </a:rPr>
                        <a:t>16-21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002060"/>
                          </a:solidFill>
                        </a:rPr>
                        <a:t>&lt;16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140632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002060"/>
                          </a:solidFill>
                        </a:rPr>
                        <a:t>Very good!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002060"/>
                          </a:solidFill>
                        </a:rPr>
                        <a:t>Good!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002060"/>
                          </a:solidFill>
                        </a:rPr>
                        <a:t>Not bad!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002060"/>
                          </a:solidFill>
                        </a:rPr>
                        <a:t>Try</a:t>
                      </a:r>
                      <a:r>
                        <a:rPr lang="en-US" sz="4400" baseline="0" dirty="0" smtClean="0">
                          <a:solidFill>
                            <a:srgbClr val="002060"/>
                          </a:solidFill>
                        </a:rPr>
                        <a:t> again!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1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8272" y="260648"/>
            <a:ext cx="7295728" cy="715963"/>
          </a:xfrm>
          <a:effectLst>
            <a:outerShdw dist="17961" dir="2700000" algn="ctr" rotWithShape="0">
              <a:schemeClr val="accent4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002060"/>
                </a:solidFill>
              </a:rPr>
              <a:t>              Your </a:t>
            </a:r>
            <a:r>
              <a:rPr lang="en-US" sz="4000" dirty="0" err="1" smtClean="0">
                <a:solidFill>
                  <a:srgbClr val="002060"/>
                </a:solidFill>
              </a:rPr>
              <a:t>hometask</a:t>
            </a:r>
            <a:endParaRPr lang="en-US" sz="4000" dirty="0" smtClean="0">
              <a:solidFill>
                <a:srgbClr val="00206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28800"/>
            <a:ext cx="6934200" cy="5040560"/>
          </a:xfrm>
        </p:spPr>
        <p:txBody>
          <a:bodyPr/>
          <a:lstStyle/>
          <a:p>
            <a:pPr marL="431800" lvl="0" indent="-319088" algn="ctr" defTabSz="449263" hangingPunct="0">
              <a:lnSpc>
                <a:spcPct val="95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altLang="ru-RU" sz="4800" dirty="0">
              <a:solidFill>
                <a:srgbClr val="002060"/>
              </a:solidFill>
              <a:latin typeface="Times New Roman"/>
            </a:endParaRPr>
          </a:p>
          <a:p>
            <a:pPr marL="431800" lvl="0" indent="-319088" algn="ctr" defTabSz="449263" hangingPunct="0">
              <a:lnSpc>
                <a:spcPct val="95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altLang="ru-RU" sz="4800" dirty="0" smtClean="0">
              <a:solidFill>
                <a:srgbClr val="002060"/>
              </a:solidFill>
              <a:latin typeface="Times New Roman"/>
            </a:endParaRPr>
          </a:p>
          <a:p>
            <a:pPr marL="431800" lvl="0" indent="-319088" algn="ctr" defTabSz="449263" hangingPunct="0">
              <a:lnSpc>
                <a:spcPct val="95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altLang="ru-RU" sz="4800" dirty="0" smtClean="0">
                <a:solidFill>
                  <a:srgbClr val="002060"/>
                </a:solidFill>
                <a:latin typeface="Times New Roman"/>
              </a:rPr>
              <a:t>Ex</a:t>
            </a:r>
            <a:r>
              <a:rPr lang="en-US" altLang="ru-RU" sz="4800" dirty="0" smtClean="0">
                <a:solidFill>
                  <a:srgbClr val="002060"/>
                </a:solidFill>
                <a:latin typeface="Times New Roman"/>
              </a:rPr>
              <a:t>.59</a:t>
            </a:r>
            <a:r>
              <a:rPr lang="en-US" altLang="ru-RU" sz="4800" dirty="0" smtClean="0">
                <a:solidFill>
                  <a:srgbClr val="002060"/>
                </a:solidFill>
                <a:latin typeface="Times New Roman"/>
              </a:rPr>
              <a:t>, p.80</a:t>
            </a:r>
            <a:endParaRPr lang="en-US" altLang="ru-RU" sz="4800" dirty="0" smtClean="0">
              <a:solidFill>
                <a:srgbClr val="002060"/>
              </a:solidFill>
              <a:latin typeface="Times New Roman"/>
            </a:endParaRPr>
          </a:p>
          <a:p>
            <a:pPr marL="431800" lvl="0" indent="-319088" algn="ctr" defTabSz="449263" hangingPunct="0">
              <a:lnSpc>
                <a:spcPct val="95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altLang="ru-RU" dirty="0" smtClean="0">
              <a:solidFill>
                <a:srgbClr val="002060"/>
              </a:solidFill>
              <a:latin typeface="Times New Roman"/>
            </a:endParaRPr>
          </a:p>
          <a:p>
            <a:pPr marL="431800" lvl="0" indent="-319088" algn="ctr" defTabSz="449263" hangingPunct="0">
              <a:lnSpc>
                <a:spcPct val="95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altLang="ru-RU" dirty="0">
              <a:solidFill>
                <a:srgbClr val="002060"/>
              </a:solidFill>
              <a:latin typeface="Times New Roman"/>
            </a:endParaRPr>
          </a:p>
          <a:p>
            <a:pPr marL="431800" lvl="0" indent="-319088" algn="ctr" defTabSz="449263" hangingPunct="0">
              <a:lnSpc>
                <a:spcPct val="95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altLang="ru-RU" dirty="0" smtClean="0">
              <a:solidFill>
                <a:srgbClr val="002060"/>
              </a:solidFill>
              <a:latin typeface="Times New Roman"/>
            </a:endParaRPr>
          </a:p>
          <a:p>
            <a:pPr marL="431800" lvl="0" indent="-319088" algn="ctr" defTabSz="449263" hangingPunct="0">
              <a:lnSpc>
                <a:spcPct val="95000"/>
              </a:lnSpc>
              <a:spcBef>
                <a:spcPct val="0"/>
              </a:spcBef>
              <a:spcAft>
                <a:spcPts val="1413"/>
              </a:spcAft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altLang="ru-RU" dirty="0">
              <a:solidFill>
                <a:srgbClr val="002060"/>
              </a:solidFill>
              <a:latin typeface="Times New Roman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Другая 241">
      <a:dk1>
        <a:srgbClr val="151515"/>
      </a:dk1>
      <a:lt1>
        <a:srgbClr val="FFFFFF"/>
      </a:lt1>
      <a:dk2>
        <a:srgbClr val="FFFFFF"/>
      </a:dk2>
      <a:lt2>
        <a:srgbClr val="2984C9"/>
      </a:lt2>
      <a:accent1>
        <a:srgbClr val="80B9E3"/>
      </a:accent1>
      <a:accent2>
        <a:srgbClr val="00008D"/>
      </a:accent2>
      <a:accent3>
        <a:srgbClr val="FFFFFF"/>
      </a:accent3>
      <a:accent4>
        <a:srgbClr val="BBC0BB"/>
      </a:accent4>
      <a:accent5>
        <a:srgbClr val="80B9E3"/>
      </a:accent5>
      <a:accent6>
        <a:srgbClr val="4646DA"/>
      </a:accent6>
      <a:hlink>
        <a:srgbClr val="4646DA"/>
      </a:hlink>
      <a:folHlink>
        <a:srgbClr val="151515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E21B0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powerpoint-template-24</Template>
  <TotalTime>127</TotalTime>
  <Words>177</Words>
  <Application>Microsoft Office PowerPoint</Application>
  <PresentationFormat>Экран (4:3)</PresentationFormat>
  <Paragraphs>63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powerpoint-template-24</vt:lpstr>
      <vt:lpstr>    What is the theme of our lesson?</vt:lpstr>
      <vt:lpstr>            Travelling by plane</vt:lpstr>
      <vt:lpstr>Our lesson is divided into steps</vt:lpstr>
      <vt:lpstr>        What should you take?</vt:lpstr>
      <vt:lpstr>Have we reached the aim of the lesson?</vt:lpstr>
      <vt:lpstr>                   My score</vt:lpstr>
      <vt:lpstr>              Your hometask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home</dc:creator>
  <cp:lastModifiedBy>Марина</cp:lastModifiedBy>
  <cp:revision>22</cp:revision>
  <dcterms:created xsi:type="dcterms:W3CDTF">2012-04-20T20:16:23Z</dcterms:created>
  <dcterms:modified xsi:type="dcterms:W3CDTF">2019-12-23T03:09:09Z</dcterms:modified>
</cp:coreProperties>
</file>