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</p:sldMasterIdLst>
  <p:sldIdLst>
    <p:sldId id="256" r:id="rId3"/>
    <p:sldId id="271" r:id="rId4"/>
    <p:sldId id="273" r:id="rId5"/>
    <p:sldId id="260" r:id="rId6"/>
    <p:sldId id="263" r:id="rId7"/>
    <p:sldId id="267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336600"/>
    <a:srgbClr val="0066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8BBF-89E2-4D3B-956C-262859B7F458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59D9-4DB2-46E5-91E5-DA496E93001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8BBF-89E2-4D3B-956C-262859B7F458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59D9-4DB2-46E5-91E5-DA496E9300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8BBF-89E2-4D3B-956C-262859B7F458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59D9-4DB2-46E5-91E5-DA496E9300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8BBF-89E2-4D3B-956C-262859B7F458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59D9-4DB2-46E5-91E5-DA496E93001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8BBF-89E2-4D3B-956C-262859B7F458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59D9-4DB2-46E5-91E5-DA496E9300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8BBF-89E2-4D3B-956C-262859B7F458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59D9-4DB2-46E5-91E5-DA496E9300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8BBF-89E2-4D3B-956C-262859B7F458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59D9-4DB2-46E5-91E5-DA496E9300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8BBF-89E2-4D3B-956C-262859B7F458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59D9-4DB2-46E5-91E5-DA496E93001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8BBF-89E2-4D3B-956C-262859B7F458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59D9-4DB2-46E5-91E5-DA496E9300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8BBF-89E2-4D3B-956C-262859B7F458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59D9-4DB2-46E5-91E5-DA496E9300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8BBF-89E2-4D3B-956C-262859B7F458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59D9-4DB2-46E5-91E5-DA496E9300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8BBF-89E2-4D3B-956C-262859B7F458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59D9-4DB2-46E5-91E5-DA496E9300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8BBF-89E2-4D3B-956C-262859B7F458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59D9-4DB2-46E5-91E5-DA496E93001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8BBF-89E2-4D3B-956C-262859B7F458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59D9-4DB2-46E5-91E5-DA496E9300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8BBF-89E2-4D3B-956C-262859B7F458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59D9-4DB2-46E5-91E5-DA496E9300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8BBF-89E2-4D3B-956C-262859B7F458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AA759D9-4DB2-46E5-91E5-DA496E93001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8BBF-89E2-4D3B-956C-262859B7F458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59D9-4DB2-46E5-91E5-DA496E9300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8BBF-89E2-4D3B-956C-262859B7F458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59D9-4DB2-46E5-91E5-DA496E9300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8BBF-89E2-4D3B-956C-262859B7F458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59D9-4DB2-46E5-91E5-DA496E9300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8BBF-89E2-4D3B-956C-262859B7F458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59D9-4DB2-46E5-91E5-DA496E9300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8BBF-89E2-4D3B-956C-262859B7F458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59D9-4DB2-46E5-91E5-DA496E9300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8BBF-89E2-4D3B-956C-262859B7F458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59D9-4DB2-46E5-91E5-DA496E9300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CF8BBF-89E2-4D3B-956C-262859B7F458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AA759D9-4DB2-46E5-91E5-DA496E93001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CF8BBF-89E2-4D3B-956C-262859B7F458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A759D9-4DB2-46E5-91E5-DA496E9300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5.jp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3.wdp"/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12" Type="http://schemas.openxmlformats.org/officeDocument/2006/relationships/image" Target="../media/image11.png"/><Relationship Id="rId2" Type="http://schemas.openxmlformats.org/officeDocument/2006/relationships/image" Target="../media/image15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17.jpe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3.wdp"/><Relationship Id="rId3" Type="http://schemas.openxmlformats.org/officeDocument/2006/relationships/image" Target="../media/image20.jpg"/><Relationship Id="rId7" Type="http://schemas.openxmlformats.org/officeDocument/2006/relationships/image" Target="../media/image18.png"/><Relationship Id="rId12" Type="http://schemas.openxmlformats.org/officeDocument/2006/relationships/image" Target="../media/image11.png"/><Relationship Id="rId2" Type="http://schemas.openxmlformats.org/officeDocument/2006/relationships/image" Target="../media/image19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21.jp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3.wdp"/><Relationship Id="rId3" Type="http://schemas.openxmlformats.org/officeDocument/2006/relationships/image" Target="../media/image23.jpeg"/><Relationship Id="rId7" Type="http://schemas.openxmlformats.org/officeDocument/2006/relationships/image" Target="../media/image18.png"/><Relationship Id="rId12" Type="http://schemas.openxmlformats.org/officeDocument/2006/relationships/image" Target="../media/image11.png"/><Relationship Id="rId2" Type="http://schemas.openxmlformats.org/officeDocument/2006/relationships/image" Target="../media/image22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24.jp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29600" cy="1769368"/>
          </a:xfrm>
          <a:noFill/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6600"/>
                </a:solidFill>
              </a:rPr>
              <a:t>Образовательная ситуация для детей средней группы </a:t>
            </a:r>
            <a:r>
              <a:rPr lang="ru-RU" sz="2800" dirty="0" smtClean="0">
                <a:solidFill>
                  <a:srgbClr val="92D050"/>
                </a:solidFill>
              </a:rPr>
              <a:t/>
            </a:r>
            <a:br>
              <a:rPr lang="ru-RU" sz="2800" dirty="0" smtClean="0">
                <a:solidFill>
                  <a:srgbClr val="92D050"/>
                </a:solidFill>
              </a:rPr>
            </a:br>
            <a:r>
              <a:rPr lang="ru-RU" sz="2800" dirty="0" smtClean="0">
                <a:solidFill>
                  <a:srgbClr val="92D050"/>
                </a:solidFill>
              </a:rPr>
              <a:t>«Жизнь животных в лесу»</a:t>
            </a:r>
            <a:endParaRPr lang="ru-RU" sz="2800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7992888" cy="352839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>
                <a:solidFill>
                  <a:srgbClr val="292929"/>
                </a:solidFill>
              </a:rPr>
              <a:t>Образовательная </a:t>
            </a:r>
            <a:r>
              <a:rPr lang="ru-RU" b="1" dirty="0" smtClean="0">
                <a:solidFill>
                  <a:srgbClr val="292929"/>
                </a:solidFill>
              </a:rPr>
              <a:t>цель:</a:t>
            </a:r>
          </a:p>
          <a:p>
            <a:pPr algn="just"/>
            <a:r>
              <a:rPr lang="ru-RU" b="1" dirty="0" smtClean="0">
                <a:solidFill>
                  <a:srgbClr val="292929"/>
                </a:solidFill>
              </a:rPr>
              <a:t> </a:t>
            </a:r>
            <a:r>
              <a:rPr lang="ru-RU" b="1" dirty="0">
                <a:solidFill>
                  <a:srgbClr val="292929"/>
                </a:solidFill>
              </a:rPr>
              <a:t>-</a:t>
            </a:r>
            <a:r>
              <a:rPr lang="ru-RU" dirty="0">
                <a:solidFill>
                  <a:srgbClr val="292929"/>
                </a:solidFill>
              </a:rPr>
              <a:t> Расширить представления детей о внешнем виде, образе жизни и жилищах лесных обитателей. Показать детям простейшие связи между сезонными изменениями в природе и поведением животных.  </a:t>
            </a:r>
          </a:p>
          <a:p>
            <a:pPr algn="just"/>
            <a:r>
              <a:rPr lang="ru-RU" b="1" dirty="0">
                <a:solidFill>
                  <a:srgbClr val="292929"/>
                </a:solidFill>
              </a:rPr>
              <a:t>Развивающая </a:t>
            </a:r>
            <a:r>
              <a:rPr lang="ru-RU" b="1" dirty="0" smtClean="0">
                <a:solidFill>
                  <a:srgbClr val="292929"/>
                </a:solidFill>
              </a:rPr>
              <a:t>цель:</a:t>
            </a:r>
          </a:p>
          <a:p>
            <a:pPr algn="just"/>
            <a:r>
              <a:rPr lang="ru-RU" dirty="0" smtClean="0">
                <a:solidFill>
                  <a:srgbClr val="292929"/>
                </a:solidFill>
              </a:rPr>
              <a:t>- </a:t>
            </a:r>
            <a:r>
              <a:rPr lang="ru-RU" dirty="0">
                <a:solidFill>
                  <a:srgbClr val="292929"/>
                </a:solidFill>
              </a:rPr>
              <a:t>Развивать внимание, память, мышление, речь, мелкую </a:t>
            </a:r>
            <a:r>
              <a:rPr lang="ru-RU" dirty="0" smtClean="0">
                <a:solidFill>
                  <a:srgbClr val="292929"/>
                </a:solidFill>
              </a:rPr>
              <a:t>моторику.</a:t>
            </a:r>
            <a:endParaRPr lang="ru-RU" dirty="0">
              <a:solidFill>
                <a:srgbClr val="292929"/>
              </a:solidFill>
            </a:endParaRPr>
          </a:p>
          <a:p>
            <a:pPr algn="just"/>
            <a:r>
              <a:rPr lang="ru-RU" b="1" dirty="0">
                <a:solidFill>
                  <a:srgbClr val="292929"/>
                </a:solidFill>
              </a:rPr>
              <a:t>Воспитательная </a:t>
            </a:r>
            <a:r>
              <a:rPr lang="ru-RU" b="1" dirty="0" smtClean="0">
                <a:solidFill>
                  <a:srgbClr val="292929"/>
                </a:solidFill>
              </a:rPr>
              <a:t>цель:</a:t>
            </a:r>
          </a:p>
          <a:p>
            <a:pPr algn="just"/>
            <a:r>
              <a:rPr lang="ru-RU" b="1" dirty="0" smtClean="0">
                <a:solidFill>
                  <a:srgbClr val="292929"/>
                </a:solidFill>
              </a:rPr>
              <a:t>-</a:t>
            </a:r>
            <a:r>
              <a:rPr lang="ru-RU" dirty="0" smtClean="0">
                <a:solidFill>
                  <a:srgbClr val="292929"/>
                </a:solidFill>
              </a:rPr>
              <a:t> </a:t>
            </a:r>
            <a:r>
              <a:rPr lang="ru-RU" dirty="0">
                <a:solidFill>
                  <a:srgbClr val="292929"/>
                </a:solidFill>
              </a:rPr>
              <a:t>Воспитывать бережное, заботливое отношение к животным. </a:t>
            </a:r>
          </a:p>
          <a:p>
            <a:pPr algn="just"/>
            <a:endParaRPr lang="ru-RU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620688"/>
            <a:ext cx="7944610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469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71" y="116633"/>
            <a:ext cx="4248472" cy="31455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" b="3811"/>
          <a:stretch/>
        </p:blipFill>
        <p:spPr>
          <a:xfrm>
            <a:off x="159072" y="3408569"/>
            <a:ext cx="4248472" cy="31887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" r="1614"/>
          <a:stretch/>
        </p:blipFill>
        <p:spPr>
          <a:xfrm>
            <a:off x="4499992" y="146931"/>
            <a:ext cx="4392488" cy="3115203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123226"/>
              </p:ext>
            </p:extLst>
          </p:nvPr>
        </p:nvGraphicFramePr>
        <p:xfrm>
          <a:off x="4819054" y="3408569"/>
          <a:ext cx="3944618" cy="31887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2309"/>
                <a:gridCol w="1972309"/>
              </a:tblGrid>
              <a:tr h="1771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2" marR="63882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2" marR="63882" marT="0" marB="0">
                    <a:solidFill>
                      <a:srgbClr val="FFCCCC"/>
                    </a:solidFill>
                  </a:tcPr>
                </a:tc>
              </a:tr>
              <a:tr h="1417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2" marR="638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2" marR="63882" marT="0" marB="0"/>
                </a:tc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5004049" y="3408569"/>
            <a:ext cx="3456384" cy="3116775"/>
            <a:chOff x="0" y="0"/>
            <a:chExt cx="3709035" cy="3536315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0" y="0"/>
              <a:ext cx="3709035" cy="3536315"/>
              <a:chOff x="0" y="0"/>
              <a:chExt cx="3709358" cy="3536830"/>
            </a:xfrm>
          </p:grpSpPr>
          <p:pic>
            <p:nvPicPr>
              <p:cNvPr id="10" name="Рисунок 9" descr="http://s1.iconbird.com/ico/2013/12/517/w256h2561386955379FAQ2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32" y="0"/>
                <a:ext cx="1820174" cy="182017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Рисунок 10" descr="Картинки по запросу лиса без фона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32" y="2725947"/>
                <a:ext cx="733245" cy="8108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Рисунок 11" descr="katalog-oboev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2204" y="2070339"/>
                <a:ext cx="508958" cy="56071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Рисунок 12" descr="57f9662622903157a63704fe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992702"/>
                <a:ext cx="569343" cy="7332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Рисунок 13" descr="https://kartinki.detki.today/wp-content/uploads/2016/04/milyiy-mishka-400x400.jp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5500" r="9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3192" y="2820838"/>
                <a:ext cx="715993" cy="7159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Рисунок 14" descr="http://xn--i1abbnckbmcl9fb.xn--p1ai/%D1%81%D1%82%D0%B0%D1%82%D1%8C%D0%B8/513781/img2.jp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0" b="100000" l="667" r="100000">
                            <a14:foregroundMark x1="26667" y1="97191" x2="26667" y2="97191"/>
                            <a14:foregroundMark x1="59667" y1="96067" x2="59667" y2="96067"/>
                            <a14:foregroundMark x1="66000" y1="96629" x2="66000" y2="96629"/>
                            <a14:foregroundMark x1="58333" y1="96910" x2="58333" y2="96910"/>
                            <a14:foregroundMark x1="63667" y1="96629" x2="63667" y2="96629"/>
                            <a14:foregroundMark x1="70667" y1="96629" x2="70667" y2="96629"/>
                            <a14:foregroundMark x1="73333" y1="96629" x2="73333" y2="96629"/>
                            <a14:foregroundMark x1="69333" y1="96067" x2="69333" y2="96067"/>
                            <a14:foregroundMark x1="61333" y1="96910" x2="61333" y2="96910"/>
                            <a14:foregroundMark x1="7667" y1="52809" x2="7667" y2="52809"/>
                            <a14:foregroundMark x1="10333" y1="52809" x2="10333" y2="52809"/>
                            <a14:foregroundMark x1="4667" y1="53652" x2="4667" y2="5365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5615" y="129396"/>
                <a:ext cx="1475117" cy="17511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Рисунок 15" descr="http://pngimg.com/uploads/pine_cone/pine_cone_PNG13339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9849" y="2147977"/>
                <a:ext cx="819509" cy="38818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Рисунок 16" descr="http://www.picshare.ru/uploads/141106/nvs86B6jkZ.png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0619" y="2846717"/>
                <a:ext cx="690113" cy="50033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9" name="Рисунок 8" descr="Похожее изображе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04845" y="2191110"/>
              <a:ext cx="879895" cy="65560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1646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6"/>
          <a:stretch/>
        </p:blipFill>
        <p:spPr>
          <a:xfrm>
            <a:off x="147500" y="76441"/>
            <a:ext cx="4424499" cy="3245650"/>
          </a:xfrm>
          <a:prstGeom prst="rect">
            <a:avLst/>
          </a:prstGeom>
        </p:spPr>
      </p:pic>
      <p:pic>
        <p:nvPicPr>
          <p:cNvPr id="5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76441"/>
            <a:ext cx="4032448" cy="3245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01" y="3429000"/>
            <a:ext cx="4424499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390977"/>
              </p:ext>
            </p:extLst>
          </p:nvPr>
        </p:nvGraphicFramePr>
        <p:xfrm>
          <a:off x="4819054" y="3408569"/>
          <a:ext cx="3944618" cy="31887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2309"/>
                <a:gridCol w="1972309"/>
              </a:tblGrid>
              <a:tr h="1771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2" marR="63882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2" marR="63882" marT="0" marB="0">
                    <a:solidFill>
                      <a:srgbClr val="FFCCCC"/>
                    </a:solidFill>
                  </a:tcPr>
                </a:tc>
              </a:tr>
              <a:tr h="1417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2" marR="638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2" marR="63882" marT="0" marB="0"/>
                </a:tc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5004049" y="3522597"/>
            <a:ext cx="3456384" cy="3002747"/>
            <a:chOff x="0" y="129377"/>
            <a:chExt cx="3709035" cy="3406938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0" y="129377"/>
              <a:ext cx="3709035" cy="3406938"/>
              <a:chOff x="0" y="129396"/>
              <a:chExt cx="3709358" cy="3407434"/>
            </a:xfrm>
          </p:grpSpPr>
          <p:pic>
            <p:nvPicPr>
              <p:cNvPr id="11" name="Рисунок 10" descr="http://s1.iconbird.com/ico/2013/12/517/w256h2561386955379FAQ2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32" y="129396"/>
                <a:ext cx="1820174" cy="16907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Рисунок 11" descr="Картинки по запросу лиса без фона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32" y="2725947"/>
                <a:ext cx="733245" cy="8108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Рисунок 12" descr="katalog-oboev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2204" y="2070339"/>
                <a:ext cx="508958" cy="56071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Рисунок 13" descr="57f9662622903157a63704fe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992702"/>
                <a:ext cx="569343" cy="7332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Рисунок 14" descr="https://kartinki.detki.today/wp-content/uploads/2016/04/milyiy-mishka-400x400.jp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5500" r="9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3192" y="2820838"/>
                <a:ext cx="715993" cy="7159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Рисунок 15" descr="http://xn--i1abbnckbmcl9fb.xn--p1ai/%D1%81%D1%82%D0%B0%D1%82%D1%8C%D0%B8/513781/img2.jp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0" b="100000" l="667" r="100000">
                            <a14:foregroundMark x1="26667" y1="97191" x2="26667" y2="97191"/>
                            <a14:foregroundMark x1="59667" y1="96067" x2="59667" y2="96067"/>
                            <a14:foregroundMark x1="66000" y1="96629" x2="66000" y2="96629"/>
                            <a14:foregroundMark x1="58333" y1="96910" x2="58333" y2="96910"/>
                            <a14:foregroundMark x1="63667" y1="96629" x2="63667" y2="96629"/>
                            <a14:foregroundMark x1="70667" y1="96629" x2="70667" y2="96629"/>
                            <a14:foregroundMark x1="73333" y1="96629" x2="73333" y2="96629"/>
                            <a14:foregroundMark x1="69333" y1="96067" x2="69333" y2="96067"/>
                            <a14:foregroundMark x1="61333" y1="96910" x2="61333" y2="96910"/>
                            <a14:foregroundMark x1="7667" y1="52809" x2="7667" y2="52809"/>
                            <a14:foregroundMark x1="10333" y1="52809" x2="10333" y2="52809"/>
                            <a14:foregroundMark x1="4667" y1="53652" x2="4667" y2="5365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5615" y="129396"/>
                <a:ext cx="1475117" cy="17511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Рисунок 16" descr="http://pngimg.com/uploads/pine_cone/pine_cone_PNG13339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9849" y="2147977"/>
                <a:ext cx="819509" cy="38818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Рисунок 17" descr="http://www.picshare.ru/uploads/141106/nvs86B6jkZ.png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0619" y="2846717"/>
                <a:ext cx="690113" cy="50033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" name="Рисунок 9" descr="Похожее изображе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04845" y="2191110"/>
              <a:ext cx="879895" cy="65560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864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1" y="188640"/>
            <a:ext cx="4284477" cy="3096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8"/>
          <a:stretch/>
        </p:blipFill>
        <p:spPr>
          <a:xfrm>
            <a:off x="4788025" y="188641"/>
            <a:ext cx="396044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11" y="3429000"/>
            <a:ext cx="4212469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570246"/>
              </p:ext>
            </p:extLst>
          </p:nvPr>
        </p:nvGraphicFramePr>
        <p:xfrm>
          <a:off x="4819054" y="3408569"/>
          <a:ext cx="3944618" cy="31887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2309"/>
                <a:gridCol w="1972309"/>
              </a:tblGrid>
              <a:tr h="1771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2" marR="63882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2" marR="63882" marT="0" marB="0">
                    <a:solidFill>
                      <a:srgbClr val="FFCCCC"/>
                    </a:solidFill>
                  </a:tcPr>
                </a:tc>
              </a:tr>
              <a:tr h="1417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2" marR="638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2" marR="63882" marT="0" marB="0"/>
                </a:tc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5004049" y="3522597"/>
            <a:ext cx="3456384" cy="3002747"/>
            <a:chOff x="0" y="129377"/>
            <a:chExt cx="3709035" cy="3406938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0" y="129377"/>
              <a:ext cx="3709035" cy="3406938"/>
              <a:chOff x="0" y="129396"/>
              <a:chExt cx="3709358" cy="3407434"/>
            </a:xfrm>
          </p:grpSpPr>
          <p:pic>
            <p:nvPicPr>
              <p:cNvPr id="11" name="Рисунок 10" descr="http://s1.iconbird.com/ico/2013/12/517/w256h2561386955379FAQ2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32" y="129396"/>
                <a:ext cx="1820174" cy="16907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Рисунок 11" descr="Картинки по запросу лиса без фона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32" y="2725947"/>
                <a:ext cx="733245" cy="8108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Рисунок 12" descr="katalog-oboev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2204" y="2070339"/>
                <a:ext cx="508958" cy="56071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Рисунок 13" descr="57f9662622903157a63704fe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992702"/>
                <a:ext cx="569343" cy="7332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Рисунок 14" descr="https://kartinki.detki.today/wp-content/uploads/2016/04/milyiy-mishka-400x400.jp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5500" r="9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3192" y="2820838"/>
                <a:ext cx="715993" cy="7159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Рисунок 15" descr="http://xn--i1abbnckbmcl9fb.xn--p1ai/%D1%81%D1%82%D0%B0%D1%82%D1%8C%D0%B8/513781/img2.jp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0" b="100000" l="667" r="100000">
                            <a14:foregroundMark x1="26667" y1="97191" x2="26667" y2="97191"/>
                            <a14:foregroundMark x1="59667" y1="96067" x2="59667" y2="96067"/>
                            <a14:foregroundMark x1="66000" y1="96629" x2="66000" y2="96629"/>
                            <a14:foregroundMark x1="58333" y1="96910" x2="58333" y2="96910"/>
                            <a14:foregroundMark x1="63667" y1="96629" x2="63667" y2="96629"/>
                            <a14:foregroundMark x1="70667" y1="96629" x2="70667" y2="96629"/>
                            <a14:foregroundMark x1="73333" y1="96629" x2="73333" y2="96629"/>
                            <a14:foregroundMark x1="69333" y1="96067" x2="69333" y2="96067"/>
                            <a14:foregroundMark x1="61333" y1="96910" x2="61333" y2="96910"/>
                            <a14:foregroundMark x1="7667" y1="52809" x2="7667" y2="52809"/>
                            <a14:foregroundMark x1="10333" y1="52809" x2="10333" y2="52809"/>
                            <a14:foregroundMark x1="4667" y1="53652" x2="4667" y2="5365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5615" y="129396"/>
                <a:ext cx="1475117" cy="17511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Рисунок 16" descr="http://pngimg.com/uploads/pine_cone/pine_cone_PNG13339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9849" y="2147977"/>
                <a:ext cx="819509" cy="38818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Рисунок 17" descr="http://www.picshare.ru/uploads/141106/nvs86B6jkZ.png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0619" y="2846717"/>
                <a:ext cx="690113" cy="50033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" name="Рисунок 9" descr="Похожее изображе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04845" y="2191110"/>
              <a:ext cx="879895" cy="65560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284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234089"/>
            <a:ext cx="4320480" cy="2978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0648"/>
            <a:ext cx="3960440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87" y="3416181"/>
            <a:ext cx="4320480" cy="3192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002129"/>
              </p:ext>
            </p:extLst>
          </p:nvPr>
        </p:nvGraphicFramePr>
        <p:xfrm>
          <a:off x="4819054" y="3408569"/>
          <a:ext cx="3944618" cy="31887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2309"/>
                <a:gridCol w="1972309"/>
              </a:tblGrid>
              <a:tr h="1771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2" marR="63882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2" marR="63882" marT="0" marB="0">
                    <a:solidFill>
                      <a:srgbClr val="FFCCCC"/>
                    </a:solidFill>
                  </a:tcPr>
                </a:tc>
              </a:tr>
              <a:tr h="1417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2" marR="638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82" marR="63882" marT="0" marB="0"/>
                </a:tc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5004049" y="3522597"/>
            <a:ext cx="3456384" cy="3002747"/>
            <a:chOff x="0" y="129377"/>
            <a:chExt cx="3709035" cy="3406938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0" y="129377"/>
              <a:ext cx="3709035" cy="3406938"/>
              <a:chOff x="0" y="129396"/>
              <a:chExt cx="3709358" cy="3407434"/>
            </a:xfrm>
          </p:grpSpPr>
          <p:pic>
            <p:nvPicPr>
              <p:cNvPr id="10" name="Рисунок 9" descr="http://s1.iconbird.com/ico/2013/12/517/w256h2561386955379FAQ2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32" y="129396"/>
                <a:ext cx="1820174" cy="16907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Рисунок 10" descr="Картинки по запросу лиса без фона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32" y="2725947"/>
                <a:ext cx="733245" cy="8108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Рисунок 11" descr="katalog-oboev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2204" y="2070339"/>
                <a:ext cx="508958" cy="56071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Рисунок 12" descr="57f9662622903157a63704fe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992702"/>
                <a:ext cx="569343" cy="7332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Рисунок 13" descr="https://kartinki.detki.today/wp-content/uploads/2016/04/milyiy-mishka-400x400.jp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5500" r="9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3192" y="2820838"/>
                <a:ext cx="715993" cy="7159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Рисунок 14" descr="http://xn--i1abbnckbmcl9fb.xn--p1ai/%D1%81%D1%82%D0%B0%D1%82%D1%8C%D0%B8/513781/img2.jp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0" b="100000" l="667" r="100000">
                            <a14:foregroundMark x1="26667" y1="97191" x2="26667" y2="97191"/>
                            <a14:foregroundMark x1="59667" y1="96067" x2="59667" y2="96067"/>
                            <a14:foregroundMark x1="66000" y1="96629" x2="66000" y2="96629"/>
                            <a14:foregroundMark x1="58333" y1="96910" x2="58333" y2="96910"/>
                            <a14:foregroundMark x1="63667" y1="96629" x2="63667" y2="96629"/>
                            <a14:foregroundMark x1="70667" y1="96629" x2="70667" y2="96629"/>
                            <a14:foregroundMark x1="73333" y1="96629" x2="73333" y2="96629"/>
                            <a14:foregroundMark x1="69333" y1="96067" x2="69333" y2="96067"/>
                            <a14:foregroundMark x1="61333" y1="96910" x2="61333" y2="96910"/>
                            <a14:foregroundMark x1="7667" y1="52809" x2="7667" y2="52809"/>
                            <a14:foregroundMark x1="10333" y1="52809" x2="10333" y2="52809"/>
                            <a14:foregroundMark x1="4667" y1="53652" x2="4667" y2="5365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5615" y="129396"/>
                <a:ext cx="1475117" cy="17511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Рисунок 15" descr="http://pngimg.com/uploads/pine_cone/pine_cone_PNG13339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9849" y="2147977"/>
                <a:ext cx="819509" cy="38818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Рисунок 16" descr="http://www.picshare.ru/uploads/141106/nvs86B6jkZ.png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0619" y="2846717"/>
                <a:ext cx="690113" cy="50033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9" name="Рисунок 8" descr="Похожее изображе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04845" y="2191110"/>
              <a:ext cx="879895" cy="65560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1061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620688"/>
            <a:ext cx="7944610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58534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245</TotalTime>
  <Words>66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Апекс</vt:lpstr>
      <vt:lpstr>Воздушный поток</vt:lpstr>
      <vt:lpstr>Образовательная ситуация для детей средней группы  «Жизнь животных в лесу»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нашего леса</dc:title>
  <dc:creator>12345</dc:creator>
  <cp:lastModifiedBy>Teacher</cp:lastModifiedBy>
  <cp:revision>25</cp:revision>
  <dcterms:created xsi:type="dcterms:W3CDTF">2017-11-27T17:08:48Z</dcterms:created>
  <dcterms:modified xsi:type="dcterms:W3CDTF">2018-04-18T06:03:00Z</dcterms:modified>
</cp:coreProperties>
</file>