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1"/>
  </p:notesMasterIdLst>
  <p:sldIdLst>
    <p:sldId id="291" r:id="rId2"/>
    <p:sldId id="389" r:id="rId3"/>
    <p:sldId id="390" r:id="rId4"/>
    <p:sldId id="397" r:id="rId5"/>
    <p:sldId id="398" r:id="rId6"/>
    <p:sldId id="399" r:id="rId7"/>
    <p:sldId id="400" r:id="rId8"/>
    <p:sldId id="401" r:id="rId9"/>
    <p:sldId id="391" r:id="rId10"/>
    <p:sldId id="392" r:id="rId11"/>
    <p:sldId id="393" r:id="rId12"/>
    <p:sldId id="402" r:id="rId13"/>
    <p:sldId id="394" r:id="rId14"/>
    <p:sldId id="404" r:id="rId15"/>
    <p:sldId id="405" r:id="rId16"/>
    <p:sldId id="395" r:id="rId17"/>
    <p:sldId id="396" r:id="rId18"/>
    <p:sldId id="403" r:id="rId19"/>
    <p:sldId id="268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83908" autoAdjust="0"/>
  </p:normalViewPr>
  <p:slideViewPr>
    <p:cSldViewPr>
      <p:cViewPr varScale="1">
        <p:scale>
          <a:sx n="97" d="100"/>
          <a:sy n="97" d="100"/>
        </p:scale>
        <p:origin x="-20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E6EE5-AABC-4D55-B288-AFF7B2F1E539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55C2BD-1D14-4510-8AFA-362AE99B5A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80879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5C2BD-1D14-4510-8AFA-362AE99B5A86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0095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5C2BD-1D14-4510-8AFA-362AE99B5A86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0095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5C2BD-1D14-4510-8AFA-362AE99B5A86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0095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5C2BD-1D14-4510-8AFA-362AE99B5A86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0095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5C2BD-1D14-4510-8AFA-362AE99B5A86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00956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5C2BD-1D14-4510-8AFA-362AE99B5A86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0095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EFB790-46C6-43FA-B50E-DB2123BC2CC1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A90DBF-9CA1-4391-99F5-6106287B87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EFB790-46C6-43FA-B50E-DB2123BC2CC1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A90DBF-9CA1-4391-99F5-6106287B87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EFB790-46C6-43FA-B50E-DB2123BC2CC1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A90DBF-9CA1-4391-99F5-6106287B87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EFB790-46C6-43FA-B50E-DB2123BC2CC1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A90DBF-9CA1-4391-99F5-6106287B87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EFB790-46C6-43FA-B50E-DB2123BC2CC1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A90DBF-9CA1-4391-99F5-6106287B87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EFB790-46C6-43FA-B50E-DB2123BC2CC1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A90DBF-9CA1-4391-99F5-6106287B87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EFB790-46C6-43FA-B50E-DB2123BC2CC1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A90DBF-9CA1-4391-99F5-6106287B87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EFB790-46C6-43FA-B50E-DB2123BC2CC1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A90DBF-9CA1-4391-99F5-6106287B87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EFB790-46C6-43FA-B50E-DB2123BC2CC1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A90DBF-9CA1-4391-99F5-6106287B87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EFB790-46C6-43FA-B50E-DB2123BC2CC1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A90DBF-9CA1-4391-99F5-6106287B87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EFB790-46C6-43FA-B50E-DB2123BC2CC1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A90DBF-9CA1-4391-99F5-6106287B87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AEFB790-46C6-43FA-B50E-DB2123BC2CC1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7A90DBF-9CA1-4391-99F5-6106287B87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 spd="med"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6700" b="1" dirty="0" smtClean="0">
                <a:effectLst/>
                <a:latin typeface="Times New Roman" pitchFamily="18" charset="0"/>
                <a:cs typeface="Times New Roman" pitchFamily="18" charset="0"/>
              </a:rPr>
              <a:t>Модульный урок</a:t>
            </a:r>
            <a:endParaRPr lang="ru-RU" sz="67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ЗАПОМНИТЕ!!!</a:t>
            </a:r>
            <a:endParaRPr lang="ru-RU" sz="40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а)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с.о. металла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←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НЕ ПУТАТЬ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→ заряд иона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б)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с.о. атомов в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гироксид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ионе (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-2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ru-RU" sz="4000" baseline="30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) ←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НЕ ПУТАТЬ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→ заряд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гидроксид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иона ОН </a:t>
            </a:r>
            <a:r>
              <a:rPr lang="ru-RU" sz="1400" baseline="30000" dirty="0" smtClean="0">
                <a:latin typeface="Times New Roman" pitchFamily="18" charset="0"/>
                <a:cs typeface="Times New Roman" pitchFamily="18" charset="0"/>
              </a:rPr>
              <a:t>–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90739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Задание 10. Определите степень окисления металла и назовите следующие основания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557338"/>
          <a:ext cx="7499350" cy="45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9675"/>
                <a:gridCol w="3749675"/>
              </a:tblGrid>
              <a:tr h="1133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Формула основания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Название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33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33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 (ОН) </a:t>
                      </a:r>
                      <a:r>
                        <a:rPr lang="ru-RU" sz="3200" baseline="-25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3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33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Fe</a:t>
                      </a:r>
                      <a:r>
                        <a:rPr lang="ru-RU" sz="3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</a:t>
                      </a:r>
                      <a:r>
                        <a:rPr lang="en-US" sz="3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OH</a:t>
                      </a:r>
                      <a:r>
                        <a:rPr lang="ru-RU" sz="3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r>
                        <a:rPr lang="ru-RU" sz="3200" baseline="-25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3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869638280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/>
              <a:t> </a:t>
            </a:r>
            <a:br>
              <a:rPr lang="ru-RU" b="1" i="1" dirty="0" smtClean="0"/>
            </a:br>
            <a:r>
              <a:rPr lang="ru-RU" sz="36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Задания 11.</a:t>
            </a: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Напишите формулы оснований по названиям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557338"/>
          <a:ext cx="7499350" cy="49196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9675"/>
                <a:gridCol w="3749675"/>
              </a:tblGrid>
              <a:tr h="1133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Формула основания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Название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33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Гидроксид натрия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33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Гидроксид меди (</a:t>
                      </a:r>
                      <a:r>
                        <a:rPr lang="en-US" sz="36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</a:t>
                      </a:r>
                      <a:r>
                        <a:rPr lang="ru-RU" sz="36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33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Гидроксид</a:t>
                      </a:r>
                      <a:r>
                        <a:rPr lang="ru-RU" sz="3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алюминия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869638280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002234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Задания 12.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Каждому основанию соответствует определенный оксид металла и наоборот.  Определите, какое основание  соответствует  </a:t>
            </a:r>
            <a:r>
              <a:rPr lang="en-US" sz="2400" b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CuO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и К</a:t>
            </a:r>
            <a:r>
              <a:rPr lang="ru-RU" sz="2400" b="1" baseline="-25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Для этого определите степени окисления металлов в данных оксидах. </a:t>
            </a: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844824"/>
            <a:ext cx="7498080" cy="4403576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5400" dirty="0" err="1" smtClean="0">
                <a:latin typeface="Times New Roman" pitchFamily="18" charset="0"/>
                <a:cs typeface="Times New Roman" pitchFamily="18" charset="0"/>
              </a:rPr>
              <a:t>CuO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</a:t>
            </a:r>
          </a:p>
          <a:p>
            <a:pPr>
              <a:buNone/>
            </a:pP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5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O→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29421411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butterfly6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914400"/>
            <a:ext cx="171450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79186E-6 C 0.03455 -0.06521 0.09566 -0.15841 0.16788 -0.15841 C 0.27535 -0.15841 0.3625 -0.06151 0.3625 0.06198 C 0.3625 0.1013 0.35382 0.13784 0.33628 0.17068 C 0.33906 0.17068 2.77778E-7 0.65865 2.77778E-7 0.66305 C 2.77778E-7 0.65865 -0.33924 0.17068 -0.33646 0.17068 C -0.35399 0.13784 -0.36233 0.1013 -0.36233 0.06198 C -0.36233 -0.06151 -0.27569 -0.15841 -0.16528 -0.15841 C -0.09583 -0.15841 -0.03507 -0.06521 2.77778E-7 -4.79186E-6 Z " pathEditMode="relative" rAng="0" ptsTypes="fffffffff">
                                      <p:cBhvr>
                                        <p:cTn id="6" dur="5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797040"/>
          </a:xfrm>
        </p:spPr>
        <p:txBody>
          <a:bodyPr>
            <a:normAutofit fontScale="90000"/>
          </a:bodyPr>
          <a:lstStyle/>
          <a:p>
            <a:r>
              <a:rPr lang="ru-RU" altLang="ja-JP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Упражнения для</a:t>
            </a:r>
            <a:br>
              <a:rPr lang="ru-RU" altLang="ja-JP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altLang="ja-JP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улучшения мозгового кровообращения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428868"/>
            <a:ext cx="7498080" cy="3819532"/>
          </a:xfrm>
        </p:spPr>
        <p:txBody>
          <a:bodyPr/>
          <a:lstStyle/>
          <a:p>
            <a:pPr marL="365125" indent="-255588" algn="just">
              <a:lnSpc>
                <a:spcPct val="90000"/>
              </a:lnSpc>
              <a:buNone/>
            </a:pPr>
            <a:r>
              <a:rPr lang="ru-RU" sz="3600" dirty="0" smtClean="0">
                <a:solidFill>
                  <a:srgbClr val="FF0066"/>
                </a:solidFill>
              </a:rPr>
              <a:t>«Наклоны головы»</a:t>
            </a:r>
          </a:p>
          <a:p>
            <a:pPr marL="365125" indent="-255588" algn="just">
              <a:lnSpc>
                <a:spcPct val="90000"/>
              </a:lnSpc>
              <a:buFont typeface="Wingdings 3" pitchFamily="18" charset="2"/>
              <a:buChar char=""/>
            </a:pPr>
            <a:endParaRPr lang="ru-RU" sz="1800" dirty="0" smtClean="0">
              <a:solidFill>
                <a:srgbClr val="800080"/>
              </a:solidFill>
            </a:endParaRPr>
          </a:p>
          <a:p>
            <a:pPr marL="365125" indent="-255588" algn="just">
              <a:lnSpc>
                <a:spcPct val="90000"/>
              </a:lnSpc>
              <a:buFont typeface="Wingdings 3" pitchFamily="18" charset="2"/>
              <a:buChar char=""/>
            </a:pPr>
            <a:r>
              <a:rPr lang="ru-RU" dirty="0" smtClean="0">
                <a:solidFill>
                  <a:srgbClr val="800080"/>
                </a:solidFill>
              </a:rPr>
              <a:t>Вперед – назад</a:t>
            </a:r>
          </a:p>
          <a:p>
            <a:pPr marL="365125" indent="-255588" algn="just">
              <a:lnSpc>
                <a:spcPct val="90000"/>
              </a:lnSpc>
              <a:buFont typeface="Wingdings 3" pitchFamily="18" charset="2"/>
              <a:buChar char=""/>
            </a:pPr>
            <a:endParaRPr lang="ru-RU" dirty="0" smtClean="0">
              <a:solidFill>
                <a:srgbClr val="800080"/>
              </a:solidFill>
            </a:endParaRPr>
          </a:p>
          <a:p>
            <a:pPr marL="365125" indent="-255588" algn="just">
              <a:lnSpc>
                <a:spcPct val="90000"/>
              </a:lnSpc>
              <a:buFont typeface="Wingdings 3" pitchFamily="18" charset="2"/>
              <a:buChar char=""/>
            </a:pPr>
            <a:r>
              <a:rPr lang="ru-RU" dirty="0" smtClean="0">
                <a:solidFill>
                  <a:srgbClr val="800080"/>
                </a:solidFill>
              </a:rPr>
              <a:t>Вправо – влево</a:t>
            </a:r>
            <a:endParaRPr lang="en-US" dirty="0" smtClean="0">
              <a:solidFill>
                <a:srgbClr val="800080"/>
              </a:solidFill>
            </a:endParaRPr>
          </a:p>
          <a:p>
            <a:pPr marL="365125" indent="-255588" algn="just">
              <a:lnSpc>
                <a:spcPct val="90000"/>
              </a:lnSpc>
              <a:buFont typeface="Wingdings 3" pitchFamily="18" charset="2"/>
              <a:buChar char=""/>
            </a:pPr>
            <a:endParaRPr lang="ru-RU" dirty="0" smtClean="0">
              <a:solidFill>
                <a:srgbClr val="800080"/>
              </a:solidFill>
            </a:endParaRPr>
          </a:p>
          <a:p>
            <a:endParaRPr lang="ru-RU" dirty="0"/>
          </a:p>
        </p:txBody>
      </p:sp>
      <p:pic>
        <p:nvPicPr>
          <p:cNvPr id="4" name="Picture 5" descr="наклон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87975" y="1844675"/>
            <a:ext cx="3395663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Вставьте в текст пропущенные слова и ответьте на заданный вопрос: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err="1" smtClean="0"/>
              <a:t>Гидроксид</a:t>
            </a:r>
            <a:r>
              <a:rPr lang="ru-RU" b="1" dirty="0" smtClean="0"/>
              <a:t> калия</a:t>
            </a:r>
            <a:r>
              <a:rPr lang="ru-RU" dirty="0" smtClean="0"/>
              <a:t> - ________   _______________ вещество, хорошо растворяется в ________.  Раствор </a:t>
            </a:r>
            <a:r>
              <a:rPr lang="ru-RU" dirty="0" err="1" smtClean="0"/>
              <a:t>гидроксида</a:t>
            </a:r>
            <a:r>
              <a:rPr lang="ru-RU" dirty="0" smtClean="0"/>
              <a:t> калия в воде _______ на ощупь и очень _________. Поэтому </a:t>
            </a:r>
            <a:r>
              <a:rPr lang="ru-RU" dirty="0" err="1" smtClean="0"/>
              <a:t>гидроксид</a:t>
            </a:r>
            <a:r>
              <a:rPr lang="ru-RU" dirty="0" smtClean="0"/>
              <a:t> калия иначе называют _________ ______. Применяют его в качестве добавки при производстве _________.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8359846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отношению к воде основания можно разделить на 3 группы: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628773"/>
          <a:ext cx="7499349" cy="3204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9783"/>
                <a:gridCol w="2499783"/>
                <a:gridCol w="2499783"/>
              </a:tblGrid>
              <a:tr h="12961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NaOH</a:t>
                      </a:r>
                      <a:endParaRPr lang="ru-RU" sz="3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Са(ОН)</a:t>
                      </a:r>
                      <a:r>
                        <a:rPr lang="ru-RU" sz="3200" baseline="-25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3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32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US" sz="3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Cu</a:t>
                      </a:r>
                      <a:r>
                        <a:rPr lang="ru-RU" sz="3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(OH)</a:t>
                      </a:r>
                      <a:r>
                        <a:rPr lang="ru-RU" sz="3200" baseline="-25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32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82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1278886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ВЕРИТЕ ЛИ ВЫ ЧТО………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340768"/>
            <a:ext cx="7498080" cy="4907632"/>
          </a:xfrm>
        </p:spPr>
        <p:txBody>
          <a:bodyPr>
            <a:normAutofit lnSpcReduction="10000"/>
          </a:bodyPr>
          <a:lstStyle/>
          <a:p>
            <a:pPr marL="596646" indent="-514350">
              <a:buNone/>
            </a:pPr>
            <a:r>
              <a:rPr lang="ru-RU" dirty="0" smtClean="0"/>
              <a:t>1.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состав формул оснований входит металл и гидроксильная группа? Приведите пример.</a:t>
            </a:r>
          </a:p>
          <a:p>
            <a:pPr marL="596646" indent="-51435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Основания – это сложные вещества? Почему?</a:t>
            </a:r>
          </a:p>
          <a:p>
            <a:pPr marL="596646" indent="-51435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 Степень окисления металла и количество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гидроксогрупп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совпадают?</a:t>
            </a:r>
          </a:p>
          <a:p>
            <a:pPr marL="596646" indent="-51435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Гидроксид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кальция – это малорастворимое в воде основание?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359846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86058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ru-RU" sz="6000" b="1" i="1" dirty="0" smtClean="0"/>
              <a:t>Спасибо за внимание!</a:t>
            </a:r>
            <a:endParaRPr lang="ru-RU" sz="6000" b="1" i="1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>
                <a:effectLst/>
                <a:latin typeface="Times New Roman" pitchFamily="18" charset="0"/>
                <a:cs typeface="Times New Roman" pitchFamily="18" charset="0"/>
              </a:rPr>
              <a:t>Дайте характеристику серной кислоты по плану:</a:t>
            </a:r>
            <a:endParaRPr lang="ru-RU" sz="36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А) формула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Б) наличие кислорода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основность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Г) растворимость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Д) степень окисления элементов, образующих кислоту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Е) заряд иона, образуемого кислотным остатком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Ж) соответствующий оксид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51302969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04664"/>
            <a:ext cx="7498080" cy="79208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Установите соответствие между формулой кислоты и ее  названием </a:t>
            </a:r>
            <a:r>
              <a:rPr lang="ru-RU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700808"/>
            <a:ext cx="7818072" cy="482453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>HNO</a:t>
            </a:r>
            <a:r>
              <a:rPr lang="ru-RU" sz="7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              б) </a:t>
            </a: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7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ru-RU" sz="7200" b="1" baseline="-25000" dirty="0" smtClean="0">
                <a:latin typeface="Times New Roman" pitchFamily="18" charset="0"/>
                <a:cs typeface="Times New Roman" pitchFamily="18" charset="0"/>
              </a:rPr>
              <a:t>3                    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7200" b="1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ru-RU" sz="7200" b="1" baseline="-25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           г) </a:t>
            </a:r>
            <a:r>
              <a:rPr lang="en-US" sz="7200" b="1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7200" b="1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7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7200" b="1" dirty="0" err="1" smtClean="0"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b="1" baseline="-25000" dirty="0" smtClean="0">
                <a:latin typeface="Times New Roman" pitchFamily="18" charset="0"/>
                <a:cs typeface="Times New Roman" pitchFamily="18" charset="0"/>
              </a:rPr>
              <a:t>3    </a:t>
            </a:r>
            <a:endParaRPr lang="ru-RU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7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1)Сернистая  2) Азотистая 3) Фосфорная 4) Соляная 5) Кремниевая</a:t>
            </a:r>
          </a:p>
          <a:p>
            <a:pPr>
              <a:buNone/>
            </a:pP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3284984"/>
          <a:ext cx="7008440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/>
                <a:gridCol w="1296144"/>
                <a:gridCol w="1512168"/>
                <a:gridCol w="1584176"/>
                <a:gridCol w="1368152"/>
              </a:tblGrid>
              <a:tr h="82809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809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061891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04664"/>
            <a:ext cx="7498080" cy="568863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1" u="sng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Определите, в каком соединении степень окисления азота равна «+5»:</a:t>
            </a: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а)  </a:t>
            </a:r>
            <a:r>
              <a:rPr lang="en-US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HNO</a:t>
            </a:r>
            <a:r>
              <a:rPr lang="ru-RU" sz="3600" b="1" baseline="-25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      </a:t>
            </a: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en-US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HNO</a:t>
            </a:r>
            <a:r>
              <a:rPr lang="ru-RU" sz="3600" b="1" baseline="-25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476672"/>
            <a:ext cx="7818072" cy="5472608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061891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04664"/>
            <a:ext cx="7498080" cy="108012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Установите соответствие между формулой кислоты и  оксидом, который ей соответствует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700808"/>
            <a:ext cx="7818072" cy="482453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) N</a:t>
            </a:r>
            <a:r>
              <a:rPr lang="en-US" sz="9600" b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96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96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) SO</a:t>
            </a:r>
            <a:r>
              <a:rPr lang="en-US" sz="9600" b="1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endParaRPr lang="ru-RU" sz="9600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1) HNO</a:t>
            </a:r>
            <a:r>
              <a:rPr lang="en-US" sz="96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 2)  HNO</a:t>
            </a:r>
            <a:r>
              <a:rPr lang="en-US" sz="96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  3) H</a:t>
            </a:r>
            <a:r>
              <a:rPr lang="en-US" sz="96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9600" b="1" baseline="-25000" dirty="0" smtClean="0">
                <a:latin typeface="Times New Roman" pitchFamily="18" charset="0"/>
                <a:cs typeface="Times New Roman" pitchFamily="18" charset="0"/>
              </a:rPr>
              <a:t>4    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4) H</a:t>
            </a:r>
            <a:r>
              <a:rPr lang="en-US" sz="96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9600" b="1" baseline="-25000" dirty="0" smtClean="0">
                <a:latin typeface="Times New Roman" pitchFamily="18" charset="0"/>
                <a:cs typeface="Times New Roman" pitchFamily="18" charset="0"/>
              </a:rPr>
              <a:t>3   </a:t>
            </a:r>
            <a:endParaRPr lang="ru-RU" sz="9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67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67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67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67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67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67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67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67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67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3789040"/>
          <a:ext cx="6096000" cy="1728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864096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4096">
                <a:tc>
                  <a:txBody>
                    <a:bodyPr/>
                    <a:lstStyle/>
                    <a:p>
                      <a:endParaRPr lang="ru-RU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061891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04664"/>
            <a:ext cx="7498080" cy="1584176"/>
          </a:xfrm>
        </p:spPr>
        <p:txBody>
          <a:bodyPr>
            <a:noAutofit/>
          </a:bodyPr>
          <a:lstStyle/>
          <a:p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Задание 5.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Исключите из списка лишнее соединение и ответьте на вопросы</a:t>
            </a:r>
            <a:b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А)  Что общего у этого соединения с остальными?</a:t>
            </a:r>
            <a:b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Б)  Почему вы исключили именно это вещество?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2348880"/>
            <a:ext cx="7818072" cy="4176464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9000" b="1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en-US" sz="9000" b="1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ru-RU" sz="9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90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9000" b="1" smtClean="0">
                <a:latin typeface="Times New Roman" pitchFamily="18" charset="0"/>
                <a:cs typeface="Times New Roman" pitchFamily="18" charset="0"/>
              </a:rPr>
              <a:t>;   </a:t>
            </a:r>
            <a:r>
              <a:rPr lang="en-US" sz="9000" b="1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ru-RU" sz="9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9000" b="1" dirty="0" smtClean="0">
                <a:latin typeface="Times New Roman" pitchFamily="18" charset="0"/>
                <a:cs typeface="Times New Roman" pitchFamily="18" charset="0"/>
              </a:rPr>
              <a:t>;      К</a:t>
            </a:r>
            <a:r>
              <a:rPr lang="ru-RU" sz="9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90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9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9000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en-US" sz="9000" b="1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ru-RU" sz="9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90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9000" b="1" dirty="0" smtClean="0">
                <a:latin typeface="Times New Roman" pitchFamily="18" charset="0"/>
                <a:cs typeface="Times New Roman" pitchFamily="18" charset="0"/>
              </a:rPr>
              <a:t>;   К</a:t>
            </a:r>
            <a:r>
              <a:rPr lang="ru-RU" sz="9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9000" b="1" dirty="0" smtClean="0">
                <a:latin typeface="Times New Roman" pitchFamily="18" charset="0"/>
                <a:cs typeface="Times New Roman" pitchFamily="18" charset="0"/>
              </a:rPr>
              <a:t>О;      </a:t>
            </a:r>
            <a:r>
              <a:rPr lang="en-US" sz="9000" b="1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endParaRPr lang="ru-RU" sz="9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9000" b="1" dirty="0" smtClean="0">
                <a:latin typeface="Times New Roman" pitchFamily="18" charset="0"/>
                <a:cs typeface="Times New Roman" pitchFamily="18" charset="0"/>
              </a:rPr>
              <a:t>в)</a:t>
            </a:r>
            <a:r>
              <a:rPr lang="ru-RU" sz="90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000" b="1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ru-RU" sz="9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9000" b="1" dirty="0" smtClean="0">
                <a:latin typeface="Times New Roman" pitchFamily="18" charset="0"/>
                <a:cs typeface="Times New Roman" pitchFamily="18" charset="0"/>
              </a:rPr>
              <a:t>О;  </a:t>
            </a:r>
            <a:r>
              <a:rPr lang="en-US" sz="9000" b="1" dirty="0" smtClean="0">
                <a:latin typeface="Times New Roman" pitchFamily="18" charset="0"/>
                <a:cs typeface="Times New Roman" pitchFamily="18" charset="0"/>
              </a:rPr>
              <a:t>Mg</a:t>
            </a:r>
            <a:r>
              <a:rPr lang="ru-RU" sz="9000" b="1" dirty="0" smtClean="0">
                <a:latin typeface="Times New Roman" pitchFamily="18" charset="0"/>
                <a:cs typeface="Times New Roman" pitchFamily="18" charset="0"/>
              </a:rPr>
              <a:t>О;     КОН</a:t>
            </a:r>
            <a:endParaRPr lang="ru-RU" sz="9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061891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04664"/>
            <a:ext cx="7498080" cy="122413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i="1" dirty="0" smtClean="0"/>
              <a:t> </a:t>
            </a:r>
            <a:br>
              <a:rPr lang="ru-RU" sz="3600" b="1" i="1" dirty="0" smtClean="0"/>
            </a:br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23.12.2016г. </a:t>
            </a: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844824"/>
            <a:ext cx="7818072" cy="46805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§20.Основания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061891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04664"/>
            <a:ext cx="7498080" cy="1368152"/>
          </a:xfrm>
        </p:spPr>
        <p:txBody>
          <a:bodyPr>
            <a:noAutofit/>
          </a:bodyPr>
          <a:lstStyle/>
          <a:p>
            <a: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Задание 7.</a:t>
            </a:r>
            <a:r>
              <a:rPr lang="ru-RU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Вставьте в текст пропущенные слова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988840"/>
            <a:ext cx="7818072" cy="453650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1772816"/>
            <a:ext cx="78488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Основания –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это ________________ вещества, состоящие из ионов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_________________и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связанных с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ними__________________________________________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061891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Задание 8</a:t>
            </a:r>
            <a:r>
              <a:rPr lang="ru-RU" sz="36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Выпишите общую  формулу оснований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____________________,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en-US" dirty="0" smtClean="0"/>
              <a:t>M</a:t>
            </a:r>
            <a:r>
              <a:rPr lang="ru-RU" dirty="0" smtClean="0"/>
              <a:t> - __________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n</a:t>
            </a:r>
            <a:r>
              <a:rPr lang="ru-RU" dirty="0" smtClean="0"/>
              <a:t> - ________________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1305871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1720</TotalTime>
  <Words>346</Words>
  <Application>Microsoft Office PowerPoint</Application>
  <PresentationFormat>Экран (4:3)</PresentationFormat>
  <Paragraphs>179</Paragraphs>
  <Slides>19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Солнцестояние</vt:lpstr>
      <vt:lpstr>      Модульный урок</vt:lpstr>
      <vt:lpstr>Дайте характеристику серной кислоты по плану:</vt:lpstr>
      <vt:lpstr> Установите соответствие между формулой кислоты и ее  названием  </vt:lpstr>
      <vt:lpstr> Определите, в каком соединении степень окисления азота равна «+5»: а)  HNO3      б) HNO2  </vt:lpstr>
      <vt:lpstr> Установите соответствие между формулой кислоты и  оксидом, который ей соответствует </vt:lpstr>
      <vt:lpstr> Задание 5.  Исключите из списка лишнее соединение и ответьте на вопросы А)  Что общего у этого соединения с остальными? Б)  Почему вы исключили именно это вещество? </vt:lpstr>
      <vt:lpstr>    23.12.2016г.     </vt:lpstr>
      <vt:lpstr>  Задание 7. Вставьте в текст пропущенные слова   </vt:lpstr>
      <vt:lpstr> Задание 8.  Выпишите общую  формулу оснований </vt:lpstr>
      <vt:lpstr>ЗАПОМНИТЕ!!!</vt:lpstr>
      <vt:lpstr> Задание 10. Определите степень окисления металла и назовите следующие основания </vt:lpstr>
      <vt:lpstr>   Задания 11. Напишите формулы оснований по названиям  </vt:lpstr>
      <vt:lpstr>Задания 12. Каждому основанию соответствует определенный оксид металла и наоборот.  Определите, какое основание  соответствует  CuO и К2O. Для этого определите степени окисления металлов в данных оксидах. </vt:lpstr>
      <vt:lpstr>Слайд 14</vt:lpstr>
      <vt:lpstr>Упражнения для  улучшения мозгового кровообращения </vt:lpstr>
      <vt:lpstr> Вставьте в текст пропущенные слова и ответьте на заданный вопрос: </vt:lpstr>
      <vt:lpstr> По отношению к воде основания можно разделить на 3 группы:   </vt:lpstr>
      <vt:lpstr> ВЕРИТЕ ЛИ ВЫ ЧТО………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Компьютер</cp:lastModifiedBy>
  <cp:revision>396</cp:revision>
  <dcterms:created xsi:type="dcterms:W3CDTF">2012-01-25T08:56:34Z</dcterms:created>
  <dcterms:modified xsi:type="dcterms:W3CDTF">2016-12-22T20:50:13Z</dcterms:modified>
</cp:coreProperties>
</file>