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86" r:id="rId2"/>
    <p:sldId id="385" r:id="rId3"/>
    <p:sldId id="381" r:id="rId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1F497D"/>
    <a:srgbClr val="000099"/>
    <a:srgbClr val="FFCCFF"/>
    <a:srgbClr val="336699"/>
    <a:srgbClr val="FEE6F8"/>
    <a:srgbClr val="0000CC"/>
    <a:srgbClr val="DC5EB2"/>
    <a:srgbClr val="E37DC1"/>
    <a:srgbClr val="F52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85613" autoAdjust="0"/>
  </p:normalViewPr>
  <p:slideViewPr>
    <p:cSldViewPr>
      <p:cViewPr>
        <p:scale>
          <a:sx n="50" d="100"/>
          <a:sy n="50" d="100"/>
        </p:scale>
        <p:origin x="-1186" y="-91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E09B6-37DB-460D-8BA6-14FFAD3C4039}" type="doc">
      <dgm:prSet loTypeId="urn:microsoft.com/office/officeart/2005/8/layout/hierarchy4" loCatId="hierarchy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AC53E8D7-A565-423E-8613-9F2A7CCC8F3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5743" y="0"/>
          <a:ext cx="2450716" cy="792087"/>
        </a:xfr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gm:spPr>
      <dgm:t>
        <a:bodyPr/>
        <a:lstStyle/>
        <a:p>
          <a:r>
            <a:rPr lang="ru-RU" sz="3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/>
              <a:ea typeface="+mn-ea"/>
              <a:cs typeface="+mn-cs"/>
            </a:rPr>
            <a:t>Романтическая</a:t>
          </a:r>
          <a:r>
            <a:rPr lang="ru-RU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/>
              <a:ea typeface="+mn-ea"/>
              <a:cs typeface="+mn-cs"/>
            </a:rPr>
            <a:t> </a:t>
          </a:r>
          <a:r>
            <a:rPr lang="ru-RU" sz="3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/>
              <a:ea typeface="+mn-ea"/>
              <a:cs typeface="+mn-cs"/>
            </a:rPr>
            <a:t>личность</a:t>
          </a:r>
          <a:r>
            <a:rPr lang="ru-RU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/>
              <a:ea typeface="+mn-ea"/>
              <a:cs typeface="+mn-cs"/>
            </a:rPr>
            <a:t> (</a:t>
          </a:r>
          <a:r>
            <a:rPr lang="ru-RU" sz="3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/>
              <a:ea typeface="+mn-ea"/>
              <a:cs typeface="+mn-cs"/>
            </a:rPr>
            <a:t>основные</a:t>
          </a:r>
          <a:r>
            <a:rPr lang="ru-RU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/>
              <a:ea typeface="+mn-ea"/>
              <a:cs typeface="+mn-cs"/>
            </a:rPr>
            <a:t> </a:t>
          </a:r>
          <a:r>
            <a:rPr lang="ru-RU" sz="3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/>
              <a:ea typeface="+mn-ea"/>
              <a:cs typeface="+mn-cs"/>
            </a:rPr>
            <a:t>черты</a:t>
          </a:r>
          <a:r>
            <a:rPr lang="ru-RU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/>
              <a:ea typeface="+mn-ea"/>
              <a:cs typeface="+mn-cs"/>
            </a:rPr>
            <a:t>)</a:t>
          </a:r>
          <a:endParaRPr lang="ru-RU" sz="3200" dirty="0">
            <a:ln>
              <a:solidFill>
                <a:srgbClr val="C00000"/>
              </a:solidFill>
            </a:ln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20742EFA-5BB9-4604-BD79-3F59E4930E3A}" type="parTrans" cxnId="{74756F6D-CC8B-465F-836E-C3AD3DF0309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15414F-5C6C-49C0-BF38-158D33411312}" type="sibTrans" cxnId="{74756F6D-CC8B-465F-836E-C3AD3DF0309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1EE318-44BA-4235-BEDA-8F39C7ED855C}" type="pres">
      <dgm:prSet presAssocID="{81FE09B6-37DB-460D-8BA6-14FFAD3C40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A125C0-EFAF-45CA-BEC7-E2C50398F1A4}" type="pres">
      <dgm:prSet presAssocID="{AC53E8D7-A565-423E-8613-9F2A7CCC8F33}" presName="vertOne" presStyleCnt="0"/>
      <dgm:spPr/>
      <dgm:t>
        <a:bodyPr/>
        <a:lstStyle/>
        <a:p>
          <a:endParaRPr lang="ru-RU"/>
        </a:p>
      </dgm:t>
    </dgm:pt>
    <dgm:pt modelId="{140DC20B-E557-4DD2-842D-3B828CD5D1B0}" type="pres">
      <dgm:prSet presAssocID="{AC53E8D7-A565-423E-8613-9F2A7CCC8F33}" presName="txOne" presStyleLbl="node0" presStyleIdx="0" presStyleCnt="1" custScaleX="11068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61EF551-AEF6-4166-9EDD-3940989795AA}" type="pres">
      <dgm:prSet presAssocID="{AC53E8D7-A565-423E-8613-9F2A7CCC8F33}" presName="horzOne" presStyleCnt="0"/>
      <dgm:spPr/>
      <dgm:t>
        <a:bodyPr/>
        <a:lstStyle/>
        <a:p>
          <a:endParaRPr lang="ru-RU"/>
        </a:p>
      </dgm:t>
    </dgm:pt>
  </dgm:ptLst>
  <dgm:cxnLst>
    <dgm:cxn modelId="{74756F6D-CC8B-465F-836E-C3AD3DF03092}" srcId="{81FE09B6-37DB-460D-8BA6-14FFAD3C4039}" destId="{AC53E8D7-A565-423E-8613-9F2A7CCC8F33}" srcOrd="0" destOrd="0" parTransId="{20742EFA-5BB9-4604-BD79-3F59E4930E3A}" sibTransId="{D615414F-5C6C-49C0-BF38-158D33411312}"/>
    <dgm:cxn modelId="{450FE5DC-D4DB-4770-9C14-8EF5887A3832}" type="presOf" srcId="{AC53E8D7-A565-423E-8613-9F2A7CCC8F33}" destId="{140DC20B-E557-4DD2-842D-3B828CD5D1B0}" srcOrd="0" destOrd="0" presId="urn:microsoft.com/office/officeart/2005/8/layout/hierarchy4"/>
    <dgm:cxn modelId="{EDA735D2-108B-4465-A24B-A96252B9669A}" type="presOf" srcId="{81FE09B6-37DB-460D-8BA6-14FFAD3C4039}" destId="{1C1EE318-44BA-4235-BEDA-8F39C7ED855C}" srcOrd="0" destOrd="0" presId="urn:microsoft.com/office/officeart/2005/8/layout/hierarchy4"/>
    <dgm:cxn modelId="{0C74DE51-8597-45A1-BF4C-5F78975E24C3}" type="presParOf" srcId="{1C1EE318-44BA-4235-BEDA-8F39C7ED855C}" destId="{64A125C0-EFAF-45CA-BEC7-E2C50398F1A4}" srcOrd="0" destOrd="0" presId="urn:microsoft.com/office/officeart/2005/8/layout/hierarchy4"/>
    <dgm:cxn modelId="{74C0A61F-4F41-46AF-B6C5-693211B02CA4}" type="presParOf" srcId="{64A125C0-EFAF-45CA-BEC7-E2C50398F1A4}" destId="{140DC20B-E557-4DD2-842D-3B828CD5D1B0}" srcOrd="0" destOrd="0" presId="urn:microsoft.com/office/officeart/2005/8/layout/hierarchy4"/>
    <dgm:cxn modelId="{23C64DCB-985D-490A-ACB9-6CCFC4BD90EC}" type="presParOf" srcId="{64A125C0-EFAF-45CA-BEC7-E2C50398F1A4}" destId="{A61EF551-AEF6-4166-9EDD-3940989795AA}" srcOrd="1" destOrd="0" presId="urn:microsoft.com/office/officeart/2005/8/layout/hierarchy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E0DA5-F9B6-41B7-A57E-FD458182EC01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8FCF9-08A0-4B39-A2CF-945656A899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9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3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7340"/>
            <a:ext cx="8492480" cy="1225021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65212"/>
            <a:ext cx="6760840" cy="86409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4048" y="4388467"/>
            <a:ext cx="4047728" cy="1303570"/>
          </a:xfrm>
        </p:spPr>
        <p:txBody>
          <a:bodyPr/>
          <a:lstStyle>
            <a:lvl1pPr>
              <a:defRPr sz="1800" b="1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Гой Наталья Анатольевна,</a:t>
            </a:r>
          </a:p>
          <a:p>
            <a:r>
              <a:rPr lang="ru-RU" dirty="0" smtClean="0"/>
              <a:t> учитель русского языка и литературы ГУ «Школа-гимназия № 30» Управления образования г. Астаны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79389" y="265113"/>
            <a:ext cx="1008236" cy="6481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E96FC0-D6EE-4DFA-A7FD-CC1641B0BBC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0D6F4FF-8A7F-430E-9FFA-3EBA6F88F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screen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0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9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4714" y="110123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Желаний и надежд</a:t>
            </a:r>
            <a:r>
              <a:rPr lang="ru-RU" sz="3100" dirty="0"/>
              <a:t> </a:t>
            </a:r>
            <a:r>
              <a:rPr lang="ru-RU" sz="3100" dirty="0" smtClean="0"/>
              <a:t>томительный обман </a:t>
            </a:r>
            <a:br>
              <a:rPr lang="ru-RU" sz="3100" dirty="0" smtClean="0"/>
            </a:br>
            <a:r>
              <a:rPr lang="ru-RU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(особенности романтического героя)</a:t>
            </a:r>
            <a:endParaRPr lang="ru-RU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444714" y="913284"/>
            <a:ext cx="8444251" cy="4293483"/>
            <a:chOff x="444714" y="913284"/>
            <a:chExt cx="8444251" cy="429348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00333" y="913284"/>
              <a:ext cx="5688632" cy="4293483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/>
              </a:r>
              <a:br>
                <a:rPr lang="ru-RU" sz="2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</a:br>
              <a:r>
                <a:rPr lang="ru-RU" sz="2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            </a:t>
              </a:r>
              <a:r>
                <a:rPr lang="ru-RU" sz="28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«Романтический герой чувствует в себе отвагу кинуться наудачу в мир, </a:t>
              </a:r>
              <a:endPara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ru-RU" sz="28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нести </a:t>
              </a:r>
              <a:r>
                <a:rPr lang="ru-RU" sz="28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всю земную скорбь </a:t>
              </a:r>
              <a:endPara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ru-RU" sz="28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и </a:t>
              </a:r>
              <a:r>
                <a:rPr lang="ru-RU" sz="28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всё земное счастье, </a:t>
              </a:r>
              <a:endPara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ru-RU" sz="28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биться </a:t>
              </a:r>
              <a:r>
                <a:rPr lang="ru-RU" sz="28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с бурями </a:t>
              </a:r>
              <a:endPara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ru-RU" sz="28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и </a:t>
              </a:r>
              <a:r>
                <a:rPr lang="ru-RU" sz="28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не робеть при треске </a:t>
              </a:r>
              <a:r>
                <a:rPr lang="ru-RU" sz="28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кораблекрушения»</a:t>
              </a:r>
              <a:endPara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ru-RU" sz="28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           </a:t>
              </a:r>
              <a:r>
                <a:rPr lang="ru-RU" sz="20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Иоганн Вольфганг Гете</a:t>
              </a:r>
            </a:p>
            <a:p>
              <a:pPr algn="ctr"/>
              <a:endParaRPr lang="ru-RU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7" name="Рисунок 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14" y="1387659"/>
              <a:ext cx="2273300" cy="3390900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2" name="Рисунок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97894"/>
            <a:ext cx="500541" cy="604820"/>
          </a:xfrm>
          <a:prstGeom prst="rect">
            <a:avLst/>
          </a:prstGeom>
        </p:spPr>
      </p:pic>
      <p:pic>
        <p:nvPicPr>
          <p:cNvPr id="9" name="Рисунок 8" descr="Goy_zadanie_20.jpg"/>
          <p:cNvPicPr>
            <a:picLocks noChangeAspect="1"/>
          </p:cNvPicPr>
          <p:nvPr/>
        </p:nvPicPr>
        <p:blipFill>
          <a:blip r:embed="rId8" cstate="screen">
            <a:lum contrast="10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" hidden="1"/>
          <p:cNvSpPr/>
          <p:nvPr/>
        </p:nvSpPr>
        <p:spPr>
          <a:xfrm>
            <a:off x="2209800" y="2342772"/>
            <a:ext cx="4882480" cy="2133600"/>
          </a:xfrm>
          <a:prstGeom prst="foldedCorner">
            <a:avLst>
              <a:gd name="adj" fmla="val 39524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</a:endParaRPr>
          </a:p>
          <a:p>
            <a:pPr lvl="0" algn="ctr"/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свободолюбие</a:t>
            </a:r>
            <a:endParaRPr kumimoji="0" lang="ru-RU" sz="4000" b="1" i="0" u="none" strike="noStrike" kern="0" cap="none" spc="0" normalizeH="0" baseline="0" noProof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текст" hidden="1"/>
          <p:cNvSpPr/>
          <p:nvPr/>
        </p:nvSpPr>
        <p:spPr>
          <a:xfrm>
            <a:off x="2209800" y="2342772"/>
            <a:ext cx="4810472" cy="2026896"/>
          </a:xfrm>
          <a:prstGeom prst="foldedCorner">
            <a:avLst>
              <a:gd name="adj" fmla="val 39524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</a:endParaRPr>
          </a:p>
          <a:p>
            <a:pPr lvl="0" algn="ctr"/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идеализм</a:t>
            </a:r>
            <a:endParaRPr kumimoji="0" lang="ru-RU" sz="4000" b="1" i="0" u="none" strike="noStrike" kern="0" cap="none" spc="0" normalizeH="0" baseline="0" noProof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aphicFrame>
        <p:nvGraphicFramePr>
          <p:cNvPr id="7" name="блок заголовков групп слов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85971"/>
              </p:ext>
            </p:extLst>
          </p:nvPr>
        </p:nvGraphicFramePr>
        <p:xfrm>
          <a:off x="533400" y="590172"/>
          <a:ext cx="814305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текст" hidden="1"/>
          <p:cNvSpPr/>
          <p:nvPr/>
        </p:nvSpPr>
        <p:spPr>
          <a:xfrm>
            <a:off x="2209800" y="2342772"/>
            <a:ext cx="4953000" cy="2133600"/>
          </a:xfrm>
          <a:prstGeom prst="foldedCorner">
            <a:avLst>
              <a:gd name="adj" fmla="val 39524"/>
            </a:avLst>
          </a:prstGeom>
          <a:blipFill>
            <a:blip r:embed="rId8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0" algn="ctr"/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самодостаточность</a:t>
            </a:r>
            <a:endParaRPr kumimoji="0" lang="ru-RU" sz="4800" b="1" i="0" u="none" strike="noStrike" kern="0" cap="none" spc="0" normalizeH="0" baseline="0" noProof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" name="текст" hidden="1"/>
          <p:cNvSpPr/>
          <p:nvPr/>
        </p:nvSpPr>
        <p:spPr>
          <a:xfrm>
            <a:off x="2209800" y="2342772"/>
            <a:ext cx="4953000" cy="2133600"/>
          </a:xfrm>
          <a:prstGeom prst="foldedCorner">
            <a:avLst>
              <a:gd name="adj" fmla="val 39524"/>
            </a:avLst>
          </a:prstGeom>
          <a:blipFill>
            <a:blip r:embed="rId8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</a:endParaRPr>
          </a:p>
          <a:p>
            <a:pPr lvl="0" algn="ctr">
              <a:lnSpc>
                <a:spcPts val="4000"/>
              </a:lnSpc>
            </a:pP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трагическое мироощущение</a:t>
            </a:r>
            <a:endParaRPr kumimoji="0" lang="ru-RU" sz="4400" b="1" i="0" u="none" strike="noStrike" kern="0" cap="none" spc="0" normalizeH="0" baseline="0" noProof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текст" hidden="1"/>
          <p:cNvSpPr/>
          <p:nvPr/>
        </p:nvSpPr>
        <p:spPr>
          <a:xfrm>
            <a:off x="2209800" y="2342772"/>
            <a:ext cx="4953000" cy="2133600"/>
          </a:xfrm>
          <a:prstGeom prst="foldedCorner">
            <a:avLst>
              <a:gd name="adj" fmla="val 39524"/>
            </a:avLst>
          </a:prstGeom>
          <a:blipFill>
            <a:blip r:embed="rId8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</a:endParaRPr>
          </a:p>
          <a:p>
            <a:pPr lvl="0" algn="ctr">
              <a:lnSpc>
                <a:spcPts val="4000"/>
              </a:lnSpc>
            </a:pP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нацелен </a:t>
            </a:r>
            <a:endParaRPr lang="ru-RU" sz="40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/>
            </a:endParaRPr>
          </a:p>
          <a:p>
            <a:pPr lvl="0" algn="ctr">
              <a:lnSpc>
                <a:spcPts val="4000"/>
              </a:lnSpc>
            </a:pP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«</a:t>
            </a: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вовнутрь», </a:t>
            </a:r>
            <a:endParaRPr lang="ru-RU" sz="40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/>
            </a:endParaRPr>
          </a:p>
          <a:p>
            <a:pPr lvl="0" algn="ctr">
              <a:lnSpc>
                <a:spcPts val="4000"/>
              </a:lnSpc>
            </a:pP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а </a:t>
            </a: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не «вовне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»</a:t>
            </a:r>
            <a:endParaRPr kumimoji="0" lang="ru-RU" sz="4400" b="1" i="0" u="none" strike="noStrike" kern="0" cap="none" spc="0" normalizeH="0" baseline="0" noProof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текст" hidden="1"/>
          <p:cNvSpPr/>
          <p:nvPr/>
        </p:nvSpPr>
        <p:spPr>
          <a:xfrm>
            <a:off x="2209800" y="2342772"/>
            <a:ext cx="4953000" cy="2133600"/>
          </a:xfrm>
          <a:prstGeom prst="foldedCorner">
            <a:avLst>
              <a:gd name="adj" fmla="val 39524"/>
            </a:avLst>
          </a:prstGeom>
          <a:blipFill>
            <a:blip r:embed="rId8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</a:endParaRPr>
          </a:p>
          <a:p>
            <a:pPr lvl="0" algn="ctr"/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бегство </a:t>
            </a: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от мира </a:t>
            </a:r>
            <a:endParaRPr kumimoji="0" lang="ru-RU" sz="4000" b="1" i="0" u="none" strike="noStrike" kern="0" cap="none" spc="0" normalizeH="0" baseline="0" noProof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текст" hidden="1"/>
          <p:cNvSpPr/>
          <p:nvPr/>
        </p:nvSpPr>
        <p:spPr>
          <a:xfrm>
            <a:off x="2209800" y="2342772"/>
            <a:ext cx="4953000" cy="2133600"/>
          </a:xfrm>
          <a:prstGeom prst="foldedCorner">
            <a:avLst>
              <a:gd name="adj" fmla="val 39524"/>
            </a:avLst>
          </a:prstGeom>
          <a:blipFill>
            <a:blip r:embed="rId8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</a:endParaRPr>
          </a:p>
          <a:p>
            <a:pPr lvl="0" algn="ctr"/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эмоциональность</a:t>
            </a:r>
            <a:endParaRPr kumimoji="0" lang="ru-RU" sz="4000" b="1" i="0" u="none" strike="noStrike" kern="0" cap="none" spc="0" normalizeH="0" baseline="0" noProof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текст" hidden="1"/>
          <p:cNvSpPr/>
          <p:nvPr/>
        </p:nvSpPr>
        <p:spPr>
          <a:xfrm>
            <a:off x="2209800" y="2342772"/>
            <a:ext cx="4953000" cy="2133600"/>
          </a:xfrm>
          <a:prstGeom prst="foldedCorner">
            <a:avLst>
              <a:gd name="adj" fmla="val 39524"/>
            </a:avLst>
          </a:prstGeom>
          <a:blipFill>
            <a:blip r:embed="rId8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</a:endParaRPr>
          </a:p>
          <a:p>
            <a:pPr lvl="0" algn="ctr"/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одиночество</a:t>
            </a:r>
            <a:endParaRPr kumimoji="0" lang="ru-RU" sz="4000" b="1" i="0" u="none" strike="noStrike" kern="0" cap="none" spc="0" normalizeH="0" baseline="0" noProof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4" name="текст" hidden="1"/>
          <p:cNvSpPr/>
          <p:nvPr/>
        </p:nvSpPr>
        <p:spPr>
          <a:xfrm>
            <a:off x="2209800" y="2342772"/>
            <a:ext cx="4882480" cy="2170912"/>
          </a:xfrm>
          <a:prstGeom prst="foldedCorner">
            <a:avLst>
              <a:gd name="adj" fmla="val 39524"/>
            </a:avLst>
          </a:prstGeom>
          <a:blipFill>
            <a:blip r:embed="rId8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</a:endParaRPr>
          </a:p>
          <a:p>
            <a:pPr lvl="0" algn="ctr">
              <a:lnSpc>
                <a:spcPts val="4000"/>
              </a:lnSpc>
            </a:pP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стремление </a:t>
            </a: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в иные пространства</a:t>
            </a:r>
            <a:endParaRPr kumimoji="0" lang="ru-RU" sz="4000" b="1" i="0" u="none" strike="noStrike" kern="0" cap="none" spc="0" normalizeH="0" baseline="0" noProof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2084 -0.188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111 L 0.31823 -0.18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0.00861 L -1.11022E-16 -0.19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3.33333E-6 L 0.31198 3.33333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2084 4.44444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2.31214E-6 L -0.32084 0.1840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3.33333E-6 L 0.3158 0.1886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9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0.00416 L -1.11022E-16 0.1930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Graphic spid="7" grpId="0">
        <p:bldAsOne/>
      </p:bldGraphic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8229600" cy="9525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Портрет романтического героя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48" y="332989"/>
            <a:ext cx="4602162" cy="432259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48" y="237933"/>
            <a:ext cx="4602162" cy="451270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48" y="291383"/>
            <a:ext cx="4602162" cy="440580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848" y="376193"/>
            <a:ext cx="4602162" cy="423618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848" y="439093"/>
            <a:ext cx="4602162" cy="411038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848" y="345973"/>
            <a:ext cx="4602162" cy="429662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Прямоугольник 1"/>
          <p:cNvSpPr/>
          <p:nvPr/>
        </p:nvSpPr>
        <p:spPr>
          <a:xfrm>
            <a:off x="246449" y="4688875"/>
            <a:ext cx="8640960" cy="1066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ts val="1920"/>
              </a:lnSpc>
              <a:spcAft>
                <a:spcPts val="0"/>
              </a:spcAft>
            </a:pPr>
            <a:endParaRPr lang="ru-RU" sz="24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920"/>
              </a:lnSpc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Внешность 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маркирует романтического героя, </a:t>
            </a:r>
            <a:endParaRPr lang="ru-RU" sz="24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920"/>
              </a:lnSpc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выделяя 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его из </a:t>
            </a: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толпы</a:t>
            </a:r>
          </a:p>
          <a:p>
            <a:pPr algn="ctr">
              <a:lnSpc>
                <a:spcPts val="1920"/>
              </a:lnSpc>
              <a:spcAft>
                <a:spcPts val="0"/>
              </a:spcAft>
            </a:pPr>
            <a:endParaRPr lang="ru-RU" sz="1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449" y="4688875"/>
            <a:ext cx="8640960" cy="1066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ts val="1920"/>
              </a:lnSpc>
              <a:spcAft>
                <a:spcPts val="0"/>
              </a:spcAft>
            </a:pPr>
            <a:endParaRPr lang="ru-RU" sz="24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920"/>
              </a:lnSpc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Первый вариант –</a:t>
            </a:r>
            <a:r>
              <a:rPr lang="en-US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врожденный порок </a:t>
            </a:r>
          </a:p>
          <a:p>
            <a:pPr algn="ctr">
              <a:lnSpc>
                <a:spcPts val="1920"/>
              </a:lnSpc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(например, хромота 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или </a:t>
            </a: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горб)</a:t>
            </a:r>
          </a:p>
          <a:p>
            <a:pPr algn="ctr">
              <a:lnSpc>
                <a:spcPts val="1920"/>
              </a:lnSpc>
              <a:spcAft>
                <a:spcPts val="0"/>
              </a:spcAft>
            </a:pPr>
            <a:endParaRPr lang="ru-RU" sz="1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6449" y="4688875"/>
            <a:ext cx="8640960" cy="1066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ts val="1920"/>
              </a:lnSpc>
              <a:spcAft>
                <a:spcPts val="0"/>
              </a:spcAft>
            </a:pPr>
            <a:endParaRPr lang="ru-RU" sz="24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920"/>
              </a:lnSpc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Второй 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вариант – </a:t>
            </a:r>
            <a:endParaRPr lang="ru-RU" sz="24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920"/>
              </a:lnSpc>
              <a:spcAft>
                <a:spcPts val="0"/>
              </a:spcAft>
            </a:pP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я</a:t>
            </a: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ркая, экзотическая или неземная красота героя</a:t>
            </a:r>
          </a:p>
          <a:p>
            <a:pPr algn="ctr">
              <a:lnSpc>
                <a:spcPts val="1920"/>
              </a:lnSpc>
              <a:spcAft>
                <a:spcPts val="0"/>
              </a:spcAft>
            </a:pPr>
            <a:endParaRPr lang="ru-RU" sz="1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060" y="4688875"/>
            <a:ext cx="8640960" cy="1066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ts val="1920"/>
              </a:lnSpc>
              <a:spcAft>
                <a:spcPts val="0"/>
              </a:spcAft>
            </a:pPr>
            <a:endParaRPr lang="ru-RU" sz="24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920"/>
              </a:lnSpc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Третий 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вариант – </a:t>
            </a: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необыкновенное 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обаяние </a:t>
            </a: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героя </a:t>
            </a:r>
          </a:p>
          <a:p>
            <a:pPr algn="ctr">
              <a:lnSpc>
                <a:spcPts val="1920"/>
              </a:lnSpc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(</a:t>
            </a:r>
            <a:r>
              <a:rPr lang="ru-RU" sz="24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харизма</a:t>
            </a: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)</a:t>
            </a:r>
          </a:p>
          <a:p>
            <a:pPr algn="ctr">
              <a:lnSpc>
                <a:spcPts val="1920"/>
              </a:lnSpc>
              <a:spcAft>
                <a:spcPts val="0"/>
              </a:spcAft>
            </a:pPr>
            <a:endParaRPr lang="ru-RU" sz="1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6449" y="4688875"/>
            <a:ext cx="8640960" cy="1066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ts val="1920"/>
              </a:lnSpc>
              <a:spcAft>
                <a:spcPts val="0"/>
              </a:spcAft>
            </a:pPr>
            <a:endParaRPr lang="ru-RU" sz="24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920"/>
              </a:lnSpc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Внимание сосредоточено на чертах, </a:t>
            </a:r>
          </a:p>
          <a:p>
            <a:pPr algn="ctr">
              <a:lnSpc>
                <a:spcPts val="1920"/>
              </a:lnSpc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помогающих понять героя (лицо, глаза)</a:t>
            </a:r>
          </a:p>
          <a:p>
            <a:pPr algn="ctr">
              <a:lnSpc>
                <a:spcPts val="1920"/>
              </a:lnSpc>
              <a:spcAft>
                <a:spcPts val="0"/>
              </a:spcAft>
            </a:pPr>
            <a:endParaRPr lang="ru-RU" sz="1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688875"/>
            <a:ext cx="8640960" cy="1066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ts val="1920"/>
              </a:lnSpc>
              <a:spcAft>
                <a:spcPts val="0"/>
              </a:spcAft>
            </a:pPr>
            <a:endParaRPr lang="ru-RU" sz="24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920"/>
              </a:lnSpc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Внешний портрет часто демонстрирует внутреннюю раздвоенность</a:t>
            </a:r>
          </a:p>
          <a:p>
            <a:pPr algn="ctr">
              <a:lnSpc>
                <a:spcPts val="1920"/>
              </a:lnSpc>
              <a:spcAft>
                <a:spcPts val="0"/>
              </a:spcAft>
            </a:pPr>
            <a:endParaRPr lang="ru-RU" sz="1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6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FEB2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7355</TotalTime>
  <Words>90</Words>
  <Application>Microsoft Office PowerPoint</Application>
  <PresentationFormat>Экран (16:10)</PresentationFormat>
  <Paragraphs>48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Желаний и надежд томительный обман  (особенности романтического героя)</vt:lpstr>
      <vt:lpstr>Презентация PowerPoint</vt:lpstr>
      <vt:lpstr>Портрет романтического героя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467</cp:revision>
  <dcterms:created xsi:type="dcterms:W3CDTF">2014-03-07T03:27:50Z</dcterms:created>
  <dcterms:modified xsi:type="dcterms:W3CDTF">2014-12-16T18:31:46Z</dcterms:modified>
</cp:coreProperties>
</file>