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88" r:id="rId2"/>
  </p:sldIdLst>
  <p:sldSz cx="9144000" cy="5715000" type="screen16x1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1F497D"/>
    <a:srgbClr val="000099"/>
    <a:srgbClr val="FFCCFF"/>
    <a:srgbClr val="336699"/>
    <a:srgbClr val="FEE6F8"/>
    <a:srgbClr val="0000CC"/>
    <a:srgbClr val="DC5EB2"/>
    <a:srgbClr val="E37DC1"/>
    <a:srgbClr val="F52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85613" autoAdjust="0"/>
  </p:normalViewPr>
  <p:slideViewPr>
    <p:cSldViewPr>
      <p:cViewPr>
        <p:scale>
          <a:sx n="50" d="100"/>
          <a:sy n="50" d="100"/>
        </p:scale>
        <p:origin x="-446" y="-91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E0DA5-F9B6-41B7-A57E-FD458182EC01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8FCF9-08A0-4B39-A2CF-945656A899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29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98FCF9-08A0-4B39-A2CF-945656A8996A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72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DDE96FC0-D6EE-4DFA-A7FD-CC1641B0BBC4}" type="datetimeFigureOut">
              <a:rPr lang="ru-RU" smtClean="0">
                <a:solidFill>
                  <a:srgbClr val="FEB2FF"/>
                </a:solidFill>
              </a:rPr>
              <a:pPr/>
              <a:t>17.12.2014</a:t>
            </a:fld>
            <a:endParaRPr lang="ru-RU">
              <a:solidFill>
                <a:srgbClr val="FEB2FF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EB2FF">
                  <a:tint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0D6F4FF-8A7F-430E-9FFA-3EBA6F88FCB2}" type="slidenum">
              <a:rPr lang="ru-RU" smtClean="0">
                <a:solidFill>
                  <a:srgbClr val="FEB2FF"/>
                </a:solidFill>
              </a:rPr>
              <a:pPr/>
              <a:t>‹#›</a:t>
            </a:fld>
            <a:endParaRPr lang="ru-RU">
              <a:solidFill>
                <a:srgbClr val="FEB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30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35"/>
            <a:ext cx="8229600" cy="69512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504" y="697260"/>
            <a:ext cx="4388296" cy="4896544"/>
          </a:xfrm>
        </p:spPr>
        <p:txBody>
          <a:bodyPr/>
          <a:lstStyle>
            <a:lvl1pPr>
              <a:defRPr sz="2400" b="1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697260"/>
            <a:ext cx="4392488" cy="4764360"/>
          </a:xfrm>
        </p:spPr>
        <p:txBody>
          <a:bodyPr/>
          <a:lstStyle>
            <a:lvl1pPr>
              <a:defRPr sz="2400" b="1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DDE96FC0-D6EE-4DFA-A7FD-CC1641B0BBC4}" type="datetimeFigureOut">
              <a:rPr lang="ru-RU" smtClean="0">
                <a:solidFill>
                  <a:srgbClr val="FEB2FF"/>
                </a:solidFill>
              </a:rPr>
              <a:pPr/>
              <a:t>17.12.2014</a:t>
            </a:fld>
            <a:endParaRPr lang="ru-RU">
              <a:solidFill>
                <a:srgbClr val="FEB2FF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FEB2FF">
                  <a:tint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40D6F4FF-8A7F-430E-9FFA-3EBA6F88FCB2}" type="slidenum">
              <a:rPr lang="ru-RU" smtClean="0">
                <a:solidFill>
                  <a:srgbClr val="FEB2FF"/>
                </a:solidFill>
              </a:rPr>
              <a:pPr/>
              <a:t>‹#›</a:t>
            </a:fld>
            <a:endParaRPr lang="ru-RU">
              <a:solidFill>
                <a:srgbClr val="FEB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FEB2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7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>
              <a:lumMod val="75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текст 1"/>
          <p:cNvSpPr/>
          <p:nvPr/>
        </p:nvSpPr>
        <p:spPr>
          <a:xfrm flipH="1">
            <a:off x="40957" y="753545"/>
            <a:ext cx="8943371" cy="983899"/>
          </a:xfrm>
          <a:prstGeom prst="homePlat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79646">
                    <a:lumMod val="50000"/>
                  </a:srgbClr>
                </a:solidFill>
                <a:latin typeface="Calibri"/>
              </a:rPr>
              <a:t>    В романтизме Германии </a:t>
            </a: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79646">
                    <a:lumMod val="50000"/>
                  </a:srgbClr>
                </a:solidFill>
                <a:latin typeface="Calibri"/>
              </a:rPr>
              <a:t>доминировала тяга к сверхъестественному,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79646">
                    <a:lumMod val="50000"/>
                  </a:srgbClr>
                </a:solidFill>
                <a:latin typeface="Calibri"/>
              </a:rPr>
              <a:t>чудесному</a:t>
            </a:r>
          </a:p>
        </p:txBody>
      </p:sp>
      <p:sp>
        <p:nvSpPr>
          <p:cNvPr id="49" name="Номер слайда 2"/>
          <p:cNvSpPr txBox="1">
            <a:spLocks/>
          </p:cNvSpPr>
          <p:nvPr/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248FE09-1D33-43C4-8727-3ABFA3294BD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813432"/>
            <a:ext cx="864121" cy="864121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1" name="текст 1"/>
          <p:cNvSpPr/>
          <p:nvPr/>
        </p:nvSpPr>
        <p:spPr>
          <a:xfrm flipH="1">
            <a:off x="40956" y="1737444"/>
            <a:ext cx="8943371" cy="983899"/>
          </a:xfrm>
          <a:prstGeom prst="homePlat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400" b="1" kern="0" dirty="0" smtClean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F79646">
                    <a:lumMod val="50000"/>
                  </a:srgbClr>
                </a:solidFill>
                <a:latin typeface="Calibri"/>
              </a:rPr>
              <a:t>             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В произведениях английских романтиков обострен</a:t>
            </a:r>
          </a:p>
          <a:p>
            <a:pPr algn="ctr">
              <a:lnSpc>
                <a:spcPts val="2500"/>
              </a:lnSpc>
            </a:pP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     </a:t>
            </a: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конфликт личности с внешним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миром</a:t>
            </a:r>
          </a:p>
        </p:txBody>
      </p:sp>
      <p:pic>
        <p:nvPicPr>
          <p:cNvPr id="52" name="Рисунок 5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1" y="1797331"/>
            <a:ext cx="864121" cy="864121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3" name="текст 1"/>
          <p:cNvSpPr/>
          <p:nvPr/>
        </p:nvSpPr>
        <p:spPr>
          <a:xfrm flipH="1">
            <a:off x="40957" y="2721343"/>
            <a:ext cx="8943371" cy="983899"/>
          </a:xfrm>
          <a:prstGeom prst="homePlat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400" b="1" kern="0" dirty="0" smtClean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F79646">
                    <a:lumMod val="50000"/>
                  </a:srgbClr>
                </a:solidFill>
                <a:latin typeface="Calibri"/>
              </a:rPr>
              <a:t>         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В романтизме </a:t>
            </a: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Франции поднимались проблемы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     </a:t>
            </a:r>
          </a:p>
          <a:p>
            <a:pPr algn="ctr">
              <a:lnSpc>
                <a:spcPts val="2500"/>
              </a:lnSpc>
            </a:pP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          нравственности и общечеловеческой этики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383" y="2781230"/>
            <a:ext cx="864121" cy="864121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55" name="текст 1"/>
          <p:cNvSpPr/>
          <p:nvPr/>
        </p:nvSpPr>
        <p:spPr>
          <a:xfrm flipH="1">
            <a:off x="40832" y="3705242"/>
            <a:ext cx="8943371" cy="983899"/>
          </a:xfrm>
          <a:prstGeom prst="homePlat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400" b="1" kern="0" dirty="0" smtClean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F79646">
                    <a:lumMod val="50000"/>
                  </a:srgbClr>
                </a:solidFill>
                <a:latin typeface="Calibri"/>
              </a:rPr>
              <a:t>             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У </a:t>
            </a: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американских романтиков мрачный психологизм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</a:t>
            </a:r>
          </a:p>
          <a:p>
            <a:pPr algn="ctr">
              <a:lnSpc>
                <a:spcPts val="2500"/>
              </a:lnSpc>
            </a:pP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             сочетался </a:t>
            </a: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с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юмором, экзотикой и приключениями</a:t>
            </a: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1383" y="3765129"/>
            <a:ext cx="864121" cy="864121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  <a:effectLst/>
        </p:spPr>
      </p:pic>
      <p:sp>
        <p:nvSpPr>
          <p:cNvPr id="57" name="текст 1"/>
          <p:cNvSpPr/>
          <p:nvPr/>
        </p:nvSpPr>
        <p:spPr>
          <a:xfrm flipH="1">
            <a:off x="39244" y="4685260"/>
            <a:ext cx="8943371" cy="983899"/>
          </a:xfrm>
          <a:prstGeom prst="homePlat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rtlCol="0" anchor="ctr"/>
          <a:lstStyle/>
          <a:p>
            <a:pPr algn="ctr">
              <a:lnSpc>
                <a:spcPts val="2500"/>
              </a:lnSpc>
            </a:pPr>
            <a:r>
              <a:rPr lang="ru-RU" sz="2400" b="1" kern="0" dirty="0" smtClean="0">
                <a:ln>
                  <a:solidFill>
                    <a:srgbClr val="C0504D">
                      <a:lumMod val="50000"/>
                    </a:srgbClr>
                  </a:solidFill>
                </a:ln>
                <a:solidFill>
                  <a:srgbClr val="F79646">
                    <a:lumMod val="50000"/>
                  </a:srgbClr>
                </a:solidFill>
                <a:latin typeface="Calibri"/>
              </a:rPr>
              <a:t>          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Русский </a:t>
            </a: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романтизм испытал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влияние романтизма </a:t>
            </a:r>
          </a:p>
          <a:p>
            <a:pPr algn="ctr">
              <a:lnSpc>
                <a:spcPts val="2500"/>
              </a:lnSpc>
            </a:pP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              Германии </a:t>
            </a: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и Англии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, опередил </a:t>
            </a:r>
            <a:r>
              <a:rPr lang="ru-RU" sz="2400" b="1" kern="0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в развитии романтиков Франции и </a:t>
            </a:r>
            <a:r>
              <a:rPr lang="ru-RU" sz="2400" b="1" kern="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/>
              </a:rPr>
              <a:t>Америки</a:t>
            </a: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1103" y="4726059"/>
            <a:ext cx="864121" cy="864121"/>
          </a:xfrm>
          <a:prstGeom prst="ellipse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358828" y="121196"/>
            <a:ext cx="6724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</a:rPr>
              <a:t>Национальные особенности романтизма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Calibri" panose="020F0502020204030204" pitchFamily="34" charset="0"/>
            </a:endParaRPr>
          </a:p>
        </p:txBody>
      </p:sp>
      <p:pic>
        <p:nvPicPr>
          <p:cNvPr id="15" name="Рисунок 14" descr="Goy_zadanie_4.jpg"/>
          <p:cNvPicPr>
            <a:picLocks noChangeAspect="1"/>
          </p:cNvPicPr>
          <p:nvPr/>
        </p:nvPicPr>
        <p:blipFill>
          <a:blip r:embed="rId9" cstate="print">
            <a:lum contrast="1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16" name="Рисунок 15" descr="Goy_zadanie_4.2.jpg"/>
          <p:cNvPicPr>
            <a:picLocks noChangeAspect="1"/>
          </p:cNvPicPr>
          <p:nvPr/>
        </p:nvPicPr>
        <p:blipFill>
          <a:blip r:embed="rId10" cstate="print">
            <a:lum contrast="1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17" name="Рисунок 16" descr="Goy_zadanie_4.3.jpg"/>
          <p:cNvPicPr>
            <a:picLocks noChangeAspect="1"/>
          </p:cNvPicPr>
          <p:nvPr/>
        </p:nvPicPr>
        <p:blipFill>
          <a:blip r:embed="rId11" cstate="print">
            <a:lum contrast="1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18" name="Рисунок 17" descr="Goy_zadanie_4.4.jpg"/>
          <p:cNvPicPr>
            <a:picLocks noChangeAspect="1"/>
          </p:cNvPicPr>
          <p:nvPr/>
        </p:nvPicPr>
        <p:blipFill>
          <a:blip r:embed="rId12" cstate="print">
            <a:lum contrast="1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19" name="Рисунок 18" descr="Goy_zadanie_4.5.jpg"/>
          <p:cNvPicPr>
            <a:picLocks noChangeAspect="1"/>
          </p:cNvPicPr>
          <p:nvPr/>
        </p:nvPicPr>
        <p:blipFill>
          <a:blip r:embed="rId13" cstate="print">
            <a:lum contrast="10000"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50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8" grpId="0" animBg="1"/>
      <p:bldP spid="51" grpId="0" animBg="1"/>
      <p:bldP spid="53" grpId="0" animBg="1"/>
      <p:bldP spid="55" grpId="0" animBg="1"/>
      <p:bldP spid="57" grpId="0" animBg="1"/>
      <p:bldP spid="11" grpId="0"/>
    </p:bldLst>
  </p:timing>
</p:sld>
</file>

<file path=ppt/theme/theme1.xml><?xml version="1.0" encoding="utf-8"?>
<a:theme xmlns:a="http://schemas.openxmlformats.org/drawingml/2006/main" name="3_Тема Office">
  <a:themeElements>
    <a:clrScheme name="Другая 10">
      <a:dk1>
        <a:srgbClr val="FEB2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7364</TotalTime>
  <Words>70</Words>
  <Application>Microsoft Office PowerPoint</Application>
  <PresentationFormat>Экран (16:10)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3_Тема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468</cp:revision>
  <dcterms:created xsi:type="dcterms:W3CDTF">2014-03-07T03:27:50Z</dcterms:created>
  <dcterms:modified xsi:type="dcterms:W3CDTF">2014-12-16T18:17:21Z</dcterms:modified>
</cp:coreProperties>
</file>