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7" r:id="rId3"/>
    <p:sldMasterId id="2147483701" r:id="rId4"/>
  </p:sldMasterIdLst>
  <p:notesMasterIdLst>
    <p:notesMasterId r:id="rId21"/>
  </p:notesMasterIdLst>
  <p:sldIdLst>
    <p:sldId id="391" r:id="rId5"/>
    <p:sldId id="392" r:id="rId6"/>
    <p:sldId id="393" r:id="rId7"/>
    <p:sldId id="394" r:id="rId8"/>
    <p:sldId id="395" r:id="rId9"/>
    <p:sldId id="387" r:id="rId10"/>
    <p:sldId id="390" r:id="rId11"/>
    <p:sldId id="284" r:id="rId12"/>
    <p:sldId id="303" r:id="rId13"/>
    <p:sldId id="293" r:id="rId14"/>
    <p:sldId id="371" r:id="rId15"/>
    <p:sldId id="402" r:id="rId16"/>
    <p:sldId id="398" r:id="rId17"/>
    <p:sldId id="399" r:id="rId18"/>
    <p:sldId id="400" r:id="rId19"/>
    <p:sldId id="401" r:id="rId2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1F497D"/>
    <a:srgbClr val="000099"/>
    <a:srgbClr val="FFCCFF"/>
    <a:srgbClr val="336699"/>
    <a:srgbClr val="FEE6F8"/>
    <a:srgbClr val="0000CC"/>
    <a:srgbClr val="DC5EB2"/>
    <a:srgbClr val="E37DC1"/>
    <a:srgbClr val="F52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5" autoAdjust="0"/>
    <p:restoredTop sz="85613" autoAdjust="0"/>
  </p:normalViewPr>
  <p:slideViewPr>
    <p:cSldViewPr>
      <p:cViewPr>
        <p:scale>
          <a:sx n="50" d="100"/>
          <a:sy n="50" d="100"/>
        </p:scale>
        <p:origin x="-58" y="-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E0DA5-F9B6-41B7-A57E-FD458182EC01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8FCF9-08A0-4B39-A2CF-945656A899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9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FCF9-08A0-4B39-A2CF-945656A8996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2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FCF9-08A0-4B39-A2CF-945656A8996A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5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FCF9-08A0-4B39-A2CF-945656A8996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7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FCF9-08A0-4B39-A2CF-945656A8996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5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FCF9-08A0-4B39-A2CF-945656A8996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FCF9-08A0-4B39-A2CF-945656A8996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0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FCF9-08A0-4B39-A2CF-945656A8996A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3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FCF9-08A0-4B39-A2CF-945656A8996A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1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FCF9-08A0-4B39-A2CF-945656A8996A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9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8FCF9-08A0-4B39-A2CF-945656A8996A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7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7340"/>
            <a:ext cx="8492480" cy="1225021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65212"/>
            <a:ext cx="6760840" cy="86409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4048" y="4388467"/>
            <a:ext cx="4047728" cy="1303570"/>
          </a:xfrm>
        </p:spPr>
        <p:txBody>
          <a:bodyPr/>
          <a:lstStyle>
            <a:lvl1pPr>
              <a:defRPr sz="1800" b="1"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Гой Наталья Анатольевна,</a:t>
            </a:r>
          </a:p>
          <a:p>
            <a:r>
              <a:rPr lang="ru-RU" dirty="0" smtClean="0"/>
              <a:t> учитель русского языка и литературы ГУ «Школа-гимназия № 30» Управления образования г. Астаны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79389" y="265113"/>
            <a:ext cx="1008236" cy="6481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8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bg>
      <p:bgPr>
        <a:blipFill dpi="0" rotWithShape="1">
          <a:blip r:embed="rId2">
            <a:alphaModFix amt="7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813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E96FC0-D6EE-4DFA-A7FD-CC1641B0BBC4}" type="datetimeFigureOut">
              <a:rPr lang="ru-RU" smtClean="0">
                <a:solidFill>
                  <a:srgbClr val="FEB2FF"/>
                </a:solidFill>
              </a:rPr>
              <a:pPr/>
              <a:t>17.12.2014</a:t>
            </a:fld>
            <a:endParaRPr lang="ru-RU">
              <a:solidFill>
                <a:srgbClr val="FEB2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B2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0D6F4FF-8A7F-430E-9FFA-3EBA6F88FCB2}" type="slidenum">
              <a:rPr lang="ru-RU" smtClean="0">
                <a:solidFill>
                  <a:srgbClr val="FEB2FF"/>
                </a:solidFill>
              </a:rPr>
              <a:pPr/>
              <a:t>‹#›</a:t>
            </a:fld>
            <a:endParaRPr lang="ru-RU">
              <a:solidFill>
                <a:srgbClr val="FEB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0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5"/>
            <a:ext cx="8229600" cy="6951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697260"/>
            <a:ext cx="4388296" cy="4896544"/>
          </a:xfrm>
        </p:spPr>
        <p:txBody>
          <a:bodyPr/>
          <a:lstStyle>
            <a:lvl1pPr>
              <a:defRPr sz="2400" b="1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697260"/>
            <a:ext cx="4392488" cy="4764360"/>
          </a:xfrm>
        </p:spPr>
        <p:txBody>
          <a:bodyPr/>
          <a:lstStyle>
            <a:lvl1pPr>
              <a:defRPr sz="2400" b="1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E96FC0-D6EE-4DFA-A7FD-CC1641B0BBC4}" type="datetimeFigureOut">
              <a:rPr lang="ru-RU" smtClean="0">
                <a:solidFill>
                  <a:srgbClr val="FEB2FF"/>
                </a:solidFill>
              </a:rPr>
              <a:pPr/>
              <a:t>17.12.2014</a:t>
            </a:fld>
            <a:endParaRPr lang="ru-RU">
              <a:solidFill>
                <a:srgbClr val="FEB2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B2FF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0D6F4FF-8A7F-430E-9FFA-3EBA6F88FCB2}" type="slidenum">
              <a:rPr lang="ru-RU" smtClean="0">
                <a:solidFill>
                  <a:srgbClr val="FEB2FF"/>
                </a:solidFill>
              </a:rPr>
              <a:pPr/>
              <a:t>‹#›</a:t>
            </a:fld>
            <a:endParaRPr lang="ru-RU">
              <a:solidFill>
                <a:srgbClr val="FEB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E96FC0-D6EE-4DFA-A7FD-CC1641B0BBC4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0D6F4FF-8A7F-430E-9FFA-3EBA6F88FC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screen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E96FC0-D6EE-4DFA-A7FD-CC1641B0BBC4}" type="datetimeFigureOut">
              <a:rPr lang="ru-RU" smtClean="0">
                <a:solidFill>
                  <a:srgbClr val="FEB2FF"/>
                </a:solidFill>
              </a:rPr>
              <a:pPr/>
              <a:t>17.12.2014</a:t>
            </a:fld>
            <a:endParaRPr lang="ru-RU">
              <a:solidFill>
                <a:srgbClr val="FEB2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B2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0D6F4FF-8A7F-430E-9FFA-3EBA6F88FCB2}" type="slidenum">
              <a:rPr lang="ru-RU" smtClean="0">
                <a:solidFill>
                  <a:srgbClr val="FEB2FF"/>
                </a:solidFill>
              </a:rPr>
              <a:pPr/>
              <a:t>‹#›</a:t>
            </a:fld>
            <a:endParaRPr lang="ru-RU">
              <a:solidFill>
                <a:srgbClr val="FEB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5"/>
            <a:ext cx="8229600" cy="6951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697260"/>
            <a:ext cx="4388296" cy="4896544"/>
          </a:xfrm>
        </p:spPr>
        <p:txBody>
          <a:bodyPr/>
          <a:lstStyle>
            <a:lvl1pPr>
              <a:defRPr sz="2400" b="1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697260"/>
            <a:ext cx="4392488" cy="4764360"/>
          </a:xfrm>
        </p:spPr>
        <p:txBody>
          <a:bodyPr/>
          <a:lstStyle>
            <a:lvl1pPr>
              <a:defRPr sz="2400" b="1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E96FC0-D6EE-4DFA-A7FD-CC1641B0BBC4}" type="datetimeFigureOut">
              <a:rPr lang="ru-RU" smtClean="0">
                <a:solidFill>
                  <a:srgbClr val="FEB2FF"/>
                </a:solidFill>
              </a:rPr>
              <a:pPr/>
              <a:t>17.12.2014</a:t>
            </a:fld>
            <a:endParaRPr lang="ru-RU">
              <a:solidFill>
                <a:srgbClr val="FEB2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B2FF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0D6F4FF-8A7F-430E-9FFA-3EBA6F88FCB2}" type="slidenum">
              <a:rPr lang="ru-RU" smtClean="0">
                <a:solidFill>
                  <a:srgbClr val="FEB2FF"/>
                </a:solidFill>
              </a:rPr>
              <a:pPr/>
              <a:t>‹#›</a:t>
            </a:fld>
            <a:endParaRPr lang="ru-RU">
              <a:solidFill>
                <a:srgbClr val="FEB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bg>
      <p:bgPr>
        <a:blipFill dpi="0" rotWithShape="1">
          <a:blip r:embed="rId2" cstate="print">
            <a:alphaModFix amt="5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647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7340"/>
            <a:ext cx="8492480" cy="1225021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65212"/>
            <a:ext cx="6760840" cy="86409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04048" y="4388467"/>
            <a:ext cx="4047728" cy="1303570"/>
          </a:xfrm>
        </p:spPr>
        <p:txBody>
          <a:bodyPr/>
          <a:lstStyle>
            <a:lvl1pPr>
              <a:defRPr sz="1800" b="1">
                <a:latin typeface="Calibri" panose="020F0502020204030204" pitchFamily="34" charset="0"/>
              </a:defRPr>
            </a:lvl1pPr>
          </a:lstStyle>
          <a:p>
            <a:r>
              <a:rPr lang="ru-RU" dirty="0" smtClean="0">
                <a:solidFill>
                  <a:srgbClr val="FEB2FF">
                    <a:tint val="75000"/>
                  </a:srgbClr>
                </a:solidFill>
              </a:rPr>
              <a:t>Гой Наталья Анатольевна,</a:t>
            </a:r>
          </a:p>
          <a:p>
            <a:r>
              <a:rPr lang="ru-RU" dirty="0" smtClean="0">
                <a:solidFill>
                  <a:srgbClr val="FEB2FF">
                    <a:tint val="75000"/>
                  </a:srgbClr>
                </a:solidFill>
              </a:rPr>
              <a:t> учитель русского языка и литературы ГУ «Школа-гимназия № 30» Управления образования г. Астаны</a:t>
            </a:r>
            <a:endParaRPr lang="ru-RU" dirty="0">
              <a:solidFill>
                <a:srgbClr val="FEB2FF">
                  <a:tint val="75000"/>
                </a:srgbClr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179389" y="265113"/>
            <a:ext cx="1008236" cy="6481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E96FC0-D6EE-4DFA-A7FD-CC1641B0BBC4}" type="datetimeFigureOut">
              <a:rPr lang="ru-RU" smtClean="0">
                <a:solidFill>
                  <a:srgbClr val="FEB2FF"/>
                </a:solidFill>
              </a:rPr>
              <a:pPr/>
              <a:t>17.12.2014</a:t>
            </a:fld>
            <a:endParaRPr lang="ru-RU">
              <a:solidFill>
                <a:srgbClr val="FEB2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B2FF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0D6F4FF-8A7F-430E-9FFA-3EBA6F88FCB2}" type="slidenum">
              <a:rPr lang="ru-RU" smtClean="0">
                <a:solidFill>
                  <a:srgbClr val="FEB2FF"/>
                </a:solidFill>
              </a:rPr>
              <a:pPr/>
              <a:t>‹#›</a:t>
            </a:fld>
            <a:endParaRPr lang="ru-RU">
              <a:solidFill>
                <a:srgbClr val="FEB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0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9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FEB2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7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FEB2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8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FEB2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6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25.jpeg"/><Relationship Id="rId10" Type="http://schemas.openxmlformats.org/officeDocument/2006/relationships/image" Target="../media/image41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11" Type="http://schemas.openxmlformats.org/officeDocument/2006/relationships/image" Target="../media/image45.pn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Невыразимое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подвластно ль выраженью?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FEB2FF">
                    <a:tint val="75000"/>
                  </a:srgbClr>
                </a:solidFill>
              </a:rPr>
              <a:t>Гой Наталья Анатольевна, </a:t>
            </a:r>
          </a:p>
          <a:p>
            <a:r>
              <a:rPr lang="ru-RU" smtClean="0">
                <a:solidFill>
                  <a:srgbClr val="FEB2FF">
                    <a:tint val="75000"/>
                  </a:srgbClr>
                </a:solidFill>
              </a:rPr>
              <a:t>учитель русского языка и литературы</a:t>
            </a:r>
          </a:p>
          <a:p>
            <a:r>
              <a:rPr lang="ru-RU" smtClean="0">
                <a:solidFill>
                  <a:srgbClr val="FEB2FF">
                    <a:tint val="75000"/>
                  </a:srgbClr>
                </a:solidFill>
              </a:rPr>
              <a:t> ГУ «Школа-гимназия № 30» </a:t>
            </a:r>
          </a:p>
          <a:p>
            <a:r>
              <a:rPr lang="ru-RU" smtClean="0">
                <a:solidFill>
                  <a:srgbClr val="FEB2FF">
                    <a:tint val="75000"/>
                  </a:srgbClr>
                </a:solidFill>
              </a:rPr>
              <a:t>Управления образования г. Астаны</a:t>
            </a:r>
            <a:endParaRPr lang="ru-RU" dirty="0">
              <a:solidFill>
                <a:srgbClr val="FEB2FF">
                  <a:tint val="75000"/>
                </a:srgbClr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rolo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35.5104"/>
                  <p14:fade out="6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8624" y="31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5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1580" y="193204"/>
            <a:ext cx="7596844" cy="648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ru-RU" sz="2000" dirty="0" smtClean="0">
                <a:ln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    Докажите</a:t>
            </a:r>
            <a:r>
              <a:rPr lang="ru-RU" sz="2000" dirty="0">
                <a:ln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, что </a:t>
            </a:r>
            <a:r>
              <a:rPr lang="ru-RU" sz="2000" dirty="0" smtClean="0">
                <a:ln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автором музыки является  композитор-</a:t>
            </a:r>
            <a:endParaRPr lang="ru-RU" dirty="0">
              <a:ln>
                <a:solidFill>
                  <a:srgbClr val="C0504D">
                    <a:lumMod val="50000"/>
                  </a:srgbClr>
                </a:solidFill>
              </a:ln>
              <a:solidFill>
                <a:srgbClr val="C00000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45890"/>
            <a:ext cx="6732748" cy="448015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00415"/>
            <a:ext cx="6728147" cy="448015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92" y="985292"/>
            <a:ext cx="6728147" cy="447541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37" y="1008253"/>
            <a:ext cx="6705644" cy="447541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6876256" y="317185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 smtClean="0">
                <a:ln>
                  <a:solidFill>
                    <a:srgbClr val="C0504D">
                      <a:lumMod val="50000"/>
                    </a:srgbClr>
                  </a:solidFill>
                </a:ln>
                <a:solidFill>
                  <a:srgbClr val="990099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романтик</a:t>
            </a:r>
            <a:endParaRPr lang="ru-RU" u="sng" dirty="0">
              <a:solidFill>
                <a:srgbClr val="990099"/>
              </a:solidFill>
            </a:endParaRPr>
          </a:p>
        </p:txBody>
      </p:sp>
      <p:pic>
        <p:nvPicPr>
          <p:cNvPr id="12" name="Рисунок 11" descr="Goy_zadanie_1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454633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260632" y="12733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00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9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846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Строки, которые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можно написать на знамени русских романтиков</a:t>
            </a:r>
          </a:p>
        </p:txBody>
      </p:sp>
      <p:pic>
        <p:nvPicPr>
          <p:cNvPr id="12" name="картинка вопрос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68008" y="951131"/>
            <a:ext cx="3000075" cy="449791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текст 1"/>
          <p:cNvSpPr/>
          <p:nvPr/>
        </p:nvSpPr>
        <p:spPr>
          <a:xfrm>
            <a:off x="2438400" y="798731"/>
            <a:ext cx="6248400" cy="1066800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  <a:p>
            <a:pPr lvl="0" algn="ctr">
              <a:defRPr/>
            </a:pPr>
            <a:r>
              <a:rPr lang="ru-RU" sz="3200" kern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Великим быть желаю,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sp>
        <p:nvSpPr>
          <p:cNvPr id="14" name="текст 2"/>
          <p:cNvSpPr/>
          <p:nvPr/>
        </p:nvSpPr>
        <p:spPr>
          <a:xfrm>
            <a:off x="2438400" y="2017931"/>
            <a:ext cx="6248400" cy="1066800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  <a:p>
            <a:pPr lvl="0" algn="ctr"/>
            <a:r>
              <a:rPr lang="ru-RU" sz="3200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Люблю России честь,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sp>
        <p:nvSpPr>
          <p:cNvPr id="15" name="текст 3"/>
          <p:cNvSpPr/>
          <p:nvPr/>
        </p:nvSpPr>
        <p:spPr>
          <a:xfrm>
            <a:off x="2438400" y="3237131"/>
            <a:ext cx="6248400" cy="1066800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  <a:p>
            <a:pPr lvl="0" algn="ctr"/>
            <a:r>
              <a:rPr lang="ru-RU" sz="3200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Я много обещаю...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sp>
        <p:nvSpPr>
          <p:cNvPr id="16" name="текст 4"/>
          <p:cNvSpPr/>
          <p:nvPr/>
        </p:nvSpPr>
        <p:spPr>
          <a:xfrm>
            <a:off x="2438400" y="4456331"/>
            <a:ext cx="6248400" cy="1066800"/>
          </a:xfrm>
          <a:prstGeom prst="round2DiagRect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400" kern="0" dirty="0" smtClean="0">
                <a:solidFill>
                  <a:srgbClr val="C00000"/>
                </a:solidFill>
                <a:latin typeface="Calibri"/>
              </a:rPr>
              <a:t>       </a:t>
            </a:r>
            <a:r>
              <a:rPr kumimoji="0" lang="ru-RU" sz="3200" b="0" i="0" u="none" strike="noStrike" kern="0" cap="none" spc="0" normalizeH="0" baseline="0" noProof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Исполню        ?..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текст 4"/>
          <p:cNvSpPr/>
          <p:nvPr/>
        </p:nvSpPr>
        <p:spPr>
          <a:xfrm>
            <a:off x="2457715" y="4420491"/>
            <a:ext cx="6248400" cy="1066800"/>
          </a:xfrm>
          <a:prstGeom prst="round2DiagRect">
            <a:avLst/>
          </a:prstGeom>
          <a:noFill/>
          <a:ln w="25400" cap="flat" cmpd="sng" algn="ctr">
            <a:noFill/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noFill/>
                <a:effectLst/>
                <a:uLnTx/>
                <a:uFillTx/>
                <a:latin typeface="Calibri"/>
              </a:rPr>
              <a:t>Исп</a:t>
            </a:r>
            <a:r>
              <a:rPr kumimoji="0" lang="ru-RU" sz="3200" b="0" i="0" u="none" strike="noStrike" kern="0" cap="none" spc="0" normalizeH="0" baseline="0" noProof="0" dirty="0" smtClean="0">
                <a:noFill/>
                <a:effectLst/>
                <a:uLnTx/>
                <a:uFillTx/>
                <a:latin typeface="Calibri"/>
              </a:rPr>
              <a:t>                </a:t>
            </a:r>
            <a:r>
              <a:rPr kumimoji="0" lang="ru-RU" sz="3200" b="0" i="0" u="none" strike="noStrike" kern="0" cap="none" spc="0" normalizeH="0" baseline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ли  </a:t>
            </a:r>
            <a:r>
              <a:rPr kumimoji="0" lang="ru-RU" sz="3200" b="0" i="0" u="none" strike="noStrike" kern="0" cap="none" spc="0" normalizeH="0" baseline="0" noProof="0" dirty="0" err="1" smtClean="0">
                <a:noFill/>
                <a:effectLst/>
                <a:uLnTx/>
                <a:uFillTx/>
                <a:latin typeface="Calibri"/>
              </a:rPr>
              <a:t>олню</a:t>
            </a:r>
            <a:r>
              <a:rPr kumimoji="0" lang="ru-RU" sz="3200" b="0" i="0" u="none" strike="noStrike" kern="0" cap="none" spc="0" normalizeH="0" baseline="0" noProof="0" dirty="0" smtClean="0"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Бог весть!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83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457E-6 L -0.38802 0.005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0"/>
          <p:cNvGrpSpPr/>
          <p:nvPr/>
        </p:nvGrpSpPr>
        <p:grpSpPr>
          <a:xfrm>
            <a:off x="1461304" y="650248"/>
            <a:ext cx="6395326" cy="4809600"/>
            <a:chOff x="1247358" y="948117"/>
            <a:chExt cx="6761845" cy="4995555"/>
          </a:xfrm>
        </p:grpSpPr>
        <p:pic>
          <p:nvPicPr>
            <p:cNvPr id="6" name="Рисунок 5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358" y="948117"/>
              <a:ext cx="6761845" cy="4995555"/>
            </a:xfrm>
            <a:prstGeom prst="foldedCorner">
              <a:avLst/>
            </a:prstGeom>
            <a:effectLst>
              <a:softEdge rad="3175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247358" y="4287798"/>
              <a:ext cx="6435715" cy="1118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ru-RU" altLang="ru-RU" sz="3200" b="1" dirty="0">
                  <a:ln>
                    <a:solidFill>
                      <a:srgbClr val="FEB2FF">
                        <a:lumMod val="25000"/>
                      </a:srgbClr>
                    </a:solidFill>
                  </a:ln>
                  <a:solidFill>
                    <a:srgbClr val="FEB2FF"/>
                  </a:solidFill>
                  <a:effectLst>
                    <a:glow rad="635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</a:rPr>
                <a:t>диалектику психологических </a:t>
              </a:r>
              <a:r>
                <a:rPr lang="ru-RU" altLang="ru-RU" sz="3200" b="1" dirty="0" smtClean="0">
                  <a:ln>
                    <a:solidFill>
                      <a:srgbClr val="FEB2FF">
                        <a:lumMod val="25000"/>
                      </a:srgbClr>
                    </a:solidFill>
                  </a:ln>
                  <a:solidFill>
                    <a:srgbClr val="FEB2FF"/>
                  </a:solidFill>
                  <a:effectLst>
                    <a:glow rad="635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</a:rPr>
                <a:t>состояний</a:t>
              </a:r>
              <a:endParaRPr lang="en-US" altLang="ru-RU" sz="3200" b="1" dirty="0">
                <a:ln>
                  <a:solidFill>
                    <a:srgbClr val="FEB2FF">
                      <a:lumMod val="25000"/>
                    </a:srgbClr>
                  </a:solidFill>
                </a:ln>
                <a:solidFill>
                  <a:srgbClr val="FEB2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9"/>
          <p:cNvGrpSpPr/>
          <p:nvPr/>
        </p:nvGrpSpPr>
        <p:grpSpPr>
          <a:xfrm>
            <a:off x="1466726" y="650248"/>
            <a:ext cx="6384485" cy="4799076"/>
            <a:chOff x="1302813" y="948117"/>
            <a:chExt cx="6750383" cy="498462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813" y="948117"/>
              <a:ext cx="6750383" cy="4984624"/>
            </a:xfrm>
            <a:prstGeom prst="foldedCorner">
              <a:avLst/>
            </a:prstGeom>
            <a:effectLst>
              <a:softEdge rad="3175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460145" y="3939350"/>
              <a:ext cx="6435715" cy="14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ru-RU" altLang="ru-RU" sz="2800" b="1" dirty="0" smtClean="0">
                  <a:ln>
                    <a:solidFill>
                      <a:srgbClr val="FEB2FF">
                        <a:lumMod val="50000"/>
                      </a:srgbClr>
                    </a:solidFill>
                  </a:ln>
                  <a:solidFill>
                    <a:srgbClr val="FEB2FF"/>
                  </a:solidFill>
                  <a:effectLst>
                    <a:glow rad="635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</a:rPr>
                <a:t>характеры</a:t>
              </a:r>
              <a:r>
                <a:rPr lang="ru-RU" altLang="ru-RU" sz="2800" b="1" dirty="0">
                  <a:ln>
                    <a:solidFill>
                      <a:srgbClr val="FEB2FF">
                        <a:lumMod val="50000"/>
                      </a:srgbClr>
                    </a:solidFill>
                  </a:ln>
                  <a:solidFill>
                    <a:srgbClr val="FEB2FF"/>
                  </a:solidFill>
                  <a:effectLst>
                    <a:glow rad="635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</a:rPr>
                <a:t>, основу которых составляли глубокие  </a:t>
              </a:r>
              <a:r>
                <a:rPr lang="ru-RU" altLang="ru-RU" sz="2800" b="1" dirty="0" smtClean="0">
                  <a:ln>
                    <a:solidFill>
                      <a:srgbClr val="FEB2FF">
                        <a:lumMod val="50000"/>
                      </a:srgbClr>
                    </a:solidFill>
                  </a:ln>
                  <a:solidFill>
                    <a:srgbClr val="FEB2FF"/>
                  </a:solidFill>
                  <a:effectLst>
                    <a:glow rad="635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</a:rPr>
                <a:t>внутренние противоречия</a:t>
              </a:r>
              <a:endParaRPr lang="ru-RU" dirty="0">
                <a:solidFill>
                  <a:srgbClr val="004C22"/>
                </a:solidFill>
                <a:latin typeface="Calibri"/>
              </a:endParaRPr>
            </a:p>
          </p:txBody>
        </p:sp>
      </p:grpSp>
      <p:grpSp>
        <p:nvGrpSpPr>
          <p:cNvPr id="5" name="8"/>
          <p:cNvGrpSpPr/>
          <p:nvPr/>
        </p:nvGrpSpPr>
        <p:grpSpPr>
          <a:xfrm>
            <a:off x="1459584" y="650249"/>
            <a:ext cx="6398768" cy="4799076"/>
            <a:chOff x="1295262" y="948118"/>
            <a:chExt cx="6765486" cy="498462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262" y="948118"/>
              <a:ext cx="6765486" cy="4984624"/>
            </a:xfrm>
            <a:prstGeom prst="foldedCorner">
              <a:avLst/>
            </a:prstGeom>
            <a:effectLst>
              <a:softEdge rad="3175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1438842" y="4825641"/>
              <a:ext cx="6435715" cy="54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ru-RU" sz="2800" b="1" dirty="0">
                  <a:ln>
                    <a:solidFill>
                      <a:srgbClr val="FEB2FF">
                        <a:lumMod val="50000"/>
                      </a:srgbClr>
                    </a:solidFill>
                  </a:ln>
                  <a:solidFill>
                    <a:srgbClr val="FEB2FF"/>
                  </a:solidFill>
                  <a:effectLst>
                    <a:glow rad="635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</a:rPr>
                <a:t>тему «униженных и </a:t>
              </a:r>
              <a:r>
                <a:rPr lang="ru-RU" altLang="ru-RU" sz="2800" b="1" dirty="0" smtClean="0">
                  <a:ln>
                    <a:solidFill>
                      <a:srgbClr val="FEB2FF">
                        <a:lumMod val="50000"/>
                      </a:srgbClr>
                    </a:solidFill>
                  </a:ln>
                  <a:solidFill>
                    <a:srgbClr val="FEB2FF"/>
                  </a:solidFill>
                  <a:effectLst>
                    <a:glow rad="635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</a:rPr>
                <a:t>оскорбленных»</a:t>
              </a:r>
              <a:endParaRPr lang="ru-RU" dirty="0">
                <a:ln>
                  <a:solidFill>
                    <a:srgbClr val="FEB2FF">
                      <a:lumMod val="50000"/>
                    </a:srgbClr>
                  </a:solidFill>
                </a:ln>
                <a:solidFill>
                  <a:srgbClr val="FEB2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7"/>
          <p:cNvGrpSpPr/>
          <p:nvPr/>
        </p:nvGrpSpPr>
        <p:grpSpPr>
          <a:xfrm>
            <a:off x="1462296" y="650248"/>
            <a:ext cx="6393345" cy="4799076"/>
            <a:chOff x="1298129" y="948117"/>
            <a:chExt cx="6759751" cy="498462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129" y="948117"/>
              <a:ext cx="6759751" cy="4984624"/>
            </a:xfrm>
            <a:prstGeom prst="foldedCorner">
              <a:avLst/>
            </a:prstGeom>
            <a:effectLst>
              <a:softEdge rad="3175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460144" y="4825641"/>
              <a:ext cx="6435715" cy="54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ru-RU" sz="2800" b="1" dirty="0">
                  <a:ln>
                    <a:solidFill>
                      <a:srgbClr val="FEB2FF">
                        <a:lumMod val="50000"/>
                      </a:srgbClr>
                    </a:solidFill>
                  </a:ln>
                  <a:solidFill>
                    <a:srgbClr val="FEB2FF"/>
                  </a:solidFill>
                  <a:effectLst>
                    <a:glow rad="635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</a:rPr>
                <a:t>исторический роман</a:t>
              </a:r>
              <a:endParaRPr lang="ru-RU" dirty="0">
                <a:ln>
                  <a:solidFill>
                    <a:srgbClr val="FEB2FF">
                      <a:lumMod val="50000"/>
                    </a:srgbClr>
                  </a:solidFill>
                </a:ln>
                <a:solidFill>
                  <a:srgbClr val="FEB2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6"/>
          <p:cNvGrpSpPr/>
          <p:nvPr/>
        </p:nvGrpSpPr>
        <p:grpSpPr>
          <a:xfrm>
            <a:off x="1459584" y="650249"/>
            <a:ext cx="6398768" cy="4799076"/>
            <a:chOff x="1295262" y="948118"/>
            <a:chExt cx="6765486" cy="498462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262" y="948118"/>
              <a:ext cx="6765486" cy="4984624"/>
            </a:xfrm>
            <a:prstGeom prst="foldedCorner">
              <a:avLst/>
            </a:prstGeom>
            <a:effectLst>
              <a:softEdge rad="31750"/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364262" y="4753236"/>
              <a:ext cx="6435715" cy="54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ru-RU" sz="2800" b="1" dirty="0">
                  <a:ln>
                    <a:solidFill>
                      <a:srgbClr val="FEB2FF">
                        <a:lumMod val="50000"/>
                      </a:srgbClr>
                    </a:solidFill>
                  </a:ln>
                  <a:solidFill>
                    <a:srgbClr val="FEB2FF"/>
                  </a:solidFill>
                  <a:effectLst>
                    <a:glow rad="635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</a:rPr>
                <a:t>философскую сказку</a:t>
              </a:r>
              <a:endParaRPr lang="ru-RU" dirty="0">
                <a:ln>
                  <a:solidFill>
                    <a:srgbClr val="FEB2FF">
                      <a:lumMod val="50000"/>
                    </a:srgbClr>
                  </a:solidFill>
                </a:ln>
                <a:solidFill>
                  <a:srgbClr val="FEB2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5"/>
          <p:cNvGrpSpPr/>
          <p:nvPr/>
        </p:nvGrpSpPr>
        <p:grpSpPr>
          <a:xfrm>
            <a:off x="1459584" y="650248"/>
            <a:ext cx="6398768" cy="4799076"/>
            <a:chOff x="1295262" y="948117"/>
            <a:chExt cx="6765485" cy="4984624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262" y="948117"/>
              <a:ext cx="6765485" cy="4984624"/>
            </a:xfrm>
            <a:prstGeom prst="foldedCorner">
              <a:avLst/>
            </a:prstGeom>
            <a:effectLst>
              <a:softEdge rad="3175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346533" y="4979734"/>
              <a:ext cx="6435715" cy="54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ru-RU" sz="2800" b="1" dirty="0">
                  <a:ln>
                    <a:solidFill>
                      <a:srgbClr val="FEB2FF">
                        <a:lumMod val="50000"/>
                      </a:srgbClr>
                    </a:solidFill>
                  </a:ln>
                  <a:solidFill>
                    <a:srgbClr val="FEB2FF"/>
                  </a:solidFill>
                  <a:effectLst>
                    <a:glow rad="635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</a:rPr>
                <a:t>научно – фантастический роман</a:t>
              </a:r>
              <a:endParaRPr lang="ru-RU" dirty="0">
                <a:ln>
                  <a:solidFill>
                    <a:srgbClr val="FEB2FF">
                      <a:lumMod val="50000"/>
                    </a:srgbClr>
                  </a:solidFill>
                </a:ln>
                <a:solidFill>
                  <a:srgbClr val="FEB2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4"/>
          <p:cNvGrpSpPr/>
          <p:nvPr/>
        </p:nvGrpSpPr>
        <p:grpSpPr>
          <a:xfrm>
            <a:off x="1458463" y="650248"/>
            <a:ext cx="6401011" cy="4809600"/>
            <a:chOff x="1294076" y="948117"/>
            <a:chExt cx="6767856" cy="499555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076" y="948117"/>
              <a:ext cx="6767856" cy="4995555"/>
            </a:xfrm>
            <a:prstGeom prst="foldedCorner">
              <a:avLst/>
            </a:prstGeom>
            <a:effectLst>
              <a:softEdge rad="3175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1364261" y="4847231"/>
              <a:ext cx="6435715" cy="54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ru-RU" sz="2800" b="1" dirty="0">
                  <a:ln>
                    <a:solidFill>
                      <a:srgbClr val="FEB2FF">
                        <a:lumMod val="50000"/>
                      </a:srgbClr>
                    </a:solidFill>
                  </a:ln>
                  <a:solidFill>
                    <a:srgbClr val="FEB2FF"/>
                  </a:solidFill>
                  <a:effectLst>
                    <a:glow rad="635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</a:rPr>
                <a:t>психологический детектив</a:t>
              </a:r>
              <a:endParaRPr lang="ru-RU" dirty="0">
                <a:ln>
                  <a:solidFill>
                    <a:srgbClr val="FEB2FF">
                      <a:lumMod val="50000"/>
                    </a:srgbClr>
                  </a:solidFill>
                </a:ln>
                <a:solidFill>
                  <a:srgbClr val="FEB2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3"/>
          <p:cNvGrpSpPr/>
          <p:nvPr/>
        </p:nvGrpSpPr>
        <p:grpSpPr>
          <a:xfrm>
            <a:off x="1473867" y="650248"/>
            <a:ext cx="6370202" cy="4799076"/>
            <a:chOff x="1310363" y="948117"/>
            <a:chExt cx="6735282" cy="4984624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363" y="948117"/>
              <a:ext cx="6735282" cy="4984624"/>
            </a:xfrm>
            <a:prstGeom prst="foldedCorner">
              <a:avLst/>
            </a:prstGeom>
            <a:effectLst>
              <a:softEdge rad="31750"/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1364262" y="4983931"/>
              <a:ext cx="6435715" cy="54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ru-RU" sz="2800" b="1" dirty="0">
                  <a:ln>
                    <a:solidFill>
                      <a:srgbClr val="FEB2FF">
                        <a:lumMod val="50000"/>
                      </a:srgbClr>
                    </a:solidFill>
                  </a:ln>
                  <a:solidFill>
                    <a:srgbClr val="FEB2FF"/>
                  </a:solidFill>
                  <a:effectLst>
                    <a:glow rad="635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</a:rPr>
                <a:t>романтическую </a:t>
              </a:r>
              <a:r>
                <a:rPr lang="ru-RU" altLang="ru-RU" sz="2800" b="1" dirty="0" smtClean="0">
                  <a:ln>
                    <a:solidFill>
                      <a:srgbClr val="FEB2FF">
                        <a:lumMod val="50000"/>
                      </a:srgbClr>
                    </a:solidFill>
                  </a:ln>
                  <a:solidFill>
                    <a:srgbClr val="FEB2FF"/>
                  </a:solidFill>
                  <a:effectLst>
                    <a:glow rad="635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Calibri" panose="020F0502020204030204" pitchFamily="34" charset="0"/>
                </a:rPr>
                <a:t>поэму</a:t>
              </a:r>
              <a:endParaRPr lang="ru-RU" dirty="0">
                <a:ln>
                  <a:solidFill>
                    <a:srgbClr val="FEB2FF">
                      <a:lumMod val="50000"/>
                    </a:srgbClr>
                  </a:solidFill>
                </a:ln>
                <a:solidFill>
                  <a:srgbClr val="FEB2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547936" y="236919"/>
            <a:ext cx="8229600" cy="6763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endParaRPr lang="ru-RU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47936" y="154535"/>
            <a:ext cx="8229600" cy="6951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</a:rPr>
              <a:t>Романтики открыли для литературы</a:t>
            </a:r>
            <a:endParaRPr lang="ru-RU" sz="3200" dirty="0">
              <a:ln>
                <a:solidFill>
                  <a:srgbClr val="C0504D">
                    <a:lumMod val="75000"/>
                  </a:srgbClr>
                </a:solidFill>
              </a:ln>
              <a:solidFill>
                <a:srgbClr val="F79646">
                  <a:lumMod val="50000"/>
                </a:srgbClr>
              </a:solidFill>
              <a:effectLst/>
            </a:endParaRPr>
          </a:p>
        </p:txBody>
      </p:sp>
      <p:grpSp>
        <p:nvGrpSpPr>
          <p:cNvPr id="23" name="Группа 44"/>
          <p:cNvGrpSpPr/>
          <p:nvPr/>
        </p:nvGrpSpPr>
        <p:grpSpPr>
          <a:xfrm>
            <a:off x="1384921" y="1108503"/>
            <a:ext cx="6555629" cy="4360664"/>
            <a:chOff x="1384921" y="1108503"/>
            <a:chExt cx="6555629" cy="4360664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921" y="1108503"/>
              <a:ext cx="6555629" cy="4360664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4" name="Прямоугольник 43"/>
            <p:cNvSpPr/>
            <p:nvPr/>
          </p:nvSpPr>
          <p:spPr>
            <a:xfrm>
              <a:off x="2573671" y="4036726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FEB2FF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latin typeface="Calibri"/>
                  <a:ea typeface="Calibri"/>
                  <a:cs typeface="Times New Roman"/>
                </a:rPr>
                <a:t>…огромный</a:t>
              </a:r>
              <a:r>
                <a:rPr lang="ru-RU" sz="3200" b="1" dirty="0">
                  <a:solidFill>
                    <a:srgbClr val="FEB2FF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latin typeface="Calibri"/>
                  <a:ea typeface="Calibri"/>
                  <a:cs typeface="Times New Roman"/>
                </a:rPr>
                <a:t>, страстный, </a:t>
              </a:r>
            </a:p>
            <a:p>
              <a:pPr algn="ctr"/>
              <a:r>
                <a:rPr lang="ru-RU" sz="3200" b="1" dirty="0" smtClean="0">
                  <a:solidFill>
                    <a:srgbClr val="FEB2FF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latin typeface="Calibri"/>
                  <a:ea typeface="Calibri"/>
                  <a:cs typeface="Times New Roman"/>
                </a:rPr>
                <a:t>дивный </a:t>
              </a:r>
              <a:r>
                <a:rPr lang="ru-RU" sz="3200" b="1" dirty="0">
                  <a:solidFill>
                    <a:srgbClr val="FEB2FF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latin typeface="Calibri"/>
                  <a:ea typeface="Calibri"/>
                  <a:cs typeface="Times New Roman"/>
                </a:rPr>
                <a:t>мир!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4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1"/>
            <a:ext cx="9139358" cy="571057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7" name="Прямоугольник 6"/>
          <p:cNvSpPr/>
          <p:nvPr/>
        </p:nvSpPr>
        <p:spPr>
          <a:xfrm>
            <a:off x="856397" y="2557841"/>
            <a:ext cx="7435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FEB2FF">
                      <a:lumMod val="90000"/>
                    </a:srgbClr>
                  </a:solidFill>
                </a:ln>
                <a:solidFill>
                  <a:srgbClr val="FEB2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Arial"/>
              </a:rPr>
              <a:t>Ты – мой высокий стиль и слог…</a:t>
            </a:r>
          </a:p>
        </p:txBody>
      </p:sp>
      <p:pic>
        <p:nvPicPr>
          <p:cNvPr id="9" name="14884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8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2600" y="-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ipple dir="ru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1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6" name="Прямоугольник 5"/>
          <p:cNvSpPr/>
          <p:nvPr/>
        </p:nvSpPr>
        <p:spPr>
          <a:xfrm>
            <a:off x="977367" y="2234296"/>
            <a:ext cx="7435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EB2FF">
                      <a:lumMod val="90000"/>
                    </a:srgbClr>
                  </a:solidFill>
                </a:ln>
                <a:solidFill>
                  <a:srgbClr val="FEB2FF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"/>
              </a:rPr>
              <a:t>Мой низкий пагубный порок…</a:t>
            </a:r>
          </a:p>
        </p:txBody>
      </p:sp>
    </p:spTree>
    <p:extLst>
      <p:ext uri="{BB962C8B-B14F-4D97-AF65-F5344CB8AC3E}">
        <p14:creationId xmlns:p14="http://schemas.microsoft.com/office/powerpoint/2010/main" val="18858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ipple dir="ru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86" y="2713484"/>
            <a:ext cx="7435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EB2FF">
                      <a:lumMod val="90000"/>
                    </a:srgbClr>
                  </a:solidFill>
                </a:ln>
                <a:solidFill>
                  <a:srgbClr val="FEB2FF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"/>
              </a:rPr>
              <a:t>Моя загадочная </a:t>
            </a:r>
            <a:r>
              <a:rPr lang="ru-RU" sz="3200" b="1" dirty="0" smtClean="0">
                <a:ln>
                  <a:solidFill>
                    <a:srgbClr val="FEB2FF">
                      <a:lumMod val="90000"/>
                    </a:srgbClr>
                  </a:solidFill>
                </a:ln>
                <a:solidFill>
                  <a:srgbClr val="FEB2FF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Arial"/>
              </a:rPr>
              <a:t>даль…</a:t>
            </a:r>
            <a:endParaRPr lang="ru-RU" sz="3200" b="1" dirty="0">
              <a:ln>
                <a:solidFill>
                  <a:srgbClr val="FEB2FF">
                    <a:lumMod val="90000"/>
                  </a:srgbClr>
                </a:solidFill>
              </a:ln>
              <a:solidFill>
                <a:srgbClr val="FEB2FF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373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ipple dir="ru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3073524"/>
            <a:ext cx="7435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FEB2FF">
                      <a:lumMod val="90000"/>
                    </a:srgbClr>
                  </a:solidFill>
                </a:ln>
                <a:solidFill>
                  <a:srgbClr val="FEB2FF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Arial"/>
              </a:rPr>
              <a:t>Моя </a:t>
            </a:r>
            <a:r>
              <a:rPr lang="ru-RU" sz="3200" b="1" dirty="0" smtClean="0">
                <a:ln>
                  <a:solidFill>
                    <a:srgbClr val="FEB2FF">
                      <a:lumMod val="90000"/>
                    </a:srgbClr>
                  </a:solidFill>
                </a:ln>
                <a:solidFill>
                  <a:srgbClr val="FEB2FF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  <a:latin typeface="Arial"/>
              </a:rPr>
              <a:t>утеха и печаль…</a:t>
            </a:r>
            <a:endParaRPr lang="ru-RU" sz="3200" b="1" dirty="0">
              <a:ln>
                <a:solidFill>
                  <a:srgbClr val="FEB2FF">
                    <a:lumMod val="90000"/>
                  </a:srgbClr>
                </a:solidFill>
              </a:ln>
              <a:solidFill>
                <a:srgbClr val="FEB2FF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9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565" y="4585692"/>
            <a:ext cx="5976664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EB2FF">
                    <a:lumMod val="90000"/>
                  </a:srgbClr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alibri"/>
                <a:ea typeface="Calibri"/>
                <a:cs typeface="Times New Roman"/>
              </a:rPr>
              <a:t>… Там есть голубые утесы</a:t>
            </a:r>
          </a:p>
        </p:txBody>
      </p:sp>
    </p:spTree>
    <p:extLst>
      <p:ext uri="{BB962C8B-B14F-4D97-AF65-F5344CB8AC3E}">
        <p14:creationId xmlns:p14="http://schemas.microsoft.com/office/powerpoint/2010/main" val="22244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ripple dir="ld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657700"/>
            <a:ext cx="5832648" cy="80021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EB2FF">
                    <a:lumMod val="90000"/>
                  </a:srgbClr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alibri"/>
                <a:ea typeface="Calibri"/>
                <a:cs typeface="Times New Roman"/>
              </a:rPr>
              <a:t>И всех ветров </a:t>
            </a:r>
            <a:r>
              <a:rPr lang="ru-RU" sz="4000" b="1" dirty="0" smtClean="0">
                <a:solidFill>
                  <a:srgbClr val="FEB2FF">
                    <a:lumMod val="90000"/>
                  </a:srgbClr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alibri"/>
                <a:ea typeface="Calibri"/>
                <a:cs typeface="Times New Roman"/>
              </a:rPr>
              <a:t>голоса</a:t>
            </a:r>
            <a:endParaRPr lang="ru-RU" sz="4000" b="1" dirty="0">
              <a:solidFill>
                <a:srgbClr val="FEB2FF">
                  <a:lumMod val="90000"/>
                </a:srgbClr>
              </a:solidFill>
              <a:effectLst>
                <a:glow rad="139700">
                  <a:srgbClr val="4F81BD">
                    <a:satMod val="175000"/>
                    <a:alpha val="40000"/>
                  </a:srgbClr>
                </a:glo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79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ipple dir="l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000" y="4585692"/>
            <a:ext cx="4777978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EB2FF">
                    <a:lumMod val="90000"/>
                  </a:srgbClr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alibri"/>
                <a:ea typeface="Calibri"/>
                <a:cs typeface="Times New Roman"/>
              </a:rPr>
              <a:t>Белые альбатросы</a:t>
            </a:r>
          </a:p>
        </p:txBody>
      </p:sp>
    </p:spTree>
    <p:extLst>
      <p:ext uri="{BB962C8B-B14F-4D97-AF65-F5344CB8AC3E}">
        <p14:creationId xmlns:p14="http://schemas.microsoft.com/office/powerpoint/2010/main" val="7138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ipple dir="ld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1526" y="4801716"/>
            <a:ext cx="3768468" cy="758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FEB2FF">
                    <a:lumMod val="90000"/>
                  </a:srgbClr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alibri"/>
                <a:ea typeface="Calibri"/>
                <a:cs typeface="Times New Roman"/>
              </a:rPr>
              <a:t>И </a:t>
            </a:r>
            <a:r>
              <a:rPr lang="ru-RU" sz="4000" b="1" dirty="0">
                <a:solidFill>
                  <a:srgbClr val="FEB2FF">
                    <a:lumMod val="90000"/>
                  </a:srgbClr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alibri"/>
                <a:ea typeface="Calibri"/>
                <a:cs typeface="Times New Roman"/>
              </a:rPr>
              <a:t>алые </a:t>
            </a:r>
            <a:r>
              <a:rPr lang="ru-RU" sz="4000" b="1" dirty="0" smtClean="0">
                <a:solidFill>
                  <a:srgbClr val="FEB2FF">
                    <a:lumMod val="90000"/>
                  </a:srgbClr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alibri"/>
                <a:ea typeface="Calibri"/>
                <a:cs typeface="Times New Roman"/>
              </a:rPr>
              <a:t>паруса</a:t>
            </a:r>
            <a:r>
              <a:rPr lang="ru-RU" sz="4000" b="1" dirty="0" smtClean="0">
                <a:solidFill>
                  <a:srgbClr val="FEB2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alibri"/>
                <a:ea typeface="Calibri"/>
                <a:cs typeface="Times New Roman"/>
              </a:rPr>
              <a:t>…</a:t>
            </a:r>
            <a:endParaRPr lang="ru-RU" sz="4000" b="1" dirty="0">
              <a:solidFill>
                <a:srgbClr val="FEB2FF"/>
              </a:solidFill>
              <a:effectLst>
                <a:glow rad="139700">
                  <a:srgbClr val="4F81BD">
                    <a:satMod val="175000"/>
                    <a:alpha val="40000"/>
                  </a:srgbClr>
                </a:glo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6043" y="-1"/>
            <a:ext cx="67815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EB2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alibri"/>
                <a:ea typeface="Calibri"/>
                <a:cs typeface="Times New Roman"/>
              </a:rPr>
              <a:t>Тебе служу, тебя пою,</a:t>
            </a:r>
          </a:p>
          <a:p>
            <a:r>
              <a:rPr lang="ru-RU" sz="3200" b="1" dirty="0">
                <a:solidFill>
                  <a:srgbClr val="FEB2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alibri"/>
                <a:ea typeface="Calibri"/>
                <a:cs typeface="Times New Roman"/>
              </a:rPr>
              <a:t>Пишу, лелею и люблю!</a:t>
            </a:r>
          </a:p>
          <a:p>
            <a:r>
              <a:rPr lang="ru-RU" sz="3200" b="1" dirty="0">
                <a:solidFill>
                  <a:srgbClr val="FEB2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alibri"/>
                <a:ea typeface="Calibri"/>
                <a:cs typeface="Times New Roman"/>
              </a:rPr>
              <a:t>Моя отрада, мой кумир – </a:t>
            </a:r>
          </a:p>
          <a:p>
            <a:r>
              <a:rPr lang="ru-RU" sz="3200" b="1" dirty="0">
                <a:solidFill>
                  <a:srgbClr val="FEB2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alibri"/>
                <a:ea typeface="Calibri"/>
                <a:cs typeface="Times New Roman"/>
              </a:rPr>
              <a:t>Огромный, страстный, </a:t>
            </a:r>
            <a:endParaRPr lang="ru-RU" sz="3200" b="1" dirty="0" smtClean="0">
              <a:solidFill>
                <a:srgbClr val="FEB2FF"/>
              </a:solidFill>
              <a:effectLst>
                <a:glow rad="139700">
                  <a:srgbClr val="4F81BD">
                    <a:satMod val="175000"/>
                    <a:alpha val="40000"/>
                  </a:srgbClr>
                </a:glow>
              </a:effectLst>
              <a:latin typeface="Calibri"/>
              <a:ea typeface="Calibri"/>
              <a:cs typeface="Times New Roman"/>
            </a:endParaRPr>
          </a:p>
          <a:p>
            <a:r>
              <a:rPr lang="ru-RU" sz="3200" b="1" dirty="0" smtClean="0">
                <a:solidFill>
                  <a:srgbClr val="FEB2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alibri"/>
                <a:ea typeface="Calibri"/>
                <a:cs typeface="Times New Roman"/>
              </a:rPr>
              <a:t>Дивный </a:t>
            </a:r>
            <a:r>
              <a:rPr lang="ru-RU" sz="3200" b="1" dirty="0">
                <a:solidFill>
                  <a:srgbClr val="FEB2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Calibri"/>
                <a:ea typeface="Calibri"/>
                <a:cs typeface="Times New Roman"/>
              </a:rPr>
              <a:t>мир!</a:t>
            </a:r>
          </a:p>
        </p:txBody>
      </p:sp>
    </p:spTree>
    <p:extLst>
      <p:ext uri="{BB962C8B-B14F-4D97-AF65-F5344CB8AC3E}">
        <p14:creationId xmlns:p14="http://schemas.microsoft.com/office/powerpoint/2010/main" val="5249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14:ripple dir="ld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7563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Моя загадочная даль</a:t>
            </a:r>
            <a:br>
              <a:rPr lang="ru-RU" sz="2800" dirty="0" smtClean="0"/>
            </a:br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(истоки романтизма)</a:t>
            </a:r>
            <a:endParaRPr lang="ru-RU" sz="2500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58324"/>
            <a:ext cx="3960440" cy="491945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b="1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«Классицизм </a:t>
            </a:r>
            <a:r>
              <a:rPr lang="ru-RU" altLang="ru-RU" sz="2800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и </a:t>
            </a:r>
            <a:r>
              <a:rPr lang="ru-RU" altLang="ru-RU" sz="2800" b="1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романтизм - </a:t>
            </a:r>
            <a:r>
              <a:rPr lang="ru-RU" altLang="ru-RU" sz="2800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вот два слова</a:t>
            </a:r>
            <a:r>
              <a:rPr lang="ru-RU" altLang="ru-RU" sz="2800" b="1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…, с </a:t>
            </a:r>
            <a:r>
              <a:rPr lang="ru-RU" altLang="ru-RU" sz="2800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коими мы засыпали и просыпались, </a:t>
            </a:r>
            <a:r>
              <a:rPr lang="ru-RU" altLang="ru-RU" sz="2800" b="1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за </a:t>
            </a:r>
            <a:r>
              <a:rPr lang="ru-RU" altLang="ru-RU" sz="2800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кои дрались насмерть,</a:t>
            </a:r>
          </a:p>
          <a:p>
            <a:pPr algn="ctr"/>
            <a:r>
              <a:rPr lang="ru-RU" altLang="ru-RU" sz="2800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о коих спорили до слез и в </a:t>
            </a:r>
            <a:r>
              <a:rPr lang="ru-RU" altLang="ru-RU" sz="2800" b="1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классах, </a:t>
            </a:r>
            <a:r>
              <a:rPr lang="ru-RU" altLang="ru-RU" sz="2800" b="1" dirty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и гостиных, и на </a:t>
            </a:r>
            <a:r>
              <a:rPr lang="ru-RU" altLang="ru-RU" sz="2800" b="1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площадях, </a:t>
            </a:r>
          </a:p>
          <a:p>
            <a:pPr algn="ctr"/>
            <a:r>
              <a:rPr lang="ru-RU" altLang="ru-RU" sz="2800" b="1" dirty="0" smtClean="0">
                <a:ln>
                  <a:solidFill>
                    <a:srgbClr val="C0504D">
                      <a:lumMod val="75000"/>
                    </a:srgbClr>
                  </a:solidFill>
                </a:ln>
                <a:solidFill>
                  <a:srgbClr val="F79646">
                    <a:lumMod val="50000"/>
                  </a:srgbClr>
                </a:solidFill>
                <a:latin typeface="Calibri" pitchFamily="34" charset="0"/>
              </a:rPr>
              <a:t>и на улицах…»</a:t>
            </a:r>
            <a:endParaRPr lang="ru-RU" altLang="ru-RU" sz="2800" b="1" dirty="0">
              <a:ln>
                <a:solidFill>
                  <a:srgbClr val="C0504D">
                    <a:lumMod val="75000"/>
                  </a:srgbClr>
                </a:solidFill>
              </a:ln>
              <a:solidFill>
                <a:srgbClr val="F79646">
                  <a:lumMod val="50000"/>
                </a:srgbClr>
              </a:solidFill>
              <a:latin typeface="Calibri" pitchFamily="34" charset="0"/>
            </a:endParaRPr>
          </a:p>
        </p:txBody>
      </p:sp>
      <p:grpSp>
        <p:nvGrpSpPr>
          <p:cNvPr id="5" name="Группа 8"/>
          <p:cNvGrpSpPr/>
          <p:nvPr/>
        </p:nvGrpSpPr>
        <p:grpSpPr>
          <a:xfrm>
            <a:off x="4567151" y="449505"/>
            <a:ext cx="3988727" cy="4919456"/>
            <a:chOff x="4543713" y="458324"/>
            <a:chExt cx="3988727" cy="4919456"/>
          </a:xfrm>
          <a:blipFill>
            <a:blip r:embed="rId4"/>
            <a:stretch>
              <a:fillRect/>
            </a:stretch>
          </a:blipFill>
        </p:grpSpPr>
        <p:sp>
          <p:nvSpPr>
            <p:cNvPr id="3" name="Прямоугольник 2"/>
            <p:cNvSpPr/>
            <p:nvPr/>
          </p:nvSpPr>
          <p:spPr>
            <a:xfrm>
              <a:off x="4572000" y="458324"/>
              <a:ext cx="3960440" cy="491945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43713" y="458324"/>
              <a:ext cx="3960440" cy="4919456"/>
            </a:xfrm>
            <a:prstGeom prst="rect">
              <a:avLst/>
            </a:prstGeom>
            <a:grpFill/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r>
                <a:rPr lang="ru-RU" sz="28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В.Г. Белинский</a:t>
              </a:r>
              <a:endParaRPr lang="ru-RU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885" y="713315"/>
              <a:ext cx="3122670" cy="41358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па 27"/>
          <p:cNvGrpSpPr/>
          <p:nvPr/>
        </p:nvGrpSpPr>
        <p:grpSpPr>
          <a:xfrm>
            <a:off x="554368" y="449505"/>
            <a:ext cx="3988727" cy="4919456"/>
            <a:chOff x="4543713" y="458324"/>
            <a:chExt cx="3988727" cy="4919456"/>
          </a:xfrm>
          <a:blipFill>
            <a:blip r:embed="rId4"/>
            <a:stretch>
              <a:fillRect/>
            </a:stretch>
          </a:blipFill>
        </p:grpSpPr>
        <p:sp>
          <p:nvSpPr>
            <p:cNvPr id="29" name="Прямоугольник 28"/>
            <p:cNvSpPr/>
            <p:nvPr/>
          </p:nvSpPr>
          <p:spPr>
            <a:xfrm>
              <a:off x="4572000" y="458324"/>
              <a:ext cx="3960440" cy="491945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543713" y="458324"/>
              <a:ext cx="3960440" cy="4919456"/>
            </a:xfrm>
            <a:prstGeom prst="rect">
              <a:avLst/>
            </a:prstGeom>
            <a:grpFill/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r>
                <a:rPr lang="ru-RU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Франсуа Паскаль Симон </a:t>
              </a:r>
              <a:r>
                <a:rPr lang="ru-RU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Жерар Портрет Мадам </a:t>
              </a:r>
              <a:r>
                <a:rPr lang="ru-RU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Рекамье</a:t>
              </a:r>
              <a:endParaRPr lang="ru-RU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6482" y="842877"/>
              <a:ext cx="2554902" cy="34049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Группа 31"/>
          <p:cNvGrpSpPr/>
          <p:nvPr/>
        </p:nvGrpSpPr>
        <p:grpSpPr>
          <a:xfrm>
            <a:off x="4637868" y="435412"/>
            <a:ext cx="3988727" cy="4919456"/>
            <a:chOff x="4543713" y="458324"/>
            <a:chExt cx="3988727" cy="4919456"/>
          </a:xfrm>
          <a:blipFill>
            <a:blip r:embed="rId4"/>
            <a:stretch>
              <a:fillRect/>
            </a:stretch>
          </a:blipFill>
        </p:grpSpPr>
        <p:sp>
          <p:nvSpPr>
            <p:cNvPr id="33" name="Прямоугольник 32"/>
            <p:cNvSpPr/>
            <p:nvPr/>
          </p:nvSpPr>
          <p:spPr>
            <a:xfrm>
              <a:off x="4572000" y="458324"/>
              <a:ext cx="3960440" cy="491945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543713" y="458324"/>
              <a:ext cx="3960440" cy="4919456"/>
            </a:xfrm>
            <a:prstGeom prst="rect">
              <a:avLst/>
            </a:prstGeom>
            <a:grpFill/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endParaRPr lang="ru-RU" dirty="0" smtClean="0">
                <a:solidFill>
                  <a:prstClr val="white"/>
                </a:solidFill>
              </a:endParaRPr>
            </a:p>
            <a:p>
              <a:pPr algn="ctr"/>
              <a:endParaRPr lang="ru-RU" dirty="0">
                <a:solidFill>
                  <a:prstClr val="white"/>
                </a:solidFill>
              </a:endParaRPr>
            </a:p>
            <a:p>
              <a:pPr algn="ctr"/>
              <a:r>
                <a:rPr lang="ru-RU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Дмитрий Левицкий. </a:t>
              </a:r>
              <a:r>
                <a:rPr lang="ru-RU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Екатерина </a:t>
              </a:r>
              <a:r>
                <a:rPr lang="ru-RU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II </a:t>
              </a:r>
              <a:endParaRPr lang="en-US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ru-RU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в </a:t>
              </a:r>
              <a:r>
                <a:rPr lang="ru-RU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виде Законодательницы в храме богини </a:t>
              </a:r>
              <a:r>
                <a:rPr lang="ru-RU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Правосудия</a:t>
              </a:r>
              <a:endParaRPr lang="ru-RU" sz="20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482" y="845988"/>
              <a:ext cx="2554902" cy="3398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7" name="Рисунок 46" descr="Goy_zadanie_4.6.jpg"/>
          <p:cNvPicPr>
            <a:picLocks noChangeAspect="1"/>
          </p:cNvPicPr>
          <p:nvPr/>
        </p:nvPicPr>
        <p:blipFill>
          <a:blip r:embed="rId8" cstate="print">
            <a:lum contrast="10000"/>
          </a:blip>
          <a:stretch>
            <a:fillRect/>
          </a:stretch>
        </p:blipFill>
        <p:spPr>
          <a:xfrm>
            <a:off x="-4849" y="-3026"/>
            <a:ext cx="9144000" cy="5715000"/>
          </a:xfrm>
          <a:prstGeom prst="rect">
            <a:avLst/>
          </a:prstGeom>
        </p:spPr>
      </p:pic>
      <p:pic>
        <p:nvPicPr>
          <p:cNvPr id="48" name="Рисунок 47" descr="Goy_zadanie_4.7.jpg"/>
          <p:cNvPicPr>
            <a:picLocks noChangeAspect="1"/>
          </p:cNvPicPr>
          <p:nvPr/>
        </p:nvPicPr>
        <p:blipFill>
          <a:blip r:embed="rId9" cstate="print">
            <a:lum contrast="10000"/>
          </a:blip>
          <a:stretch>
            <a:fillRect/>
          </a:stretch>
        </p:blipFill>
        <p:spPr>
          <a:xfrm>
            <a:off x="-108520" y="-14833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07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Сравним</a:t>
            </a:r>
            <a:endParaRPr lang="ru-RU" sz="3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текст 1"/>
          <p:cNvSpPr/>
          <p:nvPr/>
        </p:nvSpPr>
        <p:spPr>
          <a:xfrm>
            <a:off x="457200" y="3556000"/>
            <a:ext cx="6096000" cy="1714500"/>
          </a:xfrm>
          <a:prstGeom prst="foldedCorner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numCol="2" rtlCol="0" anchor="ctr"/>
          <a:lstStyle/>
          <a:p>
            <a:pPr algn="ctr"/>
            <a:r>
              <a:rPr lang="ru-RU" sz="16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endParaRPr lang="ru-RU" sz="1600" kern="0" dirty="0" smtClean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pPr algn="ctr"/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И не узнает шумный свет,</a:t>
            </a:r>
          </a:p>
          <a:p>
            <a:pPr algn="ctr"/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      Кто нежно так любим,</a:t>
            </a:r>
          </a:p>
          <a:p>
            <a:pPr algn="ctr"/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Как я страдал и сколько лет</a:t>
            </a:r>
          </a:p>
          <a:p>
            <a:pPr algn="ctr"/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      Я памятью томим.</a:t>
            </a:r>
          </a:p>
          <a:p>
            <a:pPr algn="ctr"/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И где бы я ни стал искать</a:t>
            </a:r>
          </a:p>
          <a:p>
            <a:pPr algn="ctr"/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      Былую тишину,</a:t>
            </a:r>
          </a:p>
          <a:p>
            <a:pPr algn="ctr"/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Всё сердце будет мне шептать:</a:t>
            </a:r>
          </a:p>
          <a:p>
            <a:pPr algn="ctr"/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      Люблю, люблю одну! </a:t>
            </a:r>
          </a:p>
        </p:txBody>
      </p:sp>
      <p:sp>
        <p:nvSpPr>
          <p:cNvPr id="11" name="текст 1"/>
          <p:cNvSpPr/>
          <p:nvPr/>
        </p:nvSpPr>
        <p:spPr>
          <a:xfrm>
            <a:off x="457200" y="1651000"/>
            <a:ext cx="6096000" cy="1714500"/>
          </a:xfrm>
          <a:prstGeom prst="foldedCorner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numCol="2" rtlCol="0" anchor="ctr"/>
          <a:lstStyle/>
          <a:p>
            <a:pPr algn="ctr"/>
            <a:r>
              <a:rPr lang="ru-RU" kern="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endParaRPr lang="ru-RU" kern="0" dirty="0" smtClean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  <a:p>
            <a:pPr algn="ctr"/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Мне струны поневоле</a:t>
            </a:r>
          </a:p>
          <a:p>
            <a:pPr algn="ctr"/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Звучат геройский шум.</a:t>
            </a:r>
          </a:p>
          <a:p>
            <a:pPr algn="ctr"/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Не возмущайте боле,</a:t>
            </a:r>
          </a:p>
          <a:p>
            <a:pPr algn="ctr"/>
            <a:r>
              <a:rPr lang="ru-RU" b="1" kern="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Любовны</a:t>
            </a:r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 мысли, ум;</a:t>
            </a:r>
          </a:p>
          <a:p>
            <a:pPr algn="ctr"/>
            <a:endParaRPr lang="ru-RU" b="1" kern="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/>
            <a:endParaRPr lang="ru-RU" b="1" kern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/>
            <a:r>
              <a:rPr lang="ru-RU" b="1" kern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Хоть </a:t>
            </a:r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нежности сердечной</a:t>
            </a:r>
          </a:p>
          <a:p>
            <a:pPr algn="ctr"/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В любви я не лишен,</a:t>
            </a:r>
          </a:p>
          <a:p>
            <a:pPr algn="ctr"/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Героев славой вечной</a:t>
            </a:r>
          </a:p>
          <a:p>
            <a:pPr algn="ctr"/>
            <a:r>
              <a:rPr lang="ru-RU" b="1" kern="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Я больше </a:t>
            </a:r>
            <a:r>
              <a:rPr lang="ru-RU" b="1" kern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восхищен.</a:t>
            </a:r>
            <a:endParaRPr lang="ru-RU" b="1" kern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12" name="картинка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4218" y="1524000"/>
            <a:ext cx="2700337" cy="3619500"/>
          </a:xfrm>
          <a:prstGeom prst="roundRect">
            <a:avLst>
              <a:gd name="adj" fmla="val 8647"/>
            </a:avLst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pic>
        <p:nvPicPr>
          <p:cNvPr id="13" name="картинка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64800" y="1524000"/>
            <a:ext cx="2719172" cy="3619500"/>
          </a:xfrm>
          <a:prstGeom prst="roundRect">
            <a:avLst>
              <a:gd name="adj" fmla="val 8647"/>
            </a:avLst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sp>
        <p:nvSpPr>
          <p:cNvPr id="5" name="TextBox 4"/>
          <p:cNvSpPr txBox="1"/>
          <p:nvPr/>
        </p:nvSpPr>
        <p:spPr>
          <a:xfrm>
            <a:off x="2051720" y="636725"/>
            <a:ext cx="4890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</a:rPr>
              <a:t>Классицисты и романтики о любви</a:t>
            </a:r>
            <a:endParaRPr lang="ru-RU" sz="2400" b="1" dirty="0">
              <a:solidFill>
                <a:srgbClr val="4F81BD">
                  <a:lumMod val="75000"/>
                </a:srgbClr>
              </a:solidFill>
              <a:effectLst>
                <a:glow rad="139700">
                  <a:srgbClr val="4BACC6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3333750"/>
            <a:ext cx="1800200" cy="2116038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Goy_zadanie_10.jpg"/>
          <p:cNvPicPr>
            <a:picLocks noChangeAspect="1"/>
          </p:cNvPicPr>
          <p:nvPr/>
        </p:nvPicPr>
        <p:blipFill>
          <a:blip r:embed="rId6" cstate="screen">
            <a:lum contrast="10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953E-6 L 0.33594 -0.149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-7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953E-6 L 0.33594 0.183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9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Романтические грезы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(романтизм в искусстве)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0416" y="48602"/>
            <a:ext cx="8532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kern="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Романтизм</a:t>
            </a:r>
            <a:r>
              <a:rPr lang="ru-RU" altLang="ru-RU" sz="2000" b="1" kern="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, как домовой, многие верят ему, убеждение есть, </a:t>
            </a:r>
            <a:endParaRPr lang="ru-RU" altLang="ru-RU" sz="2000" b="1" kern="0" dirty="0" smtClean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kern="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что </a:t>
            </a:r>
            <a:r>
              <a:rPr lang="ru-RU" altLang="ru-RU" sz="2000" b="1" kern="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он существует, но где его приметить, как обозначить, </a:t>
            </a:r>
            <a:endParaRPr lang="ru-RU" altLang="ru-RU" sz="2000" b="1" kern="0" dirty="0" smtClean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000" b="1" kern="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как </a:t>
            </a:r>
            <a:r>
              <a:rPr lang="ru-RU" altLang="ru-RU" sz="2000" b="1" kern="0" dirty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наткнуть на него палец</a:t>
            </a:r>
            <a:r>
              <a:rPr lang="ru-RU" altLang="ru-RU" sz="2000" b="1" kern="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? (из письма П. Вяземского В. Жуковскому)</a:t>
            </a:r>
            <a:endParaRPr lang="ru-RU" altLang="ru-RU" sz="2000" kern="0" dirty="0"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839554" y="1667243"/>
            <a:ext cx="7327844" cy="3200400"/>
            <a:chOff x="839554" y="1667243"/>
            <a:chExt cx="7327844" cy="3200400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554" y="1667243"/>
              <a:ext cx="3200400" cy="3200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966998" y="1667243"/>
              <a:ext cx="3200400" cy="3200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43" name="Рисунок 1 -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014" y="2000432"/>
            <a:ext cx="5168695" cy="3456432"/>
          </a:xfrm>
          <a:prstGeom prst="round2DiagRect">
            <a:avLst/>
          </a:prstGeom>
          <a:noFill/>
          <a:ln w="127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41300" dist="215900" dir="8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2 -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12038" y="2005927"/>
            <a:ext cx="5184648" cy="3445441"/>
          </a:xfrm>
          <a:prstGeom prst="round2DiagRect">
            <a:avLst/>
          </a:prstGeom>
          <a:noFill/>
          <a:ln w="127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41300" dist="215900" dir="8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3 -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038" y="2004290"/>
            <a:ext cx="5184648" cy="3448716"/>
          </a:xfrm>
          <a:prstGeom prst="round2DiagRect">
            <a:avLst/>
          </a:prstGeom>
          <a:noFill/>
          <a:ln w="127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41300" dist="215900" dir="8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 -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94" y="2000432"/>
            <a:ext cx="5167536" cy="3456432"/>
          </a:xfrm>
          <a:prstGeom prst="round2DiagRect">
            <a:avLst/>
          </a:prstGeom>
          <a:noFill/>
          <a:ln w="127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41300" dist="215900" dir="8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5 - 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9552" y="2000432"/>
            <a:ext cx="5169620" cy="3456432"/>
          </a:xfrm>
          <a:prstGeom prst="round2DiagRect">
            <a:avLst/>
          </a:prstGeom>
          <a:noFill/>
          <a:ln w="127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41300" dist="215900" dir="8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6 -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038" y="2010938"/>
            <a:ext cx="5184648" cy="3435420"/>
          </a:xfrm>
          <a:prstGeom prst="round2DiagRect">
            <a:avLst/>
          </a:prstGeom>
          <a:noFill/>
          <a:ln w="127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41300" dist="215900" dir="84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Текст 1"/>
          <p:cNvSpPr/>
          <p:nvPr/>
        </p:nvSpPr>
        <p:spPr>
          <a:xfrm>
            <a:off x="389444" y="1057300"/>
            <a:ext cx="2520280" cy="576064"/>
          </a:xfrm>
          <a:prstGeom prst="round2Diag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41300" dist="101600" dir="84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2400" kern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Поэты</a:t>
            </a:r>
          </a:p>
        </p:txBody>
      </p:sp>
      <p:sp>
        <p:nvSpPr>
          <p:cNvPr id="50" name="Текст 2"/>
          <p:cNvSpPr/>
          <p:nvPr/>
        </p:nvSpPr>
        <p:spPr>
          <a:xfrm>
            <a:off x="3319623" y="1057300"/>
            <a:ext cx="2520280" cy="576064"/>
          </a:xfrm>
          <a:prstGeom prst="round2Diag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41300" dist="101600" dir="84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2400" kern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Художники</a:t>
            </a:r>
          </a:p>
        </p:txBody>
      </p:sp>
      <p:sp>
        <p:nvSpPr>
          <p:cNvPr id="51" name="Текст 3"/>
          <p:cNvSpPr/>
          <p:nvPr/>
        </p:nvSpPr>
        <p:spPr>
          <a:xfrm>
            <a:off x="6279361" y="1057300"/>
            <a:ext cx="2520280" cy="576064"/>
          </a:xfrm>
          <a:prstGeom prst="round2Diag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41300" dist="101600" dir="8400000" algn="ctr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2400" kern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/>
              </a:rPr>
              <a:t>Музыканты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346931" y="3253372"/>
            <a:ext cx="8083019" cy="2199634"/>
            <a:chOff x="346931" y="3253372"/>
            <a:chExt cx="8083019" cy="2199634"/>
          </a:xfrm>
        </p:grpSpPr>
        <p:sp>
          <p:nvSpPr>
            <p:cNvPr id="52" name="TextBox 51"/>
            <p:cNvSpPr txBox="1"/>
            <p:nvPr/>
          </p:nvSpPr>
          <p:spPr>
            <a:xfrm>
              <a:off x="6279361" y="3273219"/>
              <a:ext cx="2150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EB2FF"/>
                  </a:solidFill>
                  <a:latin typeface="Calibri" panose="020F0502020204030204" pitchFamily="34" charset="0"/>
                </a:rPr>
                <a:t>Фредерик Шопен</a:t>
              </a:r>
              <a:endParaRPr lang="ru-RU" sz="2000" b="1" dirty="0">
                <a:solidFill>
                  <a:srgbClr val="FEB2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9443" y="3273219"/>
              <a:ext cx="15449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EB2FF"/>
                  </a:solidFill>
                  <a:latin typeface="Calibri" panose="020F0502020204030204" pitchFamily="34" charset="0"/>
                </a:rPr>
                <a:t>Виктор Гюго</a:t>
              </a:r>
              <a:endParaRPr lang="ru-RU" sz="2000" b="1" dirty="0">
                <a:solidFill>
                  <a:srgbClr val="FEB2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31761" y="5052896"/>
              <a:ext cx="16209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err="1" smtClean="0">
                  <a:solidFill>
                    <a:srgbClr val="FEB2FF"/>
                  </a:solidFill>
                  <a:latin typeface="Calibri" panose="020F0502020204030204" pitchFamily="34" charset="0"/>
                </a:rPr>
                <a:t>Ференц</a:t>
              </a:r>
              <a:r>
                <a:rPr lang="ru-RU" sz="2000" b="1" dirty="0" smtClean="0">
                  <a:solidFill>
                    <a:srgbClr val="FEB2FF"/>
                  </a:solidFill>
                  <a:latin typeface="Calibri" panose="020F0502020204030204" pitchFamily="34" charset="0"/>
                </a:rPr>
                <a:t> Лист</a:t>
              </a:r>
              <a:endParaRPr lang="ru-RU" sz="2000" b="1" dirty="0">
                <a:solidFill>
                  <a:srgbClr val="FEB2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69284" y="3253372"/>
              <a:ext cx="17839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EB2FF"/>
                  </a:solidFill>
                  <a:latin typeface="Calibri" panose="020F0502020204030204" pitchFamily="34" charset="0"/>
                </a:rPr>
                <a:t>Карл Брюллов</a:t>
              </a:r>
              <a:endParaRPr lang="ru-RU" sz="2000" b="1" dirty="0">
                <a:solidFill>
                  <a:srgbClr val="FEB2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6931" y="5046248"/>
              <a:ext cx="16299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FEB2FF"/>
                  </a:solidFill>
                  <a:latin typeface="Calibri" panose="020F0502020204030204" pitchFamily="34" charset="0"/>
                </a:rPr>
                <a:t>Генрих Гейне</a:t>
              </a:r>
              <a:endParaRPr lang="ru-RU" sz="2000" b="1" dirty="0">
                <a:solidFill>
                  <a:srgbClr val="FEB2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69284" y="5046248"/>
              <a:ext cx="1903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err="1" smtClean="0">
                  <a:solidFill>
                    <a:srgbClr val="FEB2FF"/>
                  </a:solidFill>
                  <a:latin typeface="Calibri" panose="020F0502020204030204" pitchFamily="34" charset="0"/>
                </a:rPr>
                <a:t>Эжен</a:t>
              </a:r>
              <a:r>
                <a:rPr lang="ru-RU" sz="2000" b="1" dirty="0" smtClean="0">
                  <a:solidFill>
                    <a:srgbClr val="FEB2FF"/>
                  </a:solidFill>
                  <a:latin typeface="Calibri" panose="020F0502020204030204" pitchFamily="34" charset="0"/>
                </a:rPr>
                <a:t> Делакруа</a:t>
              </a:r>
              <a:endParaRPr lang="ru-RU" sz="2000" b="1" dirty="0">
                <a:solidFill>
                  <a:srgbClr val="FEB2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6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8000" y="48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77346E-8 L 0.33038 -0.1835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9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48000" y="48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77346E-8 L -0.31528 -0.1835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9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</p:cBhvr>
                                      <p:by x="48000" y="48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77346E-8 L 0.33038 0.1438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7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48000" y="48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77346E-8 L 0.00746 -0.1835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9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48000" y="48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77346E-8 L -0.31528 0.14381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7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48000" y="48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77346E-8 L 0.00746 0.14381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7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3204"/>
            <a:ext cx="4120739" cy="525658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193204"/>
            <a:ext cx="4392488" cy="540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Картина немецкого </a:t>
            </a:r>
            <a:endParaRPr lang="ru-RU" sz="24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художника-романтика </a:t>
            </a:r>
          </a:p>
          <a:p>
            <a:pPr algn="ctr">
              <a:lnSpc>
                <a:spcPts val="2500"/>
              </a:lnSpc>
            </a:pPr>
            <a:r>
              <a:rPr lang="ru-RU" sz="24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Каспара</a:t>
            </a: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Давида Фридриха «Странник над морем тумана» одна из знаковых картин романтизма. </a:t>
            </a:r>
            <a:endParaRPr lang="ru-RU" sz="24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2500"/>
              </a:lnSpc>
            </a:pPr>
            <a:endParaRPr lang="ru-RU" sz="24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Какие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чувства </a:t>
            </a:r>
            <a:endParaRPr lang="ru-RU" sz="24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она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вызывает? </a:t>
            </a:r>
          </a:p>
          <a:p>
            <a:endParaRPr lang="ru-RU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0"/>
            <a:ext cx="4644008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Эта картина — </a:t>
            </a: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больше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endParaRPr lang="ru-RU" sz="24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чем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просто пейзаж. </a:t>
            </a:r>
            <a:endParaRPr lang="ru-RU" sz="24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Здесь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природа представляет собой внешнее выражение внутреннего состояния, настроения героя, изображённого </a:t>
            </a:r>
            <a:endParaRPr lang="ru-RU" sz="24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на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переднем плане. </a:t>
            </a:r>
            <a:endParaRPr lang="ru-RU" sz="24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Горы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и облака </a:t>
            </a: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являются</a:t>
            </a:r>
          </a:p>
          <a:p>
            <a:pPr algn="ctr">
              <a:lnSpc>
                <a:spcPts val="2500"/>
              </a:lnSpc>
            </a:pP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частью души героя, </a:t>
            </a:r>
            <a:endParaRPr lang="ru-RU" sz="2400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также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как и он сам является частью </a:t>
            </a: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их</a:t>
            </a: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775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rgbClr val="FEB2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Другая 10">
      <a:dk1>
        <a:srgbClr val="FEB2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Другая 10">
      <a:dk1>
        <a:srgbClr val="FEB2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Другая 10">
      <a:dk1>
        <a:srgbClr val="FEB2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7545</TotalTime>
  <Words>456</Words>
  <Application>Microsoft Office PowerPoint</Application>
  <PresentationFormat>Экран (16:10)</PresentationFormat>
  <Paragraphs>158</Paragraphs>
  <Slides>16</Slides>
  <Notes>10</Notes>
  <HiddenSlides>0</HiddenSlides>
  <MMClips>3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3_Тема Office</vt:lpstr>
      <vt:lpstr>1_Тема Office</vt:lpstr>
      <vt:lpstr>5_Тема Office</vt:lpstr>
      <vt:lpstr>Невыразимое  подвластно ль выраженью?</vt:lpstr>
      <vt:lpstr>Презентация PowerPoint</vt:lpstr>
      <vt:lpstr>Презентация PowerPoint</vt:lpstr>
      <vt:lpstr>Презентация PowerPoint</vt:lpstr>
      <vt:lpstr>Презентация PowerPoint</vt:lpstr>
      <vt:lpstr>Моя загадочная даль (истоки романтизма)</vt:lpstr>
      <vt:lpstr>Сравним</vt:lpstr>
      <vt:lpstr>Романтические грезы (романтизм в искусстве)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486</cp:revision>
  <dcterms:created xsi:type="dcterms:W3CDTF">2014-03-07T03:27:50Z</dcterms:created>
  <dcterms:modified xsi:type="dcterms:W3CDTF">2014-12-17T14:01:58Z</dcterms:modified>
</cp:coreProperties>
</file>