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23000"/>
          </a:blip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7F1D966-FC35-48EC-B042-0BDD70207168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05.12.2019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7AAA09B-254F-44D9-B5AA-6ECE7407A171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23000"/>
          </a:blip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4A0457E-39A1-4E65-B9DE-E8C99871C87F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05.12.2019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9E13A84-5488-4625-B3C1-85A2A691B08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23000"/>
          </a:blip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4B65142-A25F-4020-8B3E-F42D4F2AAAB8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05.12.2019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4D273D0-FE31-46A3-92DA-AF8FBDA6028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23000"/>
          </a:blip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12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CA12880-9D81-436F-82F9-CE17FE8045FB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05.12.2019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FBB2E14-CF75-4F88-843D-9CD1955BC37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23000"/>
          </a:blip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B508FF2-F590-4CA3-8512-F17792CB1A3F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05.12.2019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7380EEF-18FF-4A02-83E1-D5C633CA144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57200" y="272880"/>
            <a:ext cx="8074800" cy="16434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b="1" strike="noStrike" spc="-1" dirty="0">
                <a:solidFill>
                  <a:srgbClr val="FF0000"/>
                </a:solidFill>
                <a:latin typeface="Calibri"/>
              </a:rPr>
              <a:t>Великая Отечественная Война 1941-1945</a:t>
            </a:r>
            <a:endParaRPr lang="ru-RU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8" name="Содержимое 4"/>
          <p:cNvPicPr/>
          <p:nvPr/>
        </p:nvPicPr>
        <p:blipFill>
          <a:blip r:embed="rId2"/>
          <a:stretch/>
        </p:blipFill>
        <p:spPr>
          <a:xfrm>
            <a:off x="3763440" y="2061000"/>
            <a:ext cx="4984560" cy="4065120"/>
          </a:xfrm>
          <a:prstGeom prst="rect">
            <a:avLst/>
          </a:prstGeom>
          <a:ln>
            <a:noFill/>
          </a:ln>
        </p:spPr>
      </p:pic>
      <p:sp>
        <p:nvSpPr>
          <p:cNvPr id="209" name="TextShape 2"/>
          <p:cNvSpPr txBox="1"/>
          <p:nvPr/>
        </p:nvSpPr>
        <p:spPr>
          <a:xfrm>
            <a:off x="457200" y="2925000"/>
            <a:ext cx="3007800" cy="3200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Работу выполнила: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Calibri"/>
              </a:rPr>
              <a:t>Воспитатель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 dirty="0" err="1" smtClean="0">
                <a:solidFill>
                  <a:srgbClr val="000000"/>
                </a:solidFill>
                <a:latin typeface="Calibri"/>
              </a:rPr>
              <a:t>Полуботко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И.З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0" y="274680"/>
            <a:ext cx="8229240" cy="5821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1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latin typeface="Calibri"/>
              </a:rPr>
              <a:t>Война шла в воздухе…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4" name="Рисунок 2"/>
          <p:cNvPicPr/>
          <p:nvPr/>
        </p:nvPicPr>
        <p:blipFill>
          <a:blip r:embed="rId2"/>
          <a:stretch/>
        </p:blipFill>
        <p:spPr>
          <a:xfrm>
            <a:off x="1143000" y="942840"/>
            <a:ext cx="7103520" cy="514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latin typeface="Calibri"/>
              </a:rPr>
              <a:t>На земле….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6" name="Рисунок 2"/>
          <p:cNvPicPr/>
          <p:nvPr/>
        </p:nvPicPr>
        <p:blipFill>
          <a:blip r:embed="rId2"/>
          <a:stretch/>
        </p:blipFill>
        <p:spPr>
          <a:xfrm>
            <a:off x="425880" y="1143000"/>
            <a:ext cx="8217720" cy="52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3"/>
          <p:cNvPicPr/>
          <p:nvPr/>
        </p:nvPicPr>
        <p:blipFill>
          <a:blip r:embed="rId2"/>
          <a:stretch/>
        </p:blipFill>
        <p:spPr>
          <a:xfrm>
            <a:off x="251640" y="548640"/>
            <a:ext cx="6035400" cy="3958920"/>
          </a:xfrm>
          <a:prstGeom prst="rect">
            <a:avLst/>
          </a:prstGeom>
          <a:ln>
            <a:noFill/>
          </a:ln>
        </p:spPr>
      </p:pic>
      <p:sp>
        <p:nvSpPr>
          <p:cNvPr id="238" name="TextShape 1"/>
          <p:cNvSpPr txBox="1"/>
          <p:nvPr/>
        </p:nvSpPr>
        <p:spPr>
          <a:xfrm>
            <a:off x="457200" y="274680"/>
            <a:ext cx="8229240" cy="939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latin typeface="Calibri"/>
              </a:rPr>
              <a:t>И на воде….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9" name="Picture 2"/>
          <p:cNvPicPr/>
          <p:nvPr/>
        </p:nvPicPr>
        <p:blipFill>
          <a:blip r:embed="rId3"/>
          <a:stretch/>
        </p:blipFill>
        <p:spPr>
          <a:xfrm>
            <a:off x="3708000" y="3427200"/>
            <a:ext cx="5176800" cy="308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457200" y="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Кто как мог защищал страну! Копали окопы, помогали раненым , работали на военных заводах ….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1" name="Содержимое 7"/>
          <p:cNvPicPr/>
          <p:nvPr/>
        </p:nvPicPr>
        <p:blipFill>
          <a:blip r:embed="rId2"/>
          <a:stretch/>
        </p:blipFill>
        <p:spPr>
          <a:xfrm>
            <a:off x="0" y="785880"/>
            <a:ext cx="4500360" cy="4000320"/>
          </a:xfrm>
          <a:prstGeom prst="rect">
            <a:avLst/>
          </a:prstGeom>
          <a:ln>
            <a:noFill/>
          </a:ln>
        </p:spPr>
      </p:pic>
      <p:pic>
        <p:nvPicPr>
          <p:cNvPr id="242" name="Содержимое 9"/>
          <p:cNvPicPr/>
          <p:nvPr/>
        </p:nvPicPr>
        <p:blipFill>
          <a:blip r:embed="rId3"/>
          <a:stretch/>
        </p:blipFill>
        <p:spPr>
          <a:xfrm>
            <a:off x="3857760" y="2714760"/>
            <a:ext cx="5285880" cy="395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214200" y="0"/>
            <a:ext cx="847224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8500" lnSpcReduction="10000"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ru-RU" sz="2700" b="1" strike="noStrike" spc="-1">
                <a:solidFill>
                  <a:srgbClr val="FF0000"/>
                </a:solidFill>
                <a:latin typeface="Times New Roman"/>
              </a:rPr>
              <a:t>Много русских солдат погибло во время Великой Отечественной Войны под вражескими пулями.</a:t>
            </a:r>
            <a:r>
              <a:t/>
            </a:r>
            <a:br/>
            <a:r>
              <a:rPr lang="ru-RU" sz="2700" b="1" strike="noStrike" spc="-1">
                <a:solidFill>
                  <a:srgbClr val="FF0000"/>
                </a:solidFill>
                <a:latin typeface="Times New Roman"/>
              </a:rPr>
              <a:t>После боев оставались разрушенные города от домов часто ничего не оставалось.</a:t>
            </a:r>
            <a:r>
              <a:t/>
            </a:r>
            <a:br/>
            <a:endParaRPr lang="ru-RU" sz="27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4" name="Рисунок 2"/>
          <p:cNvPicPr/>
          <p:nvPr/>
        </p:nvPicPr>
        <p:blipFill>
          <a:blip r:embed="rId2"/>
          <a:stretch/>
        </p:blipFill>
        <p:spPr>
          <a:xfrm>
            <a:off x="785880" y="1500120"/>
            <a:ext cx="7714800" cy="506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3"/>
          <p:cNvPicPr/>
          <p:nvPr/>
        </p:nvPicPr>
        <p:blipFill>
          <a:blip r:embed="rId2"/>
          <a:stretch/>
        </p:blipFill>
        <p:spPr>
          <a:xfrm>
            <a:off x="395640" y="476640"/>
            <a:ext cx="5705640" cy="4350960"/>
          </a:xfrm>
          <a:prstGeom prst="rect">
            <a:avLst/>
          </a:prstGeom>
          <a:ln>
            <a:noFill/>
          </a:ln>
        </p:spPr>
      </p:pic>
      <p:sp>
        <p:nvSpPr>
          <p:cNvPr id="246" name="TextShape 1"/>
          <p:cNvSpPr txBox="1"/>
          <p:nvPr/>
        </p:nvSpPr>
        <p:spPr>
          <a:xfrm>
            <a:off x="457200" y="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latin typeface="Calibri"/>
              </a:rPr>
              <a:t>Долгих 4 года длилась война…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7" name="Picture 2"/>
          <p:cNvPicPr/>
          <p:nvPr/>
        </p:nvPicPr>
        <p:blipFill>
          <a:blip r:embed="rId3"/>
          <a:stretch/>
        </p:blipFill>
        <p:spPr>
          <a:xfrm>
            <a:off x="4681440" y="2565000"/>
            <a:ext cx="4190760" cy="3961800"/>
          </a:xfrm>
          <a:prstGeom prst="rect">
            <a:avLst/>
          </a:prstGeom>
          <a:ln>
            <a:noFill/>
          </a:ln>
        </p:spPr>
      </p:pic>
      <p:pic>
        <p:nvPicPr>
          <p:cNvPr id="248" name="ВЕЛИКАЯ ОТЕЧЕСТВЕННАЯ ВОЙНА (1941-1945).mp4"/>
          <p:cNvPicPr/>
          <p:nvPr/>
        </p:nvPicPr>
        <p:blipFill>
          <a:blip r:embed="rId4"/>
          <a:stretch/>
        </p:blipFill>
        <p:spPr>
          <a:xfrm>
            <a:off x="1115640" y="5229360"/>
            <a:ext cx="1655640" cy="124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1" fill="hold"/>
                                        <p:tgtEl>
                                          <p:spTgt spid="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7" restart="whenNotActive" fill="hold" nodeType="interactiveSeq">
                <p:childTnLst>
                  <p:par>
                    <p:cTn id="8" fill="hold"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467640" y="274680"/>
            <a:ext cx="77616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Благодаря тому, что на борьбу с врагами встали взрослые и дети , наш народ победили в этой войне.</a:t>
            </a:r>
            <a:r>
              <a:t/>
            </a:r>
            <a:br/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 9 мая 1945 года наше знамя было  поднято над самым главным зданием фашистов в Германии – Рейхстагом</a:t>
            </a:r>
            <a:r>
              <a:rPr lang="ru-RU" sz="2400" b="0" strike="noStrike" spc="-1">
                <a:solidFill>
                  <a:srgbClr val="FF0000"/>
                </a:solidFill>
                <a:latin typeface="Calibri"/>
              </a:rPr>
              <a:t>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0" name="Рисунок 4"/>
          <p:cNvPicPr/>
          <p:nvPr/>
        </p:nvPicPr>
        <p:blipFill>
          <a:blip r:embed="rId2"/>
          <a:stretch/>
        </p:blipFill>
        <p:spPr>
          <a:xfrm>
            <a:off x="1357200" y="1643040"/>
            <a:ext cx="6857640" cy="475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Times New Roman"/>
              </a:rPr>
              <a:t>В канун празднования Дня Победы и дни проведения акции каждый участник надевает себе на одежду  или антенну автомобиля Георгиевскую ленточку в знак памяти о героическом прошлом, выражая уважение к ветеранам.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2" name="Содержимое 3"/>
          <p:cNvPicPr/>
          <p:nvPr/>
        </p:nvPicPr>
        <p:blipFill>
          <a:blip r:embed="rId2"/>
          <a:stretch/>
        </p:blipFill>
        <p:spPr>
          <a:xfrm>
            <a:off x="1143000" y="1600200"/>
            <a:ext cx="6784920" cy="482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142920" y="214200"/>
            <a:ext cx="8715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FF0000"/>
                </a:solidFill>
                <a:latin typeface="Calibri"/>
              </a:rPr>
              <a:t>Георгиевская лента.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4" name="Содержимое 5"/>
          <p:cNvPicPr/>
          <p:nvPr/>
        </p:nvPicPr>
        <p:blipFill>
          <a:blip r:embed="rId2"/>
          <a:stretch/>
        </p:blipFill>
        <p:spPr>
          <a:xfrm>
            <a:off x="571320" y="1428840"/>
            <a:ext cx="3785760" cy="4357440"/>
          </a:xfrm>
          <a:prstGeom prst="rect">
            <a:avLst/>
          </a:prstGeom>
          <a:ln>
            <a:noFill/>
          </a:ln>
        </p:spPr>
      </p:pic>
      <p:sp>
        <p:nvSpPr>
          <p:cNvPr id="255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Георгиевская лента-биколор (двухцвет) оранжевого и церного цветов. Цвета ленты черный и желто-оранжевый означают «дым и пламя» и являются личной доблести солдата на поле боя.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457200" y="0"/>
            <a:ext cx="8229240" cy="12139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</a:rPr>
              <a:t>9 мая принято бывать на могилах погибших воинов, возлагать венки, живые цветы тем, кто не вернулся с войны. </a:t>
            </a:r>
            <a:r>
              <a:rPr dirty="0"/>
              <a:t/>
            </a:r>
            <a:br>
              <a:rPr dirty="0"/>
            </a:b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</a:rPr>
              <a:t>В этом году мы отмечаем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imes New Roman"/>
              </a:rPr>
              <a:t>75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/>
              </a:rPr>
              <a:t>-летие </a:t>
            </a:r>
            <a:r>
              <a:rPr lang="ru-RU" sz="2400" b="1" spc="-1" dirty="0">
                <a:solidFill>
                  <a:srgbClr val="FF0000"/>
                </a:solidFill>
                <a:latin typeface="Times New Roman"/>
              </a:rPr>
              <a:t>П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/>
              </a:rPr>
              <a:t>обеды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</a:rPr>
              <a:t>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7" name="Содержимое 5"/>
          <p:cNvPicPr/>
          <p:nvPr/>
        </p:nvPicPr>
        <p:blipFill>
          <a:blip r:embed="rId2"/>
          <a:stretch/>
        </p:blipFill>
        <p:spPr>
          <a:xfrm>
            <a:off x="642960" y="1277280"/>
            <a:ext cx="8072280" cy="519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274680"/>
            <a:ext cx="8229240" cy="867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00"/>
                </a:solidFill>
                <a:latin typeface="Calibri"/>
              </a:rPr>
              <a:t>Великая Отечественная </a:t>
            </a:r>
            <a:r>
              <a:rPr lang="ru-RU" sz="4400" b="0" strike="noStrike" spc="-1" smtClean="0">
                <a:solidFill>
                  <a:srgbClr val="FF0000"/>
                </a:solidFill>
                <a:latin typeface="Calibri"/>
              </a:rPr>
              <a:t>Война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1" name="Содержимое 13"/>
          <p:cNvPicPr/>
          <p:nvPr/>
        </p:nvPicPr>
        <p:blipFill>
          <a:blip r:embed="rId2"/>
          <a:stretch/>
        </p:blipFill>
        <p:spPr>
          <a:xfrm>
            <a:off x="214200" y="1357200"/>
            <a:ext cx="4714560" cy="4785840"/>
          </a:xfrm>
          <a:prstGeom prst="rect">
            <a:avLst/>
          </a:prstGeom>
          <a:ln>
            <a:noFill/>
          </a:ln>
        </p:spPr>
      </p:pic>
      <p:sp>
        <p:nvSpPr>
          <p:cNvPr id="212" name="TextShape 2"/>
          <p:cNvSpPr txBox="1"/>
          <p:nvPr/>
        </p:nvSpPr>
        <p:spPr>
          <a:xfrm>
            <a:off x="5143680" y="1357200"/>
            <a:ext cx="3785760" cy="4768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Это было еще когда наша страна Россия называлась СССР. Когда наши прабабушки и прадедушки были еще молодые, здоровыми , полными сил. Они были счастливые мечтали о будущем , думали что все в их жизни будет хорошо.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Но их мечтам не пришлось осуществится 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214200" y="274680"/>
            <a:ext cx="8929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В этот день вспоминают тех, кто остался на полях сражений, тех, кто после войны налаживал мирную жизнь. А еще поздравляют тех воинов Великой Отечественной Войны, которые живут сегодня.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9" name="Содержимое 5"/>
          <p:cNvPicPr/>
          <p:nvPr/>
        </p:nvPicPr>
        <p:blipFill>
          <a:blip r:embed="rId2"/>
          <a:stretch/>
        </p:blipFill>
        <p:spPr>
          <a:xfrm>
            <a:off x="571320" y="1571760"/>
            <a:ext cx="7643520" cy="464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Содержимое 5"/>
          <p:cNvPicPr/>
          <p:nvPr/>
        </p:nvPicPr>
        <p:blipFill>
          <a:blip r:embed="rId2"/>
          <a:stretch/>
        </p:blipFill>
        <p:spPr>
          <a:xfrm>
            <a:off x="571320" y="1412640"/>
            <a:ext cx="8357760" cy="5172840"/>
          </a:xfrm>
          <a:prstGeom prst="rect">
            <a:avLst/>
          </a:prstGeom>
          <a:ln>
            <a:noFill/>
          </a:ln>
        </p:spPr>
      </p:pic>
      <p:sp>
        <p:nvSpPr>
          <p:cNvPr id="261" name="TextShape 1"/>
          <p:cNvSpPr txBox="1"/>
          <p:nvPr/>
        </p:nvSpPr>
        <p:spPr>
          <a:xfrm>
            <a:off x="0" y="404640"/>
            <a:ext cx="9143640" cy="1079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7500" lnSpcReduction="10000"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ru-RU" sz="3100" b="1" strike="noStrike" spc="-1">
                <a:solidFill>
                  <a:srgbClr val="FF0000"/>
                </a:solidFill>
                <a:latin typeface="Times New Roman"/>
              </a:rPr>
              <a:t>9 мая по всей стране ежегодно проходят военные парады.</a:t>
            </a:r>
            <a:r>
              <a:t/>
            </a:r>
            <a:br/>
            <a:r>
              <a:rPr lang="ru-RU" sz="3100" b="1" strike="noStrike" spc="-1">
                <a:solidFill>
                  <a:srgbClr val="FF0000"/>
                </a:solidFill>
                <a:latin typeface="Times New Roman"/>
              </a:rPr>
              <a:t>ПАРАД в1945 году.</a:t>
            </a:r>
            <a:r>
              <a:t/>
            </a:r>
            <a:br/>
            <a:r>
              <a:t/>
            </a:r>
            <a:br/>
            <a:endParaRPr lang="ru-RU" sz="3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457200" y="0"/>
            <a:ext cx="8229240" cy="642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9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00"/>
                </a:solidFill>
                <a:latin typeface="Calibri"/>
              </a:rPr>
              <a:t>Парад наших лет. 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3" name="Содержимое 3"/>
          <p:cNvPicPr/>
          <p:nvPr/>
        </p:nvPicPr>
        <p:blipFill>
          <a:blip r:embed="rId2"/>
          <a:stretch/>
        </p:blipFill>
        <p:spPr>
          <a:xfrm>
            <a:off x="500040" y="714240"/>
            <a:ext cx="8357760" cy="5934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Песня 'День победы'.mp4"/>
          <p:cNvPicPr/>
          <p:nvPr/>
        </p:nvPicPr>
        <p:blipFill>
          <a:blip r:embed="rId2"/>
          <a:stretch/>
        </p:blipFill>
        <p:spPr>
          <a:xfrm>
            <a:off x="785880" y="5715000"/>
            <a:ext cx="1190160" cy="892800"/>
          </a:xfrm>
          <a:prstGeom prst="rect">
            <a:avLst/>
          </a:prstGeom>
          <a:ln>
            <a:noFill/>
          </a:ln>
        </p:spPr>
      </p:pic>
      <p:sp>
        <p:nvSpPr>
          <p:cNvPr id="265" name="TextShape 1"/>
          <p:cNvSpPr txBox="1"/>
          <p:nvPr/>
        </p:nvSpPr>
        <p:spPr>
          <a:xfrm>
            <a:off x="214200" y="642960"/>
            <a:ext cx="8929440" cy="774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32500" lnSpcReduction="10000"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ru-RU" sz="2700" b="1" strike="noStrike" spc="-1">
                <a:solidFill>
                  <a:srgbClr val="FF0000"/>
                </a:solidFill>
                <a:latin typeface="Times New Roman"/>
              </a:rPr>
              <a:t>Завершится праздник громким салютом, символизирующим канонаду в честь победы над фашизмом. В каждом городе люди смогут увидеть потрясающий танец ярких огней и проникнуться значимостью этого праздника.</a:t>
            </a:r>
            <a:r>
              <a:t/>
            </a:r>
            <a:br/>
            <a:r>
              <a:t/>
            </a:r>
            <a:br/>
            <a:endParaRPr lang="ru-RU" sz="27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6" name="Содержимое 5"/>
          <p:cNvPicPr/>
          <p:nvPr/>
        </p:nvPicPr>
        <p:blipFill>
          <a:blip r:embed="rId3"/>
          <a:stretch/>
        </p:blipFill>
        <p:spPr>
          <a:xfrm>
            <a:off x="857160" y="1857240"/>
            <a:ext cx="7572240" cy="492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cmd type="call">
                                      <p:cBhvr>
                                        <p:cTn id="6" dur="78484" fill="hold"/>
                                        <p:tgtEl>
                                          <p:spTgt spid="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8484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12" restart="whenNotActive" fill="hold" nodeType="interactiveSeq">
                <p:childTnLst>
                  <p:par>
                    <p:cTn id="13" fill="hold"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7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 dirty="0">
                <a:solidFill>
                  <a:srgbClr val="FF0000"/>
                </a:solidFill>
                <a:latin typeface="Times New Roman"/>
              </a:rPr>
              <a:t>Празднование Дня Победы в </a:t>
            </a:r>
            <a:r>
              <a:rPr lang="ru-RU" sz="2700" b="1" strike="noStrike" spc="-1" dirty="0" smtClean="0">
                <a:solidFill>
                  <a:srgbClr val="FF0000"/>
                </a:solidFill>
                <a:latin typeface="Times New Roman"/>
              </a:rPr>
              <a:t>2020 </a:t>
            </a:r>
            <a:r>
              <a:rPr lang="ru-RU" sz="2700" b="1" strike="noStrike" spc="-1" dirty="0">
                <a:solidFill>
                  <a:srgbClr val="FF0000"/>
                </a:solidFill>
                <a:latin typeface="Times New Roman"/>
              </a:rPr>
              <a:t>году коснется всех ветеранов и их потомков. Этот праздник для тех, кто любит свою страну и гордится ее историей.</a:t>
            </a:r>
            <a:endParaRPr lang="ru-RU" sz="27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8" name="Содержимое 3"/>
          <p:cNvPicPr/>
          <p:nvPr/>
        </p:nvPicPr>
        <p:blipFill>
          <a:blip r:embed="rId2"/>
          <a:stretch/>
        </p:blipFill>
        <p:spPr>
          <a:xfrm>
            <a:off x="1053720" y="1600200"/>
            <a:ext cx="7518600" cy="483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5720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До войны все люди жили мирно, дружно, как мы с вами. Никто и не думал, что на нашу страну нападёт враг. </a:t>
            </a:r>
            <a:r>
              <a:t/>
            </a:r>
            <a:br/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Далёкое июньское утро 1941 года было спокойным.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4" name="Содержимое 5"/>
          <p:cNvPicPr/>
          <p:nvPr/>
        </p:nvPicPr>
        <p:blipFill>
          <a:blip r:embed="rId2"/>
          <a:stretch/>
        </p:blipFill>
        <p:spPr>
          <a:xfrm>
            <a:off x="214200" y="1428840"/>
            <a:ext cx="4493160" cy="4357440"/>
          </a:xfrm>
          <a:prstGeom prst="rect">
            <a:avLst/>
          </a:prstGeom>
          <a:ln>
            <a:noFill/>
          </a:ln>
        </p:spPr>
      </p:pic>
      <p:pic>
        <p:nvPicPr>
          <p:cNvPr id="215" name="Содержимое 6"/>
          <p:cNvPicPr/>
          <p:nvPr/>
        </p:nvPicPr>
        <p:blipFill>
          <a:blip r:embed="rId3"/>
          <a:stretch/>
        </p:blipFill>
        <p:spPr>
          <a:xfrm>
            <a:off x="4643280" y="2214720"/>
            <a:ext cx="4281120" cy="442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Объявление о начале войны как это.flv.mp4"/>
          <p:cNvPicPr/>
          <p:nvPr/>
        </p:nvPicPr>
        <p:blipFill>
          <a:blip r:embed="rId2"/>
          <a:stretch/>
        </p:blipFill>
        <p:spPr>
          <a:xfrm rot="10800000" flipH="1">
            <a:off x="395640" y="1197000"/>
            <a:ext cx="8496720" cy="5319000"/>
          </a:xfrm>
          <a:prstGeom prst="rect">
            <a:avLst/>
          </a:prstGeom>
          <a:ln>
            <a:noFill/>
          </a:ln>
        </p:spPr>
      </p:pic>
      <p:sp>
        <p:nvSpPr>
          <p:cNvPr id="217" name="TextShape 1"/>
          <p:cNvSpPr txBox="1"/>
          <p:nvPr/>
        </p:nvSpPr>
        <p:spPr>
          <a:xfrm>
            <a:off x="457200" y="188640"/>
            <a:ext cx="8229240" cy="1228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Times New Roman"/>
              </a:rPr>
              <a:t>Но внезапно мирную жизнь нарушили взрывы снарядов! Началась Война!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8" name="Рисунок 3"/>
          <p:cNvPicPr/>
          <p:nvPr/>
        </p:nvPicPr>
        <p:blipFill>
          <a:blip r:embed="rId3"/>
          <a:stretch/>
        </p:blipFill>
        <p:spPr>
          <a:xfrm>
            <a:off x="531720" y="1428840"/>
            <a:ext cx="8254800" cy="464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1" fill="hold"/>
                                        <p:tgtEl>
                                          <p:spTgt spid="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7" restart="whenNotActive" fill="hold" nodeType="interactiveSeq">
                <p:childTnLst>
                  <p:par>
                    <p:cTn id="8" fill="hold"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42920" y="0"/>
            <a:ext cx="9000720" cy="1356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5500" lnSpcReduction="20000"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ru-RU" sz="2700" b="1" strike="noStrike" spc="-1">
                <a:solidFill>
                  <a:srgbClr val="FF0000"/>
                </a:solidFill>
                <a:latin typeface="Times New Roman"/>
              </a:rPr>
              <a:t>22 июня 1941 года фашистские войска напали на нашу Родину. Всех мужчин, которые могли держать оружие, призвали на войну, чтобы защитить нашу землю от фашистов</a:t>
            </a:r>
            <a:r>
              <a:t/>
            </a:r>
            <a:br/>
            <a:endParaRPr lang="ru-RU" sz="27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0" name="Рисунок 2"/>
          <p:cNvPicPr/>
          <p:nvPr/>
        </p:nvPicPr>
        <p:blipFill>
          <a:blip r:embed="rId2"/>
          <a:stretch/>
        </p:blipFill>
        <p:spPr>
          <a:xfrm>
            <a:off x="395640" y="1268640"/>
            <a:ext cx="5419080" cy="4068360"/>
          </a:xfrm>
          <a:prstGeom prst="rect">
            <a:avLst/>
          </a:prstGeom>
          <a:ln>
            <a:noFill/>
          </a:ln>
        </p:spPr>
      </p:pic>
      <p:pic>
        <p:nvPicPr>
          <p:cNvPr id="221" name="Picture 2"/>
          <p:cNvPicPr/>
          <p:nvPr/>
        </p:nvPicPr>
        <p:blipFill>
          <a:blip r:embed="rId3"/>
          <a:stretch/>
        </p:blipFill>
        <p:spPr>
          <a:xfrm>
            <a:off x="5148000" y="1628640"/>
            <a:ext cx="3679200" cy="472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"/>
          <p:cNvPicPr/>
          <p:nvPr/>
        </p:nvPicPr>
        <p:blipFill>
          <a:blip r:embed="rId2"/>
          <a:stretch/>
        </p:blipFill>
        <p:spPr>
          <a:xfrm>
            <a:off x="3924000" y="908640"/>
            <a:ext cx="5040360" cy="3851280"/>
          </a:xfrm>
          <a:prstGeom prst="rect">
            <a:avLst/>
          </a:prstGeom>
          <a:ln>
            <a:noFill/>
          </a:ln>
        </p:spPr>
      </p:pic>
      <p:sp>
        <p:nvSpPr>
          <p:cNvPr id="223" name="TextShape 1"/>
          <p:cNvSpPr txBox="1"/>
          <p:nvPr/>
        </p:nvSpPr>
        <p:spPr>
          <a:xfrm>
            <a:off x="0" y="274680"/>
            <a:ext cx="8643600" cy="77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Calibri"/>
              </a:rPr>
              <a:t>Наши солдаты пошли защищать Родину. Храбро воевали советские солдаты!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4" name="Рисунок 2"/>
          <p:cNvPicPr/>
          <p:nvPr/>
        </p:nvPicPr>
        <p:blipFill>
          <a:blip r:embed="rId3"/>
          <a:stretch/>
        </p:blipFill>
        <p:spPr>
          <a:xfrm>
            <a:off x="0" y="2709000"/>
            <a:ext cx="4931640" cy="414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На фронт уходили отцы, старшие братья.</a:t>
            </a:r>
            <a:r>
              <a:t/>
            </a:r>
            <a:br/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Даже женщины шли на фронт, чтобы помогать раненым бойцам быть  связистами и даже летчиками.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Рисунок 7"/>
          <p:cNvPicPr/>
          <p:nvPr/>
        </p:nvPicPr>
        <p:blipFill>
          <a:blip r:embed="rId2"/>
          <a:stretch/>
        </p:blipFill>
        <p:spPr>
          <a:xfrm>
            <a:off x="785880" y="1143000"/>
            <a:ext cx="7572240" cy="548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3858480" y="3143160"/>
            <a:ext cx="5285160" cy="3571560"/>
          </a:xfrm>
          <a:prstGeom prst="roundRect">
            <a:avLst>
              <a:gd name="adj" fmla="val 8594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TextShape 2"/>
          <p:cNvSpPr txBox="1"/>
          <p:nvPr/>
        </p:nvSpPr>
        <p:spPr>
          <a:xfrm>
            <a:off x="457200" y="0"/>
            <a:ext cx="8229240" cy="928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На войну с врагами часто вставали даже дети.</a:t>
            </a:r>
            <a:r>
              <a:t/>
            </a:r>
            <a:br/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 Их подвиг навсегда остался в сердцах русских людей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285840" y="928800"/>
            <a:ext cx="4785840" cy="3369600"/>
          </a:xfrm>
          <a:prstGeom prst="roundRect">
            <a:avLst>
              <a:gd name="adj" fmla="val 8594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Содержимое 3"/>
          <p:cNvPicPr/>
          <p:nvPr/>
        </p:nvPicPr>
        <p:blipFill>
          <a:blip r:embed="rId2"/>
          <a:stretch/>
        </p:blipFill>
        <p:spPr>
          <a:xfrm>
            <a:off x="179640" y="476640"/>
            <a:ext cx="5903280" cy="3744000"/>
          </a:xfrm>
          <a:prstGeom prst="rect">
            <a:avLst/>
          </a:prstGeom>
          <a:ln>
            <a:noFill/>
          </a:ln>
        </p:spPr>
      </p:pic>
      <p:sp>
        <p:nvSpPr>
          <p:cNvPr id="231" name="TextShape 1"/>
          <p:cNvSpPr txBox="1"/>
          <p:nvPr/>
        </p:nvSpPr>
        <p:spPr>
          <a:xfrm>
            <a:off x="457200" y="404640"/>
            <a:ext cx="8229240" cy="93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Люди шли защищать свою Родину, свои семьи, своих детей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2" name="Picture 2"/>
          <p:cNvPicPr/>
          <p:nvPr/>
        </p:nvPicPr>
        <p:blipFill>
          <a:blip r:embed="rId3"/>
          <a:stretch/>
        </p:blipFill>
        <p:spPr>
          <a:xfrm>
            <a:off x="2915640" y="3141000"/>
            <a:ext cx="5949000" cy="343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326</Words>
  <Application>Microsoft Office PowerPoint</Application>
  <PresentationFormat>Экран (4:3)</PresentationFormat>
  <Paragraphs>30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Маришка</dc:creator>
  <cp:lastModifiedBy>Надежда Пронская</cp:lastModifiedBy>
  <cp:revision>41</cp:revision>
  <dcterms:created xsi:type="dcterms:W3CDTF">2014-05-05T05:52:34Z</dcterms:created>
  <dcterms:modified xsi:type="dcterms:W3CDTF">2019-12-05T07:46:55Z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3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