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84" r:id="rId2"/>
    <p:sldId id="257" r:id="rId3"/>
    <p:sldId id="258" r:id="rId4"/>
    <p:sldId id="261" r:id="rId5"/>
    <p:sldId id="270" r:id="rId6"/>
    <p:sldId id="259" r:id="rId7"/>
    <p:sldId id="265" r:id="rId8"/>
    <p:sldId id="271" r:id="rId9"/>
    <p:sldId id="285" r:id="rId10"/>
    <p:sldId id="283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43EF"/>
    <a:srgbClr val="4A4530"/>
    <a:srgbClr val="95051D"/>
    <a:srgbClr val="58523A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576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9ABA9-257F-44EC-8D78-91C916DDFAC2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C15EA-2391-42C0-9AE3-36A4F6D66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15EA-2391-42C0-9AE3-36A4F6D66E7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15EA-2391-42C0-9AE3-36A4F6D66E7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0CA-C255-43FA-85C5-849CCF158D9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324F-96DA-4D96-A1D6-C9EEEE399851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50E3-6C9B-4E47-80D0-036CD5FEBFE7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343A-A2B3-4397-9655-7C546AB4DF08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9AB66-9A17-4B7C-A0B1-3C6FBBB60629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C245-421D-492D-84CA-3F758E98CDF7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4AC-C07A-4575-9845-66713C5AEDCC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8A87A-691A-4BEB-A23A-D72503FE15D5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0F825-7DF5-4E34-8BA8-40ED04426730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CFF8-31A9-44DA-96A5-191A60B3660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3FA2-B6D8-4005-A2BC-F5C06E431C32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6D1669-9255-408F-A526-457AF6B134E7}" type="datetime1">
              <a:rPr lang="ru-RU" smtClean="0"/>
              <a:pPr/>
              <a:t>25.11.2019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B2FC82-615E-4FA4-9FAE-32D906F55F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split dir="in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9C%D0%B0%D1%86%D1%83%D0%BE_%D0%91%D0%B0%D1%81%D1%9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Тема: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Современный подход к анализу литературных произведений в условиях перехода на ФГОС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НОО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C00000"/>
                </a:solidFill>
              </a:rPr>
              <a:t>Цель занятия:</a:t>
            </a:r>
            <a:endParaRPr lang="ru-RU" dirty="0" smtClean="0"/>
          </a:p>
          <a:p>
            <a:pPr>
              <a:buNone/>
            </a:pPr>
            <a:r>
              <a:rPr lang="ru-RU" sz="3100" b="1" dirty="0" smtClean="0"/>
              <a:t>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Посредством углубления восприятия поэтической формы 発句 подвести обучающихся к созданию собственных поэтических трёхстиший.</a:t>
            </a:r>
          </a:p>
          <a:p>
            <a:pPr>
              <a:buNone/>
            </a:pPr>
            <a:r>
              <a:rPr lang="ru-RU" b="1" dirty="0" smtClean="0"/>
              <a:t> </a:t>
            </a:r>
            <a:r>
              <a:rPr lang="ru-RU" b="1" i="1" dirty="0" smtClean="0">
                <a:solidFill>
                  <a:srgbClr val="C00000"/>
                </a:solidFill>
              </a:rPr>
              <a:t>  Задачи: </a:t>
            </a:r>
          </a:p>
          <a:p>
            <a:pPr>
              <a:buNone/>
            </a:pPr>
            <a:r>
              <a:rPr lang="ru-RU" b="1" dirty="0" smtClean="0"/>
              <a:t>1.Развивать навыки анализа поэтического текста.</a:t>
            </a:r>
          </a:p>
          <a:p>
            <a:pPr>
              <a:buNone/>
            </a:pPr>
            <a:r>
              <a:rPr lang="ru-RU" b="1" dirty="0" smtClean="0"/>
              <a:t>2.Обогащать словарный запас.</a:t>
            </a:r>
          </a:p>
          <a:p>
            <a:pPr>
              <a:buNone/>
            </a:pPr>
            <a:r>
              <a:rPr lang="ru-RU" b="1" dirty="0" smtClean="0"/>
              <a:t>3.Воспитывать интерес к миру чувств человека, отражённых в художественном произведении.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14942" y="6286521"/>
            <a:ext cx="3609980" cy="285751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Творческие работы детей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2143108" y="1500174"/>
            <a:ext cx="4714908" cy="457203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Изображение 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214554"/>
            <a:ext cx="2928958" cy="2786082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12088" cy="468052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95051D"/>
                </a:solidFill>
              </a:rPr>
              <a:t>всматривайтесь в малое - и вы увидите великое.</a:t>
            </a:r>
            <a:endParaRPr lang="ru-RU" i="1" dirty="0">
              <a:solidFill>
                <a:srgbClr val="95051D"/>
              </a:solidFill>
            </a:endParaRPr>
          </a:p>
        </p:txBody>
      </p:sp>
      <p:pic>
        <p:nvPicPr>
          <p:cNvPr id="4" name="Содержимое 3" descr="080e100ab87e72391d6251a4db3633ba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357554" y="3500438"/>
            <a:ext cx="2773288" cy="2452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rmAutofit/>
          </a:bodyPr>
          <a:lstStyle/>
          <a:p>
            <a:pPr algn="ctr"/>
            <a:endParaRPr lang="ru-RU" sz="3200" b="1" dirty="0">
              <a:solidFill>
                <a:srgbClr val="58523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7fea14a9955f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214414" y="1500174"/>
            <a:ext cx="6793189" cy="45259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Овал 6"/>
          <p:cNvSpPr/>
          <p:nvPr/>
        </p:nvSpPr>
        <p:spPr>
          <a:xfrm>
            <a:off x="4000496" y="5357826"/>
            <a:ext cx="162878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Исса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28662" y="2928934"/>
            <a:ext cx="170021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Басё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715140" y="3000372"/>
            <a:ext cx="148590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Сико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14744" y="428604"/>
            <a:ext cx="1928826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発句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1643050"/>
            <a:ext cx="19145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</a:rPr>
              <a:t>хокку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5072066" y="6286520"/>
            <a:ext cx="3762388" cy="280965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14290"/>
            <a:ext cx="5643736" cy="5143536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Хокку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–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         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японское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трёхстишие.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Japonija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476672"/>
            <a:ext cx="2990850" cy="583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14942" y="6286520"/>
            <a:ext cx="3690950" cy="280966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1055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занятия</a:t>
            </a:r>
            <a: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4A453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61979010_1280148248_KitagavaUtamaro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1152525" y="2057400"/>
            <a:ext cx="2495550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71612"/>
            <a:ext cx="4343400" cy="4752988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Научиться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5357818" y="2143116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714876" y="2643182"/>
            <a:ext cx="1500198" cy="17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понимать</a:t>
            </a:r>
          </a:p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хокку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7572396" y="2071678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286644" y="2643182"/>
            <a:ext cx="1414466" cy="17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сочинять</a:t>
            </a:r>
          </a:p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хокку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4857752" y="6215082"/>
            <a:ext cx="3976702" cy="280966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00042"/>
            <a:ext cx="5491336" cy="5643602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err="1" smtClean="0">
                <a:solidFill>
                  <a:schemeClr val="tx1"/>
                </a:solidFill>
                <a:hlinkClick r:id="rId2" tooltip="Мацуо Басё"/>
              </a:rPr>
              <a:t>Мацуо</a:t>
            </a:r>
            <a:r>
              <a:rPr lang="ru-RU" b="1" u="sng" dirty="0" smtClean="0">
                <a:solidFill>
                  <a:schemeClr val="tx1"/>
                </a:solidFill>
                <a:hlinkClick r:id="rId2" tooltip="Мацуо Басё"/>
              </a:rPr>
              <a:t>  Басё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>
              <a:solidFill>
                <a:srgbClr val="95051D"/>
              </a:solidFill>
            </a:endParaRPr>
          </a:p>
        </p:txBody>
      </p:sp>
      <p:pic>
        <p:nvPicPr>
          <p:cNvPr id="4" name="Содержимое 3" descr="0_6c4ab_3d1d7320_L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5868144" y="980728"/>
            <a:ext cx="3034432" cy="4525962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2071678"/>
            <a:ext cx="4357718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かれ朶に烏のとまりけり秋の暮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3357562"/>
            <a:ext cx="4429156" cy="29289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На голой ветке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Ворон сидит одиноко.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Осенний вечер.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i="1" dirty="0" smtClean="0"/>
              <a:t>(В. Маркова)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86380" y="6286520"/>
            <a:ext cx="3619512" cy="280966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4989592" cy="6429396"/>
          </a:xfrm>
          <a:effectLst/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строения  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хокку</a:t>
            </a: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7a0dde396d0f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581650" y="1357298"/>
            <a:ext cx="3562350" cy="4219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Блок-схема: процесс 7"/>
          <p:cNvSpPr/>
          <p:nvPr/>
        </p:nvSpPr>
        <p:spPr>
          <a:xfrm>
            <a:off x="3143240" y="1785926"/>
            <a:ext cx="1628780" cy="642942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три строчки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71472" y="2714620"/>
            <a:ext cx="1714512" cy="642942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нет рифмы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214678" y="3000372"/>
            <a:ext cx="2214578" cy="107157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рисует картину, а заставляет её представить.</a:t>
            </a:r>
            <a:endParaRPr lang="ru-RU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642910" y="3929066"/>
            <a:ext cx="2286016" cy="78581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бладает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устойчивым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метром: 5/ 7 /5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714348" y="5000636"/>
            <a:ext cx="5000660" cy="785818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Изображает мир только в настоящем времени.</a:t>
            </a:r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5072066" y="6215082"/>
            <a:ext cx="3833826" cy="280966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6363816" cy="648072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4A4530"/>
                </a:solidFill>
              </a:rPr>
              <a:t>   </a:t>
            </a:r>
            <a:r>
              <a:rPr lang="ru-RU" sz="2800" dirty="0" smtClean="0">
                <a:solidFill>
                  <a:srgbClr val="C00000"/>
                </a:solidFill>
              </a:rPr>
              <a:t>На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 го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err="1" smtClean="0">
                <a:solidFill>
                  <a:srgbClr val="C00000"/>
                </a:solidFill>
              </a:rPr>
              <a:t>лой</a:t>
            </a:r>
            <a:r>
              <a:rPr lang="ru-RU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вет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err="1" smtClean="0">
                <a:solidFill>
                  <a:srgbClr val="C00000"/>
                </a:solidFill>
              </a:rPr>
              <a:t>ке</a:t>
            </a:r>
            <a:r>
              <a:rPr lang="en-US" sz="2800" dirty="0" smtClean="0">
                <a:solidFill>
                  <a:srgbClr val="C00000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5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Во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err="1" smtClean="0">
                <a:solidFill>
                  <a:srgbClr val="C00000"/>
                </a:solidFill>
              </a:rPr>
              <a:t>рон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си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err="1" smtClean="0">
                <a:solidFill>
                  <a:srgbClr val="C00000"/>
                </a:solidFill>
              </a:rPr>
              <a:t>дит</a:t>
            </a:r>
            <a:r>
              <a:rPr lang="ru-RU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о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err="1" smtClean="0">
                <a:solidFill>
                  <a:srgbClr val="C00000"/>
                </a:solidFill>
              </a:rPr>
              <a:t>ди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но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ко. </a:t>
            </a:r>
            <a:r>
              <a:rPr lang="en-US" sz="2800" dirty="0" smtClean="0">
                <a:solidFill>
                  <a:schemeClr val="tx1"/>
                </a:solidFill>
              </a:rPr>
              <a:t>8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 О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сен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err="1" smtClean="0">
                <a:solidFill>
                  <a:srgbClr val="C00000"/>
                </a:solidFill>
              </a:rPr>
              <a:t>ний</a:t>
            </a:r>
            <a:r>
              <a:rPr lang="ru-RU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</a:rPr>
              <a:t>ве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ru-RU" sz="2800" dirty="0" err="1" smtClean="0">
                <a:solidFill>
                  <a:srgbClr val="C00000"/>
                </a:solidFill>
              </a:rPr>
              <a:t>чер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5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dirty="0">
              <a:solidFill>
                <a:srgbClr val="4A4530"/>
              </a:solidFill>
            </a:endParaRPr>
          </a:p>
        </p:txBody>
      </p:sp>
      <p:pic>
        <p:nvPicPr>
          <p:cNvPr id="4" name="Содержимое 3" descr="19971373_avatarz1164600510_i_177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07504" y="188640"/>
            <a:ext cx="2295402" cy="654218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072066" y="6215082"/>
            <a:ext cx="3690950" cy="280966"/>
          </a:xfrm>
        </p:spPr>
        <p:txBody>
          <a:bodyPr/>
          <a:lstStyle/>
          <a:p>
            <a:r>
              <a:rPr lang="ru-RU" smtClean="0"/>
              <a:t>Автор: Сковородина Т.А., МАОУ ЦО № 47 г.Иркутска</a:t>
            </a:r>
            <a:endParaRPr lang="ru-RU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563004" cy="4786346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Памятка  для  начинающего  поэта</a:t>
            </a:r>
            <a:r>
              <a:rPr lang="ru-RU" sz="2800" i="1" dirty="0" smtClean="0">
                <a:solidFill>
                  <a:srgbClr val="4A4530"/>
                </a:solidFill>
              </a:rPr>
              <a:t/>
            </a:r>
            <a:br>
              <a:rPr lang="ru-RU" sz="2800" i="1" dirty="0" smtClean="0">
                <a:solidFill>
                  <a:srgbClr val="4A4530"/>
                </a:solidFill>
              </a:rPr>
            </a:br>
            <a:r>
              <a:rPr lang="ru-RU" sz="2800" i="1" dirty="0" smtClean="0">
                <a:solidFill>
                  <a:srgbClr val="4A4530"/>
                </a:solidFill>
              </a:rPr>
              <a:t/>
            </a:r>
            <a:br>
              <a:rPr lang="ru-RU" sz="2800" i="1" dirty="0" smtClean="0">
                <a:solidFill>
                  <a:srgbClr val="4A4530"/>
                </a:solidFill>
              </a:rPr>
            </a:br>
            <a:r>
              <a:rPr lang="ru-RU" sz="2200" i="1" dirty="0" smtClean="0">
                <a:solidFill>
                  <a:srgbClr val="00B050"/>
                </a:solidFill>
              </a:rPr>
              <a:t/>
            </a:r>
            <a:br>
              <a:rPr lang="ru-RU" sz="2200" i="1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4A4530"/>
                </a:solidFill>
              </a:rPr>
              <a:t/>
            </a:r>
            <a:br>
              <a:rPr lang="ru-RU" sz="2700" dirty="0" smtClean="0">
                <a:solidFill>
                  <a:srgbClr val="4A4530"/>
                </a:solidFill>
              </a:rPr>
            </a:br>
            <a:r>
              <a:rPr lang="ru-RU" sz="2700" dirty="0" smtClean="0">
                <a:solidFill>
                  <a:srgbClr val="4A4530"/>
                </a:solidFill>
              </a:rPr>
              <a:t/>
            </a:r>
            <a:br>
              <a:rPr lang="ru-RU" sz="2700" dirty="0" smtClean="0">
                <a:solidFill>
                  <a:srgbClr val="4A4530"/>
                </a:solidFill>
              </a:rPr>
            </a:br>
            <a:r>
              <a:rPr lang="ru-RU" sz="2700" dirty="0" smtClean="0">
                <a:solidFill>
                  <a:srgbClr val="4A4530"/>
                </a:solidFill>
              </a:rPr>
              <a:t/>
            </a:r>
            <a:br>
              <a:rPr lang="ru-RU" sz="2700" dirty="0" smtClean="0">
                <a:solidFill>
                  <a:srgbClr val="4A4530"/>
                </a:solidFill>
              </a:rPr>
            </a:br>
            <a:r>
              <a:rPr lang="ru-RU" sz="2200" i="1" dirty="0" smtClean="0">
                <a:solidFill>
                  <a:srgbClr val="00B050"/>
                </a:solidFill>
              </a:rPr>
              <a:t/>
            </a:r>
            <a:br>
              <a:rPr lang="ru-RU" sz="2200" i="1" dirty="0" smtClean="0">
                <a:solidFill>
                  <a:srgbClr val="00B050"/>
                </a:solidFill>
              </a:rPr>
            </a:br>
            <a:endParaRPr lang="ru-RU" sz="2200" i="1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535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14678" y="4643446"/>
            <a:ext cx="2714644" cy="2015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1714488"/>
            <a:ext cx="792961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Первая строка рождает в голове читающего картину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на голой ветке)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714620"/>
            <a:ext cx="792961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Вторая дополняет первую    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(ворон сидит одиноко)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857628"/>
            <a:ext cx="7929618" cy="785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Третья привносит особый колорит</a:t>
            </a:r>
            <a:r>
              <a:rPr lang="ru-RU" sz="2400" b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(осенний вечер)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143504" y="6357958"/>
            <a:ext cx="3762388" cy="280966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642918"/>
            <a:ext cx="4290556" cy="500066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строения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428604"/>
            <a:ext cx="4292241" cy="87790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Памятка</a:t>
            </a:r>
            <a:endParaRPr lang="ru-RU" sz="2000" b="1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1647350" cy="82707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три строчки</a:t>
            </a:r>
            <a:endParaRPr lang="ru-RU" sz="2000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500298" y="1785926"/>
            <a:ext cx="1785950" cy="71438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нет рифмы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14348" y="2500306"/>
            <a:ext cx="2571768" cy="92869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бладает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устойчивым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метром: 5/ 7 /5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928794" y="3357562"/>
            <a:ext cx="2428892" cy="107157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Не рисует картину, а заставляет её представить.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28596" y="4071942"/>
            <a:ext cx="2071702" cy="128588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Изображает мир только в настоящем времени.</a:t>
            </a:r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sz="quarter" idx="4"/>
          </p:nvPr>
        </p:nvSpPr>
        <p:spPr>
          <a:xfrm>
            <a:off x="4648730" y="1214422"/>
            <a:ext cx="4288536" cy="11430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fontScale="32500" lnSpcReduction="20000"/>
          </a:bodyPr>
          <a:lstStyle/>
          <a:p>
            <a:pPr>
              <a:buNone/>
            </a:pP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Первая строка рождает в голове читающего картину.</a:t>
            </a:r>
            <a:b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6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14876" y="2714620"/>
            <a:ext cx="421484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Вторая дополняет первую.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4876" y="3857628"/>
            <a:ext cx="4214842" cy="10715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Третья привносит особый колорит</a:t>
            </a:r>
            <a:r>
              <a:rPr lang="ru-RU" sz="2400" b="1" dirty="0" smtClean="0">
                <a:solidFill>
                  <a:srgbClr val="4A453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357554" y="1357298"/>
            <a:ext cx="71438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321571" y="1607331"/>
            <a:ext cx="142876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1607323" y="1678769"/>
            <a:ext cx="142876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2" idx="0"/>
          </p:cNvCxnSpPr>
          <p:nvPr/>
        </p:nvCxnSpPr>
        <p:spPr>
          <a:xfrm rot="16200000" flipH="1">
            <a:off x="3018223" y="1410876"/>
            <a:ext cx="642942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3607587" y="2893215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endCxn id="15" idx="0"/>
          </p:cNvCxnSpPr>
          <p:nvPr/>
        </p:nvCxnSpPr>
        <p:spPr>
          <a:xfrm rot="5400000">
            <a:off x="1232274" y="3661174"/>
            <a:ext cx="642942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821505" y="1107265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4857752" y="6286520"/>
            <a:ext cx="4048140" cy="280966"/>
          </a:xfrm>
        </p:spPr>
        <p:txBody>
          <a:bodyPr/>
          <a:lstStyle/>
          <a:p>
            <a:r>
              <a:rPr lang="ru-RU" dirty="0" smtClean="0"/>
              <a:t>Автор: Сковородина Т.А., МАОУ ЦО № 47 г.Иркутска</a:t>
            </a:r>
            <a:endParaRPr lang="ru-RU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813</TotalTime>
  <Words>275</Words>
  <Application>Microsoft Office PowerPoint</Application>
  <PresentationFormat>Экран (4:3)</PresentationFormat>
  <Paragraphs>58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Тема: Современный подход к анализу литературных произведений в условиях перехода на ФГОС НОО</vt:lpstr>
      <vt:lpstr>Презентация PowerPoint</vt:lpstr>
      <vt:lpstr>Хокку –             Это японское   трёхстишие.</vt:lpstr>
      <vt:lpstr>  Цель занятия    </vt:lpstr>
      <vt:lpstr>Мацуо  Басё      </vt:lpstr>
      <vt:lpstr>Особенности строения   хокку          </vt:lpstr>
      <vt:lpstr>   На/ го/лой/ вет/ке   5  Во/рон /си/дит/о/ди/но/ко. 8   О/сен/ний/ ве/чер. 5 </vt:lpstr>
      <vt:lpstr>Памятка  для  начинающего  поэта       </vt:lpstr>
      <vt:lpstr>Презентация PowerPoint</vt:lpstr>
      <vt:lpstr>Творческие работы детей</vt:lpstr>
      <vt:lpstr>всматривайтесь в малое - и вы увидите великое.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Хокку - чудо японской поэзии</dc:title>
  <dc:creator>Слава</dc:creator>
  <cp:lastModifiedBy>Admin</cp:lastModifiedBy>
  <cp:revision>97</cp:revision>
  <dcterms:created xsi:type="dcterms:W3CDTF">2011-10-15T14:38:13Z</dcterms:created>
  <dcterms:modified xsi:type="dcterms:W3CDTF">2019-11-25T12:14:17Z</dcterms:modified>
</cp:coreProperties>
</file>