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95" r:id="rId9"/>
    <p:sldId id="263" r:id="rId10"/>
    <p:sldId id="264" r:id="rId11"/>
    <p:sldId id="294" r:id="rId12"/>
    <p:sldId id="283" r:id="rId13"/>
    <p:sldId id="268" r:id="rId14"/>
    <p:sldId id="273" r:id="rId15"/>
    <p:sldId id="271" r:id="rId16"/>
    <p:sldId id="275" r:id="rId17"/>
    <p:sldId id="293" r:id="rId18"/>
    <p:sldId id="290" r:id="rId19"/>
    <p:sldId id="266" r:id="rId20"/>
    <p:sldId id="269" r:id="rId21"/>
    <p:sldId id="287" r:id="rId22"/>
    <p:sldId id="288" r:id="rId23"/>
    <p:sldId id="289" r:id="rId24"/>
    <p:sldId id="270" r:id="rId25"/>
    <p:sldId id="296" r:id="rId26"/>
    <p:sldId id="292" r:id="rId27"/>
    <p:sldId id="279" r:id="rId28"/>
    <p:sldId id="272" r:id="rId29"/>
    <p:sldId id="265" r:id="rId30"/>
    <p:sldId id="280" r:id="rId31"/>
    <p:sldId id="284" r:id="rId32"/>
    <p:sldId id="277" r:id="rId33"/>
    <p:sldId id="276" r:id="rId34"/>
    <p:sldId id="267" r:id="rId35"/>
    <p:sldId id="281" r:id="rId36"/>
    <p:sldId id="274" r:id="rId37"/>
    <p:sldId id="278" r:id="rId38"/>
    <p:sldId id="282" r:id="rId39"/>
    <p:sldId id="291" r:id="rId40"/>
    <p:sldId id="285" r:id="rId41"/>
    <p:sldId id="29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>
      <p:cViewPr varScale="1">
        <p:scale>
          <a:sx n="64" d="100"/>
          <a:sy n="64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79C44-1CD4-47B0-B1FC-9BA66CD9A4A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228815-6E8C-4E73-A25D-D5B638D4E14F}">
      <dgm:prSet phldrT="[Текст]"/>
      <dgm:spPr/>
      <dgm:t>
        <a:bodyPr/>
        <a:lstStyle/>
        <a:p>
          <a:r>
            <a:rPr lang="ru-RU" dirty="0" smtClean="0"/>
            <a:t>Познавательное развитие</a:t>
          </a:r>
          <a:endParaRPr lang="ru-RU" dirty="0"/>
        </a:p>
      </dgm:t>
    </dgm:pt>
    <dgm:pt modelId="{47778216-9572-4836-BC5C-E4EE98E119EF}" type="parTrans" cxnId="{EA2CDB12-D069-4590-941F-960B5E011A46}">
      <dgm:prSet/>
      <dgm:spPr/>
      <dgm:t>
        <a:bodyPr/>
        <a:lstStyle/>
        <a:p>
          <a:endParaRPr lang="ru-RU"/>
        </a:p>
      </dgm:t>
    </dgm:pt>
    <dgm:pt modelId="{ACEFBE89-83B0-4FD8-B828-69A07C39D80A}" type="sibTrans" cxnId="{EA2CDB12-D069-4590-941F-960B5E011A46}">
      <dgm:prSet/>
      <dgm:spPr/>
      <dgm:t>
        <a:bodyPr/>
        <a:lstStyle/>
        <a:p>
          <a:endParaRPr lang="ru-RU"/>
        </a:p>
      </dgm:t>
    </dgm:pt>
    <dgm:pt modelId="{BD887DC8-7213-48C7-9D5A-23BCBF7104CC}">
      <dgm:prSet phldrT="[Текст]"/>
      <dgm:spPr/>
      <dgm:t>
        <a:bodyPr/>
        <a:lstStyle/>
        <a:p>
          <a:r>
            <a:rPr lang="ru-RU" dirty="0" smtClean="0"/>
            <a:t>Речевое развитие</a:t>
          </a:r>
          <a:endParaRPr lang="ru-RU" dirty="0"/>
        </a:p>
      </dgm:t>
    </dgm:pt>
    <dgm:pt modelId="{8373C7BE-EDB3-40DC-B5CB-42F212D5D959}" type="parTrans" cxnId="{524610ED-5828-4AB6-B2A1-18F8D9C52448}">
      <dgm:prSet/>
      <dgm:spPr/>
      <dgm:t>
        <a:bodyPr/>
        <a:lstStyle/>
        <a:p>
          <a:endParaRPr lang="ru-RU"/>
        </a:p>
      </dgm:t>
    </dgm:pt>
    <dgm:pt modelId="{D7A2FE26-CCFF-41F7-83ED-1F039A00E069}" type="sibTrans" cxnId="{524610ED-5828-4AB6-B2A1-18F8D9C52448}">
      <dgm:prSet/>
      <dgm:spPr/>
      <dgm:t>
        <a:bodyPr/>
        <a:lstStyle/>
        <a:p>
          <a:endParaRPr lang="ru-RU"/>
        </a:p>
      </dgm:t>
    </dgm:pt>
    <dgm:pt modelId="{027FDC40-336B-431E-8C77-F57F6EE1AE30}">
      <dgm:prSet phldrT="[Текст]"/>
      <dgm:spPr/>
      <dgm:t>
        <a:bodyPr/>
        <a:lstStyle/>
        <a:p>
          <a:r>
            <a:rPr lang="ru-RU" dirty="0" smtClean="0"/>
            <a:t>Художественно эстетическое развитие</a:t>
          </a:r>
          <a:endParaRPr lang="ru-RU" dirty="0"/>
        </a:p>
      </dgm:t>
    </dgm:pt>
    <dgm:pt modelId="{A2233D6A-2C6D-4372-AC99-4B2A181745E8}" type="parTrans" cxnId="{823E757F-1615-4F2B-8A9B-4D2DD5CE5A3B}">
      <dgm:prSet/>
      <dgm:spPr/>
      <dgm:t>
        <a:bodyPr/>
        <a:lstStyle/>
        <a:p>
          <a:endParaRPr lang="ru-RU"/>
        </a:p>
      </dgm:t>
    </dgm:pt>
    <dgm:pt modelId="{D8187DA3-322C-49F6-98C6-FA0B732D3D89}" type="sibTrans" cxnId="{823E757F-1615-4F2B-8A9B-4D2DD5CE5A3B}">
      <dgm:prSet/>
      <dgm:spPr/>
      <dgm:t>
        <a:bodyPr/>
        <a:lstStyle/>
        <a:p>
          <a:endParaRPr lang="ru-RU"/>
        </a:p>
      </dgm:t>
    </dgm:pt>
    <dgm:pt modelId="{5830FFA6-4BAD-47D6-A342-BE3BB67C8615}">
      <dgm:prSet phldrT="[Текст]"/>
      <dgm:spPr/>
      <dgm:t>
        <a:bodyPr/>
        <a:lstStyle/>
        <a:p>
          <a:r>
            <a:rPr lang="ru-RU" dirty="0" smtClean="0"/>
            <a:t>Физическое развитие</a:t>
          </a:r>
          <a:endParaRPr lang="ru-RU" dirty="0"/>
        </a:p>
      </dgm:t>
    </dgm:pt>
    <dgm:pt modelId="{D8FF0089-750F-475D-AC56-EE8FE74E5A90}" type="parTrans" cxnId="{922E6105-C899-40DE-BFC7-3F5785D63203}">
      <dgm:prSet/>
      <dgm:spPr/>
      <dgm:t>
        <a:bodyPr/>
        <a:lstStyle/>
        <a:p>
          <a:endParaRPr lang="ru-RU"/>
        </a:p>
      </dgm:t>
    </dgm:pt>
    <dgm:pt modelId="{A84204CD-B6C6-4F4B-B036-408E80015FFC}" type="sibTrans" cxnId="{922E6105-C899-40DE-BFC7-3F5785D63203}">
      <dgm:prSet/>
      <dgm:spPr/>
      <dgm:t>
        <a:bodyPr/>
        <a:lstStyle/>
        <a:p>
          <a:endParaRPr lang="ru-RU"/>
        </a:p>
      </dgm:t>
    </dgm:pt>
    <dgm:pt modelId="{ADDAF439-3C31-461D-B0E1-2113B8E2042C}">
      <dgm:prSet phldrT="[Текст]"/>
      <dgm:spPr/>
      <dgm:t>
        <a:bodyPr/>
        <a:lstStyle/>
        <a:p>
          <a:r>
            <a:rPr lang="ru-RU" dirty="0" smtClean="0"/>
            <a:t>Социально-коммуникативное развитие</a:t>
          </a:r>
          <a:endParaRPr lang="ru-RU" dirty="0"/>
        </a:p>
      </dgm:t>
    </dgm:pt>
    <dgm:pt modelId="{D36F2E93-20F8-45C7-99E5-D36B59C6A9EB}" type="parTrans" cxnId="{98BA4234-59AA-4E01-83D0-61F31BFFF5B7}">
      <dgm:prSet/>
      <dgm:spPr/>
      <dgm:t>
        <a:bodyPr/>
        <a:lstStyle/>
        <a:p>
          <a:endParaRPr lang="ru-RU"/>
        </a:p>
      </dgm:t>
    </dgm:pt>
    <dgm:pt modelId="{D36A46F5-DB1C-4A3C-92A2-3081D7C7D541}" type="sibTrans" cxnId="{98BA4234-59AA-4E01-83D0-61F31BFFF5B7}">
      <dgm:prSet/>
      <dgm:spPr/>
      <dgm:t>
        <a:bodyPr/>
        <a:lstStyle/>
        <a:p>
          <a:endParaRPr lang="ru-RU"/>
        </a:p>
      </dgm:t>
    </dgm:pt>
    <dgm:pt modelId="{B8CE7322-6770-4568-AF66-A8839A5CE2EA}" type="pres">
      <dgm:prSet presAssocID="{88D79C44-1CD4-47B0-B1FC-9BA66CD9A4A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41E805-E1C4-4B9E-8AD7-021484A7CCB2}" type="pres">
      <dgm:prSet presAssocID="{22228815-6E8C-4E73-A25D-D5B638D4E14F}" presName="centerShape" presStyleLbl="node0" presStyleIdx="0" presStyleCnt="1" custScaleX="140687" custScaleY="127072"/>
      <dgm:spPr/>
      <dgm:t>
        <a:bodyPr/>
        <a:lstStyle/>
        <a:p>
          <a:endParaRPr lang="ru-RU"/>
        </a:p>
      </dgm:t>
    </dgm:pt>
    <dgm:pt modelId="{CE83175B-9077-4F0C-B6F2-98429363C355}" type="pres">
      <dgm:prSet presAssocID="{8373C7BE-EDB3-40DC-B5CB-42F212D5D959}" presName="Name9" presStyleLbl="parChTrans1D2" presStyleIdx="0" presStyleCnt="4"/>
      <dgm:spPr/>
      <dgm:t>
        <a:bodyPr/>
        <a:lstStyle/>
        <a:p>
          <a:endParaRPr lang="ru-RU"/>
        </a:p>
      </dgm:t>
    </dgm:pt>
    <dgm:pt modelId="{51FFCCA4-324C-4AD5-B9A9-84EDE3EE9820}" type="pres">
      <dgm:prSet presAssocID="{8373C7BE-EDB3-40DC-B5CB-42F212D5D959}" presName="connTx" presStyleLbl="parChTrans1D2" presStyleIdx="0" presStyleCnt="4"/>
      <dgm:spPr/>
      <dgm:t>
        <a:bodyPr/>
        <a:lstStyle/>
        <a:p>
          <a:endParaRPr lang="ru-RU"/>
        </a:p>
      </dgm:t>
    </dgm:pt>
    <dgm:pt modelId="{D1CE7917-6225-4EBF-823F-99E76AFE1548}" type="pres">
      <dgm:prSet presAssocID="{BD887DC8-7213-48C7-9D5A-23BCBF7104C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C8B09-B87E-4405-B69A-BB671FABA30C}" type="pres">
      <dgm:prSet presAssocID="{A2233D6A-2C6D-4372-AC99-4B2A181745E8}" presName="Name9" presStyleLbl="parChTrans1D2" presStyleIdx="1" presStyleCnt="4"/>
      <dgm:spPr/>
      <dgm:t>
        <a:bodyPr/>
        <a:lstStyle/>
        <a:p>
          <a:endParaRPr lang="ru-RU"/>
        </a:p>
      </dgm:t>
    </dgm:pt>
    <dgm:pt modelId="{9D866C8F-E26E-49C1-B393-5E26EF8B3B90}" type="pres">
      <dgm:prSet presAssocID="{A2233D6A-2C6D-4372-AC99-4B2A181745E8}" presName="connTx" presStyleLbl="parChTrans1D2" presStyleIdx="1" presStyleCnt="4"/>
      <dgm:spPr/>
      <dgm:t>
        <a:bodyPr/>
        <a:lstStyle/>
        <a:p>
          <a:endParaRPr lang="ru-RU"/>
        </a:p>
      </dgm:t>
    </dgm:pt>
    <dgm:pt modelId="{8F645666-7D10-4B38-BFD2-27E1881B5D9C}" type="pres">
      <dgm:prSet presAssocID="{027FDC40-336B-431E-8C77-F57F6EE1AE3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702126-1242-4D36-B8F4-C01CAEAA74AB}" type="pres">
      <dgm:prSet presAssocID="{D8FF0089-750F-475D-AC56-EE8FE74E5A90}" presName="Name9" presStyleLbl="parChTrans1D2" presStyleIdx="2" presStyleCnt="4"/>
      <dgm:spPr/>
      <dgm:t>
        <a:bodyPr/>
        <a:lstStyle/>
        <a:p>
          <a:endParaRPr lang="ru-RU"/>
        </a:p>
      </dgm:t>
    </dgm:pt>
    <dgm:pt modelId="{55058635-3C78-4DCA-8545-4C6F3CFB3E7A}" type="pres">
      <dgm:prSet presAssocID="{D8FF0089-750F-475D-AC56-EE8FE74E5A90}" presName="connTx" presStyleLbl="parChTrans1D2" presStyleIdx="2" presStyleCnt="4"/>
      <dgm:spPr/>
      <dgm:t>
        <a:bodyPr/>
        <a:lstStyle/>
        <a:p>
          <a:endParaRPr lang="ru-RU"/>
        </a:p>
      </dgm:t>
    </dgm:pt>
    <dgm:pt modelId="{D47FFF7F-7A71-4A71-B78A-BEC3D19E442D}" type="pres">
      <dgm:prSet presAssocID="{5830FFA6-4BAD-47D6-A342-BE3BB67C861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60CDA-94BF-455E-95C9-62EF87CE1C99}" type="pres">
      <dgm:prSet presAssocID="{D36F2E93-20F8-45C7-99E5-D36B59C6A9EB}" presName="Name9" presStyleLbl="parChTrans1D2" presStyleIdx="3" presStyleCnt="4"/>
      <dgm:spPr/>
      <dgm:t>
        <a:bodyPr/>
        <a:lstStyle/>
        <a:p>
          <a:endParaRPr lang="ru-RU"/>
        </a:p>
      </dgm:t>
    </dgm:pt>
    <dgm:pt modelId="{8C86A8E1-588B-4E68-BD5A-EE337F96F627}" type="pres">
      <dgm:prSet presAssocID="{D36F2E93-20F8-45C7-99E5-D36B59C6A9EB}" presName="connTx" presStyleLbl="parChTrans1D2" presStyleIdx="3" presStyleCnt="4"/>
      <dgm:spPr/>
      <dgm:t>
        <a:bodyPr/>
        <a:lstStyle/>
        <a:p>
          <a:endParaRPr lang="ru-RU"/>
        </a:p>
      </dgm:t>
    </dgm:pt>
    <dgm:pt modelId="{3048DA01-AEC8-4925-ADD0-F971EC5F5027}" type="pres">
      <dgm:prSet presAssocID="{ADDAF439-3C31-461D-B0E1-2113B8E2042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816DF8-234E-4137-86DE-46FAF09D93CC}" type="presOf" srcId="{A2233D6A-2C6D-4372-AC99-4B2A181745E8}" destId="{9D866C8F-E26E-49C1-B393-5E26EF8B3B90}" srcOrd="1" destOrd="0" presId="urn:microsoft.com/office/officeart/2005/8/layout/radial1"/>
    <dgm:cxn modelId="{48809DE0-4325-442F-B6D7-1F71B8DD6B11}" type="presOf" srcId="{A2233D6A-2C6D-4372-AC99-4B2A181745E8}" destId="{029C8B09-B87E-4405-B69A-BB671FABA30C}" srcOrd="0" destOrd="0" presId="urn:microsoft.com/office/officeart/2005/8/layout/radial1"/>
    <dgm:cxn modelId="{68228600-4BC4-45A0-BA04-168AA67A7657}" type="presOf" srcId="{ADDAF439-3C31-461D-B0E1-2113B8E2042C}" destId="{3048DA01-AEC8-4925-ADD0-F971EC5F5027}" srcOrd="0" destOrd="0" presId="urn:microsoft.com/office/officeart/2005/8/layout/radial1"/>
    <dgm:cxn modelId="{B0AA1218-442B-4284-8DFF-318E00ED7012}" type="presOf" srcId="{027FDC40-336B-431E-8C77-F57F6EE1AE30}" destId="{8F645666-7D10-4B38-BFD2-27E1881B5D9C}" srcOrd="0" destOrd="0" presId="urn:microsoft.com/office/officeart/2005/8/layout/radial1"/>
    <dgm:cxn modelId="{B231DBA0-AF3F-440B-B127-4C41B2148B43}" type="presOf" srcId="{5830FFA6-4BAD-47D6-A342-BE3BB67C8615}" destId="{D47FFF7F-7A71-4A71-B78A-BEC3D19E442D}" srcOrd="0" destOrd="0" presId="urn:microsoft.com/office/officeart/2005/8/layout/radial1"/>
    <dgm:cxn modelId="{6D0BE957-A5B0-4405-9767-AFC314148C1A}" type="presOf" srcId="{D8FF0089-750F-475D-AC56-EE8FE74E5A90}" destId="{55058635-3C78-4DCA-8545-4C6F3CFB3E7A}" srcOrd="1" destOrd="0" presId="urn:microsoft.com/office/officeart/2005/8/layout/radial1"/>
    <dgm:cxn modelId="{98BA4234-59AA-4E01-83D0-61F31BFFF5B7}" srcId="{22228815-6E8C-4E73-A25D-D5B638D4E14F}" destId="{ADDAF439-3C31-461D-B0E1-2113B8E2042C}" srcOrd="3" destOrd="0" parTransId="{D36F2E93-20F8-45C7-99E5-D36B59C6A9EB}" sibTransId="{D36A46F5-DB1C-4A3C-92A2-3081D7C7D541}"/>
    <dgm:cxn modelId="{524610ED-5828-4AB6-B2A1-18F8D9C52448}" srcId="{22228815-6E8C-4E73-A25D-D5B638D4E14F}" destId="{BD887DC8-7213-48C7-9D5A-23BCBF7104CC}" srcOrd="0" destOrd="0" parTransId="{8373C7BE-EDB3-40DC-B5CB-42F212D5D959}" sibTransId="{D7A2FE26-CCFF-41F7-83ED-1F039A00E069}"/>
    <dgm:cxn modelId="{9B655339-CB39-4EEA-84DF-1A2D7EF35B85}" type="presOf" srcId="{22228815-6E8C-4E73-A25D-D5B638D4E14F}" destId="{F441E805-E1C4-4B9E-8AD7-021484A7CCB2}" srcOrd="0" destOrd="0" presId="urn:microsoft.com/office/officeart/2005/8/layout/radial1"/>
    <dgm:cxn modelId="{EA2CDB12-D069-4590-941F-960B5E011A46}" srcId="{88D79C44-1CD4-47B0-B1FC-9BA66CD9A4AA}" destId="{22228815-6E8C-4E73-A25D-D5B638D4E14F}" srcOrd="0" destOrd="0" parTransId="{47778216-9572-4836-BC5C-E4EE98E119EF}" sibTransId="{ACEFBE89-83B0-4FD8-B828-69A07C39D80A}"/>
    <dgm:cxn modelId="{1AE4E93C-549C-44FA-AEA1-CC40D83CE042}" type="presOf" srcId="{BD887DC8-7213-48C7-9D5A-23BCBF7104CC}" destId="{D1CE7917-6225-4EBF-823F-99E76AFE1548}" srcOrd="0" destOrd="0" presId="urn:microsoft.com/office/officeart/2005/8/layout/radial1"/>
    <dgm:cxn modelId="{823E757F-1615-4F2B-8A9B-4D2DD5CE5A3B}" srcId="{22228815-6E8C-4E73-A25D-D5B638D4E14F}" destId="{027FDC40-336B-431E-8C77-F57F6EE1AE30}" srcOrd="1" destOrd="0" parTransId="{A2233D6A-2C6D-4372-AC99-4B2A181745E8}" sibTransId="{D8187DA3-322C-49F6-98C6-FA0B732D3D89}"/>
    <dgm:cxn modelId="{9A162806-F819-44F3-94DD-E6172EE94C99}" type="presOf" srcId="{8373C7BE-EDB3-40DC-B5CB-42F212D5D959}" destId="{51FFCCA4-324C-4AD5-B9A9-84EDE3EE9820}" srcOrd="1" destOrd="0" presId="urn:microsoft.com/office/officeart/2005/8/layout/radial1"/>
    <dgm:cxn modelId="{AB05A116-7241-41B7-936D-FA4FA715DF0B}" type="presOf" srcId="{8373C7BE-EDB3-40DC-B5CB-42F212D5D959}" destId="{CE83175B-9077-4F0C-B6F2-98429363C355}" srcOrd="0" destOrd="0" presId="urn:microsoft.com/office/officeart/2005/8/layout/radial1"/>
    <dgm:cxn modelId="{A6B391A4-A64F-4C95-8DE3-7309A08F7D93}" type="presOf" srcId="{D8FF0089-750F-475D-AC56-EE8FE74E5A90}" destId="{6E702126-1242-4D36-B8F4-C01CAEAA74AB}" srcOrd="0" destOrd="0" presId="urn:microsoft.com/office/officeart/2005/8/layout/radial1"/>
    <dgm:cxn modelId="{6E953516-4E62-408F-8BA7-C976A2ABF8AA}" type="presOf" srcId="{D36F2E93-20F8-45C7-99E5-D36B59C6A9EB}" destId="{6BF60CDA-94BF-455E-95C9-62EF87CE1C99}" srcOrd="0" destOrd="0" presId="urn:microsoft.com/office/officeart/2005/8/layout/radial1"/>
    <dgm:cxn modelId="{86D0D74C-166D-4953-880E-AF188645B8C2}" type="presOf" srcId="{D36F2E93-20F8-45C7-99E5-D36B59C6A9EB}" destId="{8C86A8E1-588B-4E68-BD5A-EE337F96F627}" srcOrd="1" destOrd="0" presId="urn:microsoft.com/office/officeart/2005/8/layout/radial1"/>
    <dgm:cxn modelId="{922E6105-C899-40DE-BFC7-3F5785D63203}" srcId="{22228815-6E8C-4E73-A25D-D5B638D4E14F}" destId="{5830FFA6-4BAD-47D6-A342-BE3BB67C8615}" srcOrd="2" destOrd="0" parTransId="{D8FF0089-750F-475D-AC56-EE8FE74E5A90}" sibTransId="{A84204CD-B6C6-4F4B-B036-408E80015FFC}"/>
    <dgm:cxn modelId="{231EB40A-3E41-4B97-8443-4492AB83E64E}" type="presOf" srcId="{88D79C44-1CD4-47B0-B1FC-9BA66CD9A4AA}" destId="{B8CE7322-6770-4568-AF66-A8839A5CE2EA}" srcOrd="0" destOrd="0" presId="urn:microsoft.com/office/officeart/2005/8/layout/radial1"/>
    <dgm:cxn modelId="{0A54708F-5009-4C99-9157-B5164B056F81}" type="presParOf" srcId="{B8CE7322-6770-4568-AF66-A8839A5CE2EA}" destId="{F441E805-E1C4-4B9E-8AD7-021484A7CCB2}" srcOrd="0" destOrd="0" presId="urn:microsoft.com/office/officeart/2005/8/layout/radial1"/>
    <dgm:cxn modelId="{FD8DE274-7C7E-4C66-BB06-CB8C6662AB80}" type="presParOf" srcId="{B8CE7322-6770-4568-AF66-A8839A5CE2EA}" destId="{CE83175B-9077-4F0C-B6F2-98429363C355}" srcOrd="1" destOrd="0" presId="urn:microsoft.com/office/officeart/2005/8/layout/radial1"/>
    <dgm:cxn modelId="{4C7584A1-F37B-4873-84B4-78D2FD206FA8}" type="presParOf" srcId="{CE83175B-9077-4F0C-B6F2-98429363C355}" destId="{51FFCCA4-324C-4AD5-B9A9-84EDE3EE9820}" srcOrd="0" destOrd="0" presId="urn:microsoft.com/office/officeart/2005/8/layout/radial1"/>
    <dgm:cxn modelId="{201ACAEB-9508-45FB-AFCE-5DF8E80EA2C3}" type="presParOf" srcId="{B8CE7322-6770-4568-AF66-A8839A5CE2EA}" destId="{D1CE7917-6225-4EBF-823F-99E76AFE1548}" srcOrd="2" destOrd="0" presId="urn:microsoft.com/office/officeart/2005/8/layout/radial1"/>
    <dgm:cxn modelId="{D4F727CE-62B1-4245-BA91-286CBF38D234}" type="presParOf" srcId="{B8CE7322-6770-4568-AF66-A8839A5CE2EA}" destId="{029C8B09-B87E-4405-B69A-BB671FABA30C}" srcOrd="3" destOrd="0" presId="urn:microsoft.com/office/officeart/2005/8/layout/radial1"/>
    <dgm:cxn modelId="{44F4C70D-59C3-4732-8E63-1DF04FE3AFAE}" type="presParOf" srcId="{029C8B09-B87E-4405-B69A-BB671FABA30C}" destId="{9D866C8F-E26E-49C1-B393-5E26EF8B3B90}" srcOrd="0" destOrd="0" presId="urn:microsoft.com/office/officeart/2005/8/layout/radial1"/>
    <dgm:cxn modelId="{9EF2A02C-F28D-45D0-B62B-01F7D1F286C4}" type="presParOf" srcId="{B8CE7322-6770-4568-AF66-A8839A5CE2EA}" destId="{8F645666-7D10-4B38-BFD2-27E1881B5D9C}" srcOrd="4" destOrd="0" presId="urn:microsoft.com/office/officeart/2005/8/layout/radial1"/>
    <dgm:cxn modelId="{9DE117A7-2F2A-4734-B8A1-AF790F73A72A}" type="presParOf" srcId="{B8CE7322-6770-4568-AF66-A8839A5CE2EA}" destId="{6E702126-1242-4D36-B8F4-C01CAEAA74AB}" srcOrd="5" destOrd="0" presId="urn:microsoft.com/office/officeart/2005/8/layout/radial1"/>
    <dgm:cxn modelId="{2F28CF2C-9161-421B-B2F8-948C0C4E36DF}" type="presParOf" srcId="{6E702126-1242-4D36-B8F4-C01CAEAA74AB}" destId="{55058635-3C78-4DCA-8545-4C6F3CFB3E7A}" srcOrd="0" destOrd="0" presId="urn:microsoft.com/office/officeart/2005/8/layout/radial1"/>
    <dgm:cxn modelId="{AAF8F764-567F-4A97-B92F-A83188F4717C}" type="presParOf" srcId="{B8CE7322-6770-4568-AF66-A8839A5CE2EA}" destId="{D47FFF7F-7A71-4A71-B78A-BEC3D19E442D}" srcOrd="6" destOrd="0" presId="urn:microsoft.com/office/officeart/2005/8/layout/radial1"/>
    <dgm:cxn modelId="{DA090844-CA30-4853-A65A-F7459B332EA6}" type="presParOf" srcId="{B8CE7322-6770-4568-AF66-A8839A5CE2EA}" destId="{6BF60CDA-94BF-455E-95C9-62EF87CE1C99}" srcOrd="7" destOrd="0" presId="urn:microsoft.com/office/officeart/2005/8/layout/radial1"/>
    <dgm:cxn modelId="{8A66BAF2-FCD1-4940-A6D1-43F88DB88D0D}" type="presParOf" srcId="{6BF60CDA-94BF-455E-95C9-62EF87CE1C99}" destId="{8C86A8E1-588B-4E68-BD5A-EE337F96F627}" srcOrd="0" destOrd="0" presId="urn:microsoft.com/office/officeart/2005/8/layout/radial1"/>
    <dgm:cxn modelId="{65C5551D-3EA3-467F-935F-A8D5EFA79374}" type="presParOf" srcId="{B8CE7322-6770-4568-AF66-A8839A5CE2EA}" destId="{3048DA01-AEC8-4925-ADD0-F971EC5F5027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41E805-E1C4-4B9E-8AD7-021484A7CCB2}">
      <dsp:nvSpPr>
        <dsp:cNvPr id="0" name=""/>
        <dsp:cNvSpPr/>
      </dsp:nvSpPr>
      <dsp:spPr>
        <a:xfrm>
          <a:off x="2952326" y="1872208"/>
          <a:ext cx="2232250" cy="2016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Познавательное развитие</a:t>
          </a:r>
          <a:endParaRPr lang="ru-RU" sz="1500" kern="1200" dirty="0"/>
        </a:p>
      </dsp:txBody>
      <dsp:txXfrm>
        <a:off x="2952326" y="1872208"/>
        <a:ext cx="2232250" cy="2016223"/>
      </dsp:txXfrm>
    </dsp:sp>
    <dsp:sp modelId="{CE83175B-9077-4F0C-B6F2-98429363C355}">
      <dsp:nvSpPr>
        <dsp:cNvPr id="0" name=""/>
        <dsp:cNvSpPr/>
      </dsp:nvSpPr>
      <dsp:spPr>
        <a:xfrm rot="16200000">
          <a:off x="3936577" y="1722783"/>
          <a:ext cx="263749" cy="35099"/>
        </a:xfrm>
        <a:custGeom>
          <a:avLst/>
          <a:gdLst/>
          <a:ahLst/>
          <a:cxnLst/>
          <a:rect l="0" t="0" r="0" b="0"/>
          <a:pathLst>
            <a:path>
              <a:moveTo>
                <a:pt x="0" y="17549"/>
              </a:moveTo>
              <a:lnTo>
                <a:pt x="263749" y="175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200000">
        <a:off x="4061858" y="1733739"/>
        <a:ext cx="13187" cy="13187"/>
      </dsp:txXfrm>
    </dsp:sp>
    <dsp:sp modelId="{D1CE7917-6225-4EBF-823F-99E76AFE1548}">
      <dsp:nvSpPr>
        <dsp:cNvPr id="0" name=""/>
        <dsp:cNvSpPr/>
      </dsp:nvSpPr>
      <dsp:spPr>
        <a:xfrm>
          <a:off x="3275112" y="21780"/>
          <a:ext cx="1586678" cy="15866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Речевое развитие</a:t>
          </a:r>
          <a:endParaRPr lang="ru-RU" sz="1000" kern="1200" dirty="0"/>
        </a:p>
      </dsp:txBody>
      <dsp:txXfrm>
        <a:off x="3275112" y="21780"/>
        <a:ext cx="1586678" cy="1586678"/>
      </dsp:txXfrm>
    </dsp:sp>
    <dsp:sp modelId="{029C8B09-B87E-4405-B69A-BB671FABA30C}">
      <dsp:nvSpPr>
        <dsp:cNvPr id="0" name=""/>
        <dsp:cNvSpPr/>
      </dsp:nvSpPr>
      <dsp:spPr>
        <a:xfrm>
          <a:off x="5184577" y="2862770"/>
          <a:ext cx="155736" cy="35099"/>
        </a:xfrm>
        <a:custGeom>
          <a:avLst/>
          <a:gdLst/>
          <a:ahLst/>
          <a:cxnLst/>
          <a:rect l="0" t="0" r="0" b="0"/>
          <a:pathLst>
            <a:path>
              <a:moveTo>
                <a:pt x="0" y="17549"/>
              </a:moveTo>
              <a:lnTo>
                <a:pt x="155736" y="175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58551" y="2876426"/>
        <a:ext cx="7786" cy="7786"/>
      </dsp:txXfrm>
    </dsp:sp>
    <dsp:sp modelId="{8F645666-7D10-4B38-BFD2-27E1881B5D9C}">
      <dsp:nvSpPr>
        <dsp:cNvPr id="0" name=""/>
        <dsp:cNvSpPr/>
      </dsp:nvSpPr>
      <dsp:spPr>
        <a:xfrm>
          <a:off x="5340313" y="2086980"/>
          <a:ext cx="1586678" cy="15866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Художественно эстетическое развитие</a:t>
          </a:r>
          <a:endParaRPr lang="ru-RU" sz="1000" kern="1200" dirty="0"/>
        </a:p>
      </dsp:txBody>
      <dsp:txXfrm>
        <a:off x="5340313" y="2086980"/>
        <a:ext cx="1586678" cy="1586678"/>
      </dsp:txXfrm>
    </dsp:sp>
    <dsp:sp modelId="{6E702126-1242-4D36-B8F4-C01CAEAA74AB}">
      <dsp:nvSpPr>
        <dsp:cNvPr id="0" name=""/>
        <dsp:cNvSpPr/>
      </dsp:nvSpPr>
      <dsp:spPr>
        <a:xfrm rot="5400000">
          <a:off x="3936577" y="4002756"/>
          <a:ext cx="263749" cy="35099"/>
        </a:xfrm>
        <a:custGeom>
          <a:avLst/>
          <a:gdLst/>
          <a:ahLst/>
          <a:cxnLst/>
          <a:rect l="0" t="0" r="0" b="0"/>
          <a:pathLst>
            <a:path>
              <a:moveTo>
                <a:pt x="0" y="17549"/>
              </a:moveTo>
              <a:lnTo>
                <a:pt x="263749" y="175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400000">
        <a:off x="4061858" y="4013712"/>
        <a:ext cx="13187" cy="13187"/>
      </dsp:txXfrm>
    </dsp:sp>
    <dsp:sp modelId="{D47FFF7F-7A71-4A71-B78A-BEC3D19E442D}">
      <dsp:nvSpPr>
        <dsp:cNvPr id="0" name=""/>
        <dsp:cNvSpPr/>
      </dsp:nvSpPr>
      <dsp:spPr>
        <a:xfrm>
          <a:off x="3275112" y="4152181"/>
          <a:ext cx="1586678" cy="15866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Физическое развитие</a:t>
          </a:r>
          <a:endParaRPr lang="ru-RU" sz="1000" kern="1200" dirty="0"/>
        </a:p>
      </dsp:txBody>
      <dsp:txXfrm>
        <a:off x="3275112" y="4152181"/>
        <a:ext cx="1586678" cy="1586678"/>
      </dsp:txXfrm>
    </dsp:sp>
    <dsp:sp modelId="{6BF60CDA-94BF-455E-95C9-62EF87CE1C99}">
      <dsp:nvSpPr>
        <dsp:cNvPr id="0" name=""/>
        <dsp:cNvSpPr/>
      </dsp:nvSpPr>
      <dsp:spPr>
        <a:xfrm rot="10800000">
          <a:off x="2796590" y="2862770"/>
          <a:ext cx="155736" cy="35099"/>
        </a:xfrm>
        <a:custGeom>
          <a:avLst/>
          <a:gdLst/>
          <a:ahLst/>
          <a:cxnLst/>
          <a:rect l="0" t="0" r="0" b="0"/>
          <a:pathLst>
            <a:path>
              <a:moveTo>
                <a:pt x="0" y="17549"/>
              </a:moveTo>
              <a:lnTo>
                <a:pt x="155736" y="175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870565" y="2876426"/>
        <a:ext cx="7786" cy="7786"/>
      </dsp:txXfrm>
    </dsp:sp>
    <dsp:sp modelId="{3048DA01-AEC8-4925-ADD0-F971EC5F5027}">
      <dsp:nvSpPr>
        <dsp:cNvPr id="0" name=""/>
        <dsp:cNvSpPr/>
      </dsp:nvSpPr>
      <dsp:spPr>
        <a:xfrm>
          <a:off x="1209912" y="2086980"/>
          <a:ext cx="1586678" cy="15866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Социально-коммуникативное развитие</a:t>
          </a:r>
          <a:endParaRPr lang="ru-RU" sz="1000" kern="1200" dirty="0"/>
        </a:p>
      </dsp:txBody>
      <dsp:txXfrm>
        <a:off x="1209912" y="2086980"/>
        <a:ext cx="1586678" cy="1586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32621-5336-4019-AB06-44F8B992C993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FF6D-4B8C-4946-BDC3-D6106C4DFA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035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3301674-E103-41D0-B0F1-27B2C28A13D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7BE16E6-B081-422B-91B1-F438C29A44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&#1040;&#1083;&#1077;&#1082;&#1089;&#1072;&#1085;&#1076;&#1088;\Desktop\&#1084;&#1072;&#1084;&#1072;\K_Dnyu_Pobedy_Marsh_-_Den_Pobedy_(iPlayer.fm)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83;&#1077;&#1082;&#1089;&#1072;&#1085;&#1076;&#1088;\Desktop\&#1084;&#1072;&#1084;&#1072;\K_Dnyu_Pobedy_Marsh_-_Den_Pobedy_(iPlayer.fm).mp3" TargetMode="Externa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2436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проектной деятельности по познавательному развитию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патриотическое воспитание в детском саду, приобщение детей старшего дошкольного возраста к социокультурным ценностям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4149080"/>
            <a:ext cx="9093896" cy="914400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                                                                       Герман Н.А</a:t>
            </a:r>
          </a:p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2017-2018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Иващенко Л.Г.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лександр\Desktop\мама\imagesкее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36912"/>
            <a:ext cx="4051820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32656"/>
            <a:ext cx="763284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Содержание  проекта: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 , фотографий.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Прослушивание и разучивание стихов и песен о ВОВ, Дне Победы, о Блокаде Ленинграда.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Беседы с детьми о боевых наградах, городах-героях, военных мемориалах и памятниках нашего города.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Дидактические, строительные, сюжетно-ролевые, подвижные игры.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 детей на  тему «День Победы»,  «День снятия Блокады», «Памятники героям войны и Блокады».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 учебных презентаций о ВОВ и Блокаде Ленинграда.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с родителями: совместная с детьми подготовка выставок «Памятники Блокады», «Военная техника», рассматривание альбома из семейного архива «Дорога жизни», посещение мемориалов, фотовыставка, обсуждение проектов.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Составление рассказов «На параде», «Салют в городе», «Памятники Блокады», «Моя прабабушка – ветеран»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Посещение библиотеки.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Концерт для ветеранов и воспитанников детского сада.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Спортивный праздник посвященный Дню Победы.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городской акции «Бессмертный полк».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Обсуждение проекта с детьми</a:t>
            </a:r>
            <a:endParaRPr lang="ru-RU" dirty="0"/>
          </a:p>
        </p:txBody>
      </p:sp>
      <p:pic>
        <p:nvPicPr>
          <p:cNvPr id="1027" name="Picture 3" descr="D:\фото\Наташины\детский сад\IMG_15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90775"/>
            <a:ext cx="4191000" cy="3143250"/>
          </a:xfrm>
          <a:prstGeom prst="rect">
            <a:avLst/>
          </a:prstGeom>
          <a:noFill/>
        </p:spPr>
      </p:pic>
      <p:pic>
        <p:nvPicPr>
          <p:cNvPr id="1028" name="Picture 4" descr="D:\фото\Наташины\детский сад\IMG_16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33625"/>
            <a:ext cx="4343400" cy="3257550"/>
          </a:xfrm>
          <a:prstGeom prst="rect">
            <a:avLst/>
          </a:prstGeom>
          <a:noFill/>
        </p:spPr>
      </p:pic>
      <p:pic>
        <p:nvPicPr>
          <p:cNvPr id="5" name="K_Dnyu_Pobedy_Marsh_-_Den_Pobedy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100392" y="6093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21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фото\Наташины\группа 2011\Photo-0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3888432" cy="48519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Методическое обеспечение проекта</a:t>
            </a:r>
            <a:endParaRPr lang="ru-RU" dirty="0"/>
          </a:p>
        </p:txBody>
      </p:sp>
      <p:pic>
        <p:nvPicPr>
          <p:cNvPr id="2050" name="Picture 2" descr="D:\фото\Наташины\детский сад\IMG_17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95682"/>
            <a:ext cx="3816424" cy="2862318"/>
          </a:xfrm>
          <a:prstGeom prst="rect">
            <a:avLst/>
          </a:prstGeom>
          <a:noFill/>
        </p:spPr>
      </p:pic>
      <p:pic>
        <p:nvPicPr>
          <p:cNvPr id="2051" name="Picture 3" descr="H:\DCIM\100CANON\IMG_85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3600400" cy="270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8988552" cy="841248"/>
          </a:xfrm>
        </p:spPr>
        <p:txBody>
          <a:bodyPr/>
          <a:lstStyle/>
          <a:p>
            <a:pPr algn="ctr"/>
            <a:r>
              <a:rPr lang="ru-RU" dirty="0" smtClean="0"/>
              <a:t>Оформление стендов</a:t>
            </a:r>
            <a:endParaRPr lang="ru-RU" dirty="0"/>
          </a:p>
        </p:txBody>
      </p:sp>
      <p:pic>
        <p:nvPicPr>
          <p:cNvPr id="4099" name="Picture 3" descr="D:\фото\Наташины\ГРУППА 2013\Новая папка (2)\IMG_830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76056" y="1412776"/>
            <a:ext cx="3543300" cy="489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D:\фото\Наташины\ГРУППА 2013\Новая папка (2)\IMG_83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536" y="2060848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Совместная работа детей и родителей по оформлению стендов</a:t>
            </a:r>
            <a:endParaRPr lang="ru-RU" dirty="0"/>
          </a:p>
        </p:txBody>
      </p:sp>
      <p:pic>
        <p:nvPicPr>
          <p:cNvPr id="9219" name="Picture 3" descr="D:\фото\Наташины\ГРУППА 2013\IMG_78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2276872"/>
            <a:ext cx="4191000" cy="325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D:\фото\Наташины\ГРУППА 2013\IMG_78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276872"/>
            <a:ext cx="4343400" cy="331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экскурсии по памятным местам</a:t>
            </a:r>
            <a:endParaRPr lang="ru-RU" dirty="0"/>
          </a:p>
        </p:txBody>
      </p:sp>
      <p:pic>
        <p:nvPicPr>
          <p:cNvPr id="7170" name="Picture 2" descr="D:\фото\Наташины\ГРУППА 2013\Новая папка (2)\IMG_832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2276872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D:\фото\Наташины\ГРУППА 2013\Новая папка (2)\IMG_832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92080" y="1556792"/>
            <a:ext cx="35433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Посещение родителями с детьми памятников</a:t>
            </a:r>
            <a:endParaRPr lang="ru-RU" dirty="0"/>
          </a:p>
        </p:txBody>
      </p:sp>
      <p:pic>
        <p:nvPicPr>
          <p:cNvPr id="11266" name="Picture 2" descr="D:\фото\Наташины\детский сад\Фото 12.04.2010 2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1628800"/>
            <a:ext cx="35433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D:\фото\Наташины\детский сад\Фото 12.04.2010 2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33625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Альбом «дорога жизни» из архива семьи воспитанницы детского сада</a:t>
            </a:r>
            <a:endParaRPr lang="ru-RU" dirty="0"/>
          </a:p>
        </p:txBody>
      </p:sp>
      <p:pic>
        <p:nvPicPr>
          <p:cNvPr id="30723" name="Picture 3" descr="G:\DCIM\100CANON\IMG_78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2276872"/>
            <a:ext cx="4191000" cy="325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G:\DCIM\100CANON\IMG_83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276872"/>
            <a:ext cx="4343400" cy="331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Памяти военных дней</a:t>
            </a:r>
            <a:endParaRPr lang="ru-RU" dirty="0"/>
          </a:p>
        </p:txBody>
      </p:sp>
      <p:pic>
        <p:nvPicPr>
          <p:cNvPr id="27650" name="Picture 2" descr="C:\Users\Александр\Pictures\30012014105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556792"/>
            <a:ext cx="35433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 descr="C:\Users\Александр\Pictures\30052014125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2276872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275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Рисование «салют над городом»,</a:t>
            </a:r>
            <a:br>
              <a:rPr lang="ru-RU" dirty="0" smtClean="0"/>
            </a:br>
            <a:r>
              <a:rPr lang="ru-RU" dirty="0" smtClean="0"/>
              <a:t>«военная техника»</a:t>
            </a:r>
            <a:endParaRPr lang="ru-RU" dirty="0"/>
          </a:p>
        </p:txBody>
      </p:sp>
      <p:pic>
        <p:nvPicPr>
          <p:cNvPr id="2050" name="Picture 2" descr="D:\фото\Наташины\ГРУППА 2013\май\IMG_80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628800"/>
            <a:ext cx="4191000" cy="33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фото\Наташины\ГРУППА 2013\май\IMG_80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2636912"/>
            <a:ext cx="4343400" cy="331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611560" y="476672"/>
          <a:ext cx="813690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Праздничный концерт к дню снятия блокады Ленинграда</a:t>
            </a:r>
            <a:endParaRPr lang="ru-RU" dirty="0"/>
          </a:p>
        </p:txBody>
      </p:sp>
      <p:pic>
        <p:nvPicPr>
          <p:cNvPr id="5122" name="Picture 2" descr="D:\фото\Наташины\ГРУППА 2013\Новая папка (2)\IMG_83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2276872"/>
            <a:ext cx="4191000" cy="325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D:\фото\Наташины\ГРУППА 2013\Новая папка (2)\IMG_83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276872"/>
            <a:ext cx="4343400" cy="331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Ленинградские традиции</a:t>
            </a:r>
            <a:endParaRPr lang="ru-RU" dirty="0"/>
          </a:p>
        </p:txBody>
      </p:sp>
      <p:pic>
        <p:nvPicPr>
          <p:cNvPr id="24578" name="Picture 2" descr="C:\Users\Александр\Pictures\280120141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832" y="2492896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C:\Users\Александр\Pictures\280120141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1556792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3" name="Picture 1" descr="C:\Users\Александр\Desktop\мама\lenta2_blokad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854594">
            <a:off x="3553008" y="3339377"/>
            <a:ext cx="2462336" cy="5256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Эх, Ладога, родная Ладога!....</a:t>
            </a:r>
            <a:endParaRPr lang="ru-RU" dirty="0"/>
          </a:p>
        </p:txBody>
      </p:sp>
      <p:pic>
        <p:nvPicPr>
          <p:cNvPr id="25602" name="Picture 2" descr="C:\Users\Александр\Pictures\280120141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4327" y="1700808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C:\Users\Александр\Pictures\2801201410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33625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29" name="Picture 1" descr="C:\Users\Александр\Desktop\мама\по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778502"/>
            <a:ext cx="2466975" cy="184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бабушки-ветераны</a:t>
            </a:r>
            <a:endParaRPr lang="ru-RU" dirty="0"/>
          </a:p>
        </p:txBody>
      </p:sp>
      <p:pic>
        <p:nvPicPr>
          <p:cNvPr id="26626" name="Picture 2" descr="C:\Users\Александр\Pictures\2801201410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26627" name="Picture 3" descr="C:\Users\Александр\Pictures\2801201410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Фото на память</a:t>
            </a:r>
            <a:endParaRPr lang="ru-RU" dirty="0"/>
          </a:p>
        </p:txBody>
      </p:sp>
      <p:pic>
        <p:nvPicPr>
          <p:cNvPr id="6146" name="Picture 2" descr="D:\фото\Наташины\ГРУППА 2013\Новая папка (2)\IMG_83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204864"/>
            <a:ext cx="4191000" cy="318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Александр\Pictures\2801201410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1844824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 descr="C:\Users\Александр\Desktop\мама\георгиевская ленточка  58 тыс изображений найдено в Яндекс.Картинках_files\636409818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356994"/>
            <a:ext cx="4589063" cy="1501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20688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ДНЕМ ПОБЕДЫ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276872"/>
            <a:ext cx="5540558" cy="367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_Dnyu_Pobedy_Marsh_-_Den_Pobedy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Учебная презентация </a:t>
            </a:r>
            <a:endParaRPr lang="ru-RU" dirty="0"/>
          </a:p>
        </p:txBody>
      </p:sp>
      <p:pic>
        <p:nvPicPr>
          <p:cNvPr id="29698" name="Picture 2" descr="G:\DCIM\100CANON\IMG_83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772816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G:\DCIM\100CANON\IMG_84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6016" y="1772816"/>
            <a:ext cx="4189615" cy="3142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Александр\Desktop\мама\георгиевская ленточка  58 тыс изображений найдено в Яндекс.Картинках_files\100437397_Lenta__2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301208"/>
            <a:ext cx="7340749" cy="2045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Рассматривание наград и рисунков</a:t>
            </a:r>
            <a:endParaRPr lang="ru-RU" dirty="0"/>
          </a:p>
        </p:txBody>
      </p:sp>
      <p:pic>
        <p:nvPicPr>
          <p:cNvPr id="15362" name="Picture 2" descr="D:\фото\Наташины\детский сад\IMG_16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2390775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 descr="D:\фото\Наташины\детский сад\IMG_16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Александр\Desktop\мама\георгиевская ленточка  58 тыс изображений найдено в Яндекс.Картинках_files\Lent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589240"/>
            <a:ext cx="4657725" cy="108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Посещение библиотеки</a:t>
            </a:r>
            <a:endParaRPr lang="ru-RU" dirty="0"/>
          </a:p>
        </p:txBody>
      </p:sp>
      <p:pic>
        <p:nvPicPr>
          <p:cNvPr id="8194" name="Picture 2" descr="D:\фото\Наташины\ГРУППА 2013\подготовительная\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2390775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D:\фото\Наташины\ГРУППА 2013\подготовительная\IMG_80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33625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Выставка «Парад Военной техники»</a:t>
            </a:r>
            <a:endParaRPr lang="ru-RU" dirty="0"/>
          </a:p>
        </p:txBody>
      </p:sp>
      <p:pic>
        <p:nvPicPr>
          <p:cNvPr id="1026" name="Picture 2" descr="D:\фото\Наташины\ГРУППА 2013\май\IMG_8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2816"/>
            <a:ext cx="403860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Александр\Pictures\220220120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72816"/>
            <a:ext cx="434340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Александр\Desktop\мама\георгиевская ленточка  58 тыс изображений найдено в Яндекс.Картинках_files\100437397_Lenta__2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445224"/>
            <a:ext cx="6764685" cy="188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620688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Образовательная область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«Познавательное развитие»</a:t>
            </a:r>
          </a:p>
          <a:p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Познавательное развитие предполагает формирование первичных представлений о малой родине и Отечестве, представлений 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ценностях нашего народа, об отечественных традициях и праздниках.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Рассказывать о том, как важно жить в мире со всеми народами, знать и уважать их культуру, обычаи и традиции.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проектную деятельность всех типов (исследовательскую, творческую, нормативную).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Поощрять обсуждение проекта в кругу сверстников.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Содействовать творческой проектной деятельности индивидуального и группового характера.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Совершенствовать координацию руки и глаза; развивать мелкую моторику рук в разнообразных видах деятельности.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r>
              <a:rPr lang="ru-RU" sz="3000" dirty="0" smtClean="0"/>
              <a:t>Художественное творчество детей</a:t>
            </a:r>
            <a:br>
              <a:rPr lang="ru-RU" sz="3000" dirty="0" smtClean="0"/>
            </a:br>
            <a:r>
              <a:rPr lang="ru-RU" sz="3000" dirty="0" smtClean="0"/>
              <a:t>                        «На суше, воздухе и море!»</a:t>
            </a:r>
            <a:endParaRPr lang="ru-RU" sz="3000" dirty="0"/>
          </a:p>
        </p:txBody>
      </p:sp>
      <p:pic>
        <p:nvPicPr>
          <p:cNvPr id="16386" name="Picture 2" descr="D:\фото\Наташины\детский сад\IMG_167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132856"/>
            <a:ext cx="4191000" cy="331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 descr="D:\фото\Наташины\детский сад\IMG_167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2564904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Слава армии Российской!</a:t>
            </a:r>
            <a:endParaRPr lang="ru-RU" dirty="0"/>
          </a:p>
        </p:txBody>
      </p:sp>
      <p:pic>
        <p:nvPicPr>
          <p:cNvPr id="21506" name="Picture 2" descr="C:\Users\Александр\Pictures\220220120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3212976"/>
            <a:ext cx="4191000" cy="325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3" descr="C:\Users\Александр\Pictures\220220120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1484784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Памяти павших защитников города</a:t>
            </a:r>
            <a:endParaRPr lang="ru-RU" dirty="0"/>
          </a:p>
        </p:txBody>
      </p:sp>
      <p:pic>
        <p:nvPicPr>
          <p:cNvPr id="13314" name="Picture 2" descr="D:\фото\Наташины\детский сад\IMG_172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556792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 descr="D:\фото\Наташины\детский сад\IMG_172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1574794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C:\Users\Александр\Desktop\мама\георгиевская ленточка  58 тыс изображений найдено в Яндекс.Картинках_files\636409818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5013176"/>
            <a:ext cx="4843341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Помним, верим, гордимся!</a:t>
            </a:r>
            <a:endParaRPr lang="ru-RU" dirty="0"/>
          </a:p>
        </p:txBody>
      </p:sp>
      <p:pic>
        <p:nvPicPr>
          <p:cNvPr id="12290" name="Picture 2" descr="D:\фото\Наташины\детский сад\IMG_172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556792"/>
            <a:ext cx="4191000" cy="325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D:\фото\Наташины\детский сад\IMG_171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1556792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C:\Users\Александр\Desktop\мама\георгиевская ленточка  58 тыс изображений найдено в Яндекс.Картинках_files\100437397_Lenta__2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" y="4869160"/>
            <a:ext cx="8888413" cy="247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Рассказы о майских праздниках</a:t>
            </a:r>
            <a:endParaRPr lang="ru-RU" dirty="0"/>
          </a:p>
        </p:txBody>
      </p:sp>
      <p:pic>
        <p:nvPicPr>
          <p:cNvPr id="3074" name="Picture 2" descr="D:\фото\Наташины\ГРУППА 2013\май\IMG_80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3429000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фото\Наташины\ГРУППА 2013\май\IMG_80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00600" y="1556792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Александр\Desktop\мама\георгиевская ленточка  58 тыс изображений найдено в Яндекс.Картинках_files\i_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5517232"/>
            <a:ext cx="4176464" cy="561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Сюжетно-ролевые игры</a:t>
            </a:r>
            <a:endParaRPr lang="ru-RU" dirty="0"/>
          </a:p>
        </p:txBody>
      </p:sp>
      <p:pic>
        <p:nvPicPr>
          <p:cNvPr id="18434" name="Picture 2" descr="G:\группа 2012-13\050220134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1752" y="1556792"/>
            <a:ext cx="4191000" cy="325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G:\DCIM\100CANON\IMG_84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2996952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поздравления</a:t>
            </a:r>
            <a:endParaRPr lang="ru-RU" dirty="0"/>
          </a:p>
        </p:txBody>
      </p:sp>
      <p:pic>
        <p:nvPicPr>
          <p:cNvPr id="10242" name="Picture 2" descr="D:\фото\Наташины\ГРУППА 2013\май\IMG_80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3284984"/>
            <a:ext cx="4191000" cy="318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D:\фото\Наташины\детский сад\IMG_16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1412776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Рисунки на асфальте</a:t>
            </a:r>
            <a:endParaRPr lang="ru-RU" dirty="0"/>
          </a:p>
        </p:txBody>
      </p:sp>
      <p:pic>
        <p:nvPicPr>
          <p:cNvPr id="14338" name="Picture 2" descr="D:\фото\Наташины\детский сад\IMG_18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340768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9" name="Picture 3" descr="D:\фото\Наташины\детский сад\IMG_18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3212976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Памятная встреча с ветераном</a:t>
            </a:r>
            <a:endParaRPr lang="ru-RU" dirty="0"/>
          </a:p>
        </p:txBody>
      </p:sp>
      <p:pic>
        <p:nvPicPr>
          <p:cNvPr id="19458" name="Picture 2" descr="G:\группа 2012-13\230120134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2204864"/>
            <a:ext cx="4191000" cy="332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G:\группа 2012-13\230120134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204864"/>
            <a:ext cx="4343400" cy="338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Александр\Desktop\мама\георгиевская ленточка  58 тыс изображений найдено в Яндекс.Картинках_files\636409818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5661248"/>
            <a:ext cx="6120680" cy="99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G:\DCIM\100CANON\IMG_84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3284984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Спортивный праздник к дню победы</a:t>
            </a:r>
            <a:endParaRPr lang="ru-RU" dirty="0"/>
          </a:p>
        </p:txBody>
      </p:sp>
      <p:pic>
        <p:nvPicPr>
          <p:cNvPr id="9" name="Picture 3" descr="G:\DCIM\100CANON\IMG_843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528" y="1628800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82809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«Социально-коммуникативное развитие</a:t>
            </a:r>
            <a:r>
              <a:rPr lang="ru-RU" sz="4000" dirty="0" smtClean="0"/>
              <a:t>»</a:t>
            </a:r>
          </a:p>
          <a:p>
            <a:endParaRPr lang="ru-RU" sz="40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основе расширения знаний об окружающем воспитывать патриотические и интернациональные чувства, любовь к Родине.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Углублять знания о Российской армии. Воспитывать уважение к защитникам Отечества, к памяти павших бойцов (возлагать с детьми цветы к обелискам, памятникам).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Рассказывать детям о воинских наградах дедушек, бабушек, родителей.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Привлекать детей к созданию развивающей среды дошкольного учреждения (мини-музеев, выставок, библиотеки).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педагогов в городской акции «бессмертный полк»</a:t>
            </a:r>
            <a:endParaRPr lang="ru-RU" dirty="0"/>
          </a:p>
        </p:txBody>
      </p:sp>
      <p:pic>
        <p:nvPicPr>
          <p:cNvPr id="22530" name="Picture 2" descr="C:\Users\Александр\Pictures\0905201412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Picture 3" descr="C:\Users\Александр\Pictures\0905201412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33625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446712" cy="556408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B050"/>
                </a:solidFill>
              </a:rPr>
              <a:t>Спасибо за внимание!</a:t>
            </a:r>
            <a:endParaRPr lang="ru-RU" sz="4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92088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«Речевое развитие»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Совершенствовать речь как средство общения.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умение вести диалог между воспитателем и ребенком, между детьми; учить быть доброжелательными и корректными собеседниками, воспитывать культуру речевого общения.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Побуждать детей интересоваться смыслом слова.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желание и умение слушать художественные произведения,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ледить за развитием действия.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читателя, способного испытывать сострадание и сочувствие к героям книги.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Продолжать совершенствовать художественно-речевые исполнительские навыки детей при чтении стихотворений.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0891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развитие»</a:t>
            </a:r>
          </a:p>
          <a:p>
            <a:endParaRPr lang="ru-RU" sz="4000" dirty="0"/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детского художественного творчества, интереса к самостоятельной творческой деятельности (изобразительной, музыкальной).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Обращать внимание на обязательность доброжелательного и уважительного отношения к работам товарищей.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самостоятельность; учить активно и творчески применять ранее усвоенные способы изображения в рисовании, лепке и аппликации, используя выразительные средства.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Продолжать развивать коллективное творчество. Воспитывать стремление действовать согласованно.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Закреплять умение петь самостоятельно, индивидуально и коллективно, с  музыкальным сопровождением и без него.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придумывать движения, сопровождающие содержание песни.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476672"/>
            <a:ext cx="8640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«Физическое развитие»</a:t>
            </a:r>
          </a:p>
          <a:p>
            <a:r>
              <a:rPr lang="ru-RU" sz="4000" dirty="0"/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Обеспечивать разностороннее развитие личности ребенка: выносливость, выдержку, настойчивость .решительность, смелость, организованность, инициативность, самостоятельность, творчество.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использовать разнообразные подвижные игры, способствующие развитию психофизических качеств (ловкость, сила, быстрота, выносливость).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творческому использованию в играх представлений об окружающей жизни, впечатлений о произведениях литературы.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доброжелательность, готовность выручить сверстника.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0891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Вид проекта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 – творческий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Срок реализации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долгосрочный и (среднесрочный)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Состав участников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групповой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дети, педагоги, родители)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413338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расширять и обобщать знания детей о Великой Отечественной Войне, людях, защищавших Родину от врага.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у детей дошкольного возраста представления о Блокаде Ленинграда, его обороне, защитниках и жителях, о том, как об этом помнят ныне живущие люди.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8488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Обобщать и расширять знания детей об истории ВОВ и Блокаде Ленинграда.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Обобщать и расширять знания о памятниках ВОВ и Блокады Ленинграда, о технике времен войны и современной технике.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Продолжать развивать творческие способности рамках реализации проекта.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познавательные интересы, творческую активность, закреплять умение видеть и передавать в своем творчестве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нестереоскопический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способ передачи перспективы: расположение близлежащих объектов и удаленных на рисунке, поделке.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Совершенствовать координацию руки и глаза; продолжать развивать мелкую моторику рук.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мыслительную и речевую деятельность, зрительное и слуховое внимание и восприятие.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чувство патриотизма, уважения и благодарности к ветеранам.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Продолжать расширять сотрудничество с родителями воспитанников.</a:t>
            </a:r>
          </a:p>
          <a:p>
            <a:pPr marL="342900" indent="-342900">
              <a:buAutoNum type="arabicPeriod"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1179</TotalTime>
  <Words>930</Words>
  <Application>Microsoft Office PowerPoint</Application>
  <PresentationFormat>Экран (4:3)</PresentationFormat>
  <Paragraphs>118</Paragraphs>
  <Slides>41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Трек</vt:lpstr>
      <vt:lpstr>Результаты проектной деятельности по познавательному развитию  « патриотическое воспитание в детском саду, приобщение детей старшего дошкольного возраста к социокультурным ценностям»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     Обсуждение проекта с детьми</vt:lpstr>
      <vt:lpstr>Методическое обеспечение проекта</vt:lpstr>
      <vt:lpstr>Оформление стендов</vt:lpstr>
      <vt:lpstr>Совместная работа детей и родителей по оформлению стендов</vt:lpstr>
      <vt:lpstr>    экскурсии по памятным местам</vt:lpstr>
      <vt:lpstr>Посещение родителями с детьми памятников</vt:lpstr>
      <vt:lpstr>Альбом «дорога жизни» из архива семьи воспитанницы детского сада</vt:lpstr>
      <vt:lpstr>              Памяти военных дней</vt:lpstr>
      <vt:lpstr>Рисование «салют над городом», «военная техника»</vt:lpstr>
      <vt:lpstr>Праздничный концерт к дню снятия блокады Ленинграда</vt:lpstr>
      <vt:lpstr>         Ленинградские традиции</vt:lpstr>
      <vt:lpstr>         Эх, Ладога, родная Ладога!....</vt:lpstr>
      <vt:lpstr>Наши бабушки-ветераны</vt:lpstr>
      <vt:lpstr>Фото на память</vt:lpstr>
      <vt:lpstr>Слайд 25</vt:lpstr>
      <vt:lpstr>Учебная презентация </vt:lpstr>
      <vt:lpstr>Рассматривание наград и рисунков</vt:lpstr>
      <vt:lpstr>Посещение библиотеки</vt:lpstr>
      <vt:lpstr>Выставка «Парад Военной техники»</vt:lpstr>
      <vt:lpstr>          Художественное творчество детей                         «На суше, воздухе и море!»</vt:lpstr>
      <vt:lpstr>       Слава армии Российской!</vt:lpstr>
      <vt:lpstr>Памяти павших защитников города</vt:lpstr>
      <vt:lpstr>        Помним, верим, гордимся!</vt:lpstr>
      <vt:lpstr>Рассказы о майских праздниках</vt:lpstr>
      <vt:lpstr>Сюжетно-ролевые игры</vt:lpstr>
      <vt:lpstr>Наши поздравления</vt:lpstr>
      <vt:lpstr>Рисунки на асфальте</vt:lpstr>
      <vt:lpstr>Памятная встреча с ветераном</vt:lpstr>
      <vt:lpstr>Спортивный праздник к дню победы</vt:lpstr>
      <vt:lpstr>Участие педагогов в городской акции «бессмертный полк»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Александр</cp:lastModifiedBy>
  <cp:revision>140</cp:revision>
  <dcterms:created xsi:type="dcterms:W3CDTF">2014-10-05T16:35:31Z</dcterms:created>
  <dcterms:modified xsi:type="dcterms:W3CDTF">2019-11-15T17:04:00Z</dcterms:modified>
</cp:coreProperties>
</file>