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  <p:sldMasterId id="2147483744" r:id="rId4"/>
    <p:sldMasterId id="2147483756" r:id="rId5"/>
  </p:sldMasterIdLst>
  <p:notesMasterIdLst>
    <p:notesMasterId r:id="rId28"/>
  </p:notesMasterIdLst>
  <p:sldIdLst>
    <p:sldId id="274" r:id="rId6"/>
    <p:sldId id="273" r:id="rId7"/>
    <p:sldId id="271" r:id="rId8"/>
    <p:sldId id="262" r:id="rId9"/>
    <p:sldId id="261" r:id="rId10"/>
    <p:sldId id="263" r:id="rId11"/>
    <p:sldId id="266" r:id="rId12"/>
    <p:sldId id="267" r:id="rId13"/>
    <p:sldId id="268" r:id="rId14"/>
    <p:sldId id="259" r:id="rId15"/>
    <p:sldId id="257" r:id="rId16"/>
    <p:sldId id="275" r:id="rId17"/>
    <p:sldId id="260" r:id="rId18"/>
    <p:sldId id="269" r:id="rId19"/>
    <p:sldId id="264" r:id="rId20"/>
    <p:sldId id="270" r:id="rId21"/>
    <p:sldId id="276" r:id="rId22"/>
    <p:sldId id="278" r:id="rId23"/>
    <p:sldId id="279" r:id="rId24"/>
    <p:sldId id="280" r:id="rId25"/>
    <p:sldId id="281" r:id="rId26"/>
    <p:sldId id="277" r:id="rId27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9F9F9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7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slide" Target="../slides/slide6.xml"/><Relationship Id="rId1" Type="http://schemas.openxmlformats.org/officeDocument/2006/relationships/slide" Target="../slides/slide4.xml"/><Relationship Id="rId6" Type="http://schemas.openxmlformats.org/officeDocument/2006/relationships/slide" Target="../slides/slide15.xml"/><Relationship Id="rId5" Type="http://schemas.openxmlformats.org/officeDocument/2006/relationships/slide" Target="../slides/slide13.xml"/><Relationship Id="rId4" Type="http://schemas.openxmlformats.org/officeDocument/2006/relationships/slide" Target="../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D2EEB0-FE20-4B1B-8779-22C21132B96E}" type="doc">
      <dgm:prSet loTypeId="urn:microsoft.com/office/officeart/2005/8/layout/radial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9A1998-FE1A-43CA-9614-BB4867007D85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ru-RU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rId1" action="ppaction://hlinksldjump"/>
            </a:rPr>
            <a:t>КУЛЬТУРА</a:t>
          </a:r>
          <a:endParaRPr lang="ru-RU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102D902-DA45-4374-922C-2725DA9F4EDC}" type="parTrans" cxnId="{EFA960AB-4891-409E-90D6-F9719202E82E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5FFCEC6-9327-486C-936B-F4A3FA1C0858}" type="sibTrans" cxnId="{EFA960AB-4891-409E-90D6-F9719202E82E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D3CA0DA2-4BAB-4B4A-B025-FB83F08976DB}">
      <dgm:prSet phldrT="[Текст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bg1">
                  <a:lumMod val="95000"/>
                </a:schemeClr>
              </a:solidFill>
              <a:hlinkClick xmlns:r="http://schemas.openxmlformats.org/officeDocument/2006/relationships" r:id="rId2" action="ppaction://hlinksldjump"/>
            </a:rPr>
            <a:t>УСТНОЕ</a:t>
          </a:r>
          <a:r>
            <a:rPr lang="ru-RU" dirty="0" smtClean="0">
              <a:solidFill>
                <a:schemeClr val="bg1">
                  <a:lumMod val="95000"/>
                </a:schemeClr>
              </a:solidFill>
              <a:hlinkClick xmlns:r="http://schemas.openxmlformats.org/officeDocument/2006/relationships" r:id="rId2" action="ppaction://hlinksldjump"/>
            </a:rPr>
            <a:t> </a:t>
          </a:r>
          <a:r>
            <a:rPr lang="ru-RU" b="1" dirty="0" smtClean="0">
              <a:solidFill>
                <a:schemeClr val="bg1">
                  <a:lumMod val="95000"/>
                </a:schemeClr>
              </a:solidFill>
              <a:hlinkClick xmlns:r="http://schemas.openxmlformats.org/officeDocument/2006/relationships" r:id="rId2" action="ppaction://hlinksldjump"/>
            </a:rPr>
            <a:t>НАРОДНОЕ</a:t>
          </a:r>
          <a:r>
            <a:rPr lang="ru-RU" dirty="0" smtClean="0">
              <a:solidFill>
                <a:schemeClr val="bg1">
                  <a:lumMod val="95000"/>
                </a:schemeClr>
              </a:solidFill>
              <a:hlinkClick xmlns:r="http://schemas.openxmlformats.org/officeDocument/2006/relationships" r:id="rId2" action="ppaction://hlinksldjump"/>
            </a:rPr>
            <a:t> </a:t>
          </a:r>
          <a:r>
            <a:rPr lang="ru-RU" b="1" dirty="0" smtClean="0">
              <a:solidFill>
                <a:schemeClr val="bg1">
                  <a:lumMod val="95000"/>
                </a:schemeClr>
              </a:solidFill>
              <a:hlinkClick xmlns:r="http://schemas.openxmlformats.org/officeDocument/2006/relationships" r:id="rId2" action="ppaction://hlinksldjump"/>
            </a:rPr>
            <a:t>ТВОРЧЕСТВО</a:t>
          </a:r>
          <a:endParaRPr lang="ru-RU" b="1" dirty="0">
            <a:solidFill>
              <a:schemeClr val="bg1">
                <a:lumMod val="95000"/>
              </a:schemeClr>
            </a:solidFill>
          </a:endParaRPr>
        </a:p>
      </dgm:t>
    </dgm:pt>
    <dgm:pt modelId="{12897340-6E55-492C-9BF2-A22587795E1D}" type="parTrans" cxnId="{AD6879C9-C47C-4749-B7F1-A02DA8CDFD65}">
      <dgm:prSet/>
      <dgm:spPr>
        <a:solidFill>
          <a:srgbClr val="FFC000"/>
        </a:solidFill>
      </dgm:spPr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2EC1CCDF-3F3B-4C2D-B7CB-8251DA5F338A}" type="sibTrans" cxnId="{AD6879C9-C47C-4749-B7F1-A02DA8CDFD65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1FF0424F-7B0D-484F-87A4-2B68B7ADED21}">
      <dgm:prSet phldrT="[Текст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hlinkClick xmlns:r="http://schemas.openxmlformats.org/officeDocument/2006/relationships" r:id="rId3" action="ppaction://hlinksldjump"/>
            </a:rPr>
            <a:t>ЛИТЕРАТУРА</a:t>
          </a:r>
          <a:endParaRPr lang="ru-RU" b="1" dirty="0"/>
        </a:p>
      </dgm:t>
    </dgm:pt>
    <dgm:pt modelId="{31E6ECB2-0F55-444E-83DB-08A75824C4A7}" type="parTrans" cxnId="{9615B37E-BBC5-4198-B9D8-F86EB4887760}">
      <dgm:prSet/>
      <dgm:spPr>
        <a:solidFill>
          <a:srgbClr val="FFC000"/>
        </a:solidFill>
      </dgm:spPr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7CC9B6A1-C364-42B6-B5A6-49A5F9A317A2}" type="sibTrans" cxnId="{9615B37E-BBC5-4198-B9D8-F86EB4887760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288D8680-4210-4626-863C-A6C3C8F979BB}">
      <dgm:prSet phldrT="[Текст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  <a:hlinkClick xmlns:r="http://schemas.openxmlformats.org/officeDocument/2006/relationships" r:id="rId4" action="ppaction://hlinksldjump"/>
            </a:rPr>
            <a:t>ПИСЬМЕННОСТЬ, ОБРАЗОВАНИЕ</a:t>
          </a:r>
          <a:endParaRPr lang="ru-RU" b="1" dirty="0">
            <a:solidFill>
              <a:schemeClr val="accent2">
                <a:lumMod val="75000"/>
              </a:schemeClr>
            </a:solidFill>
            <a:hlinkClick xmlns:r="http://schemas.openxmlformats.org/officeDocument/2006/relationships" r:id="rId3" action="ppaction://hlinksldjump"/>
          </a:endParaRPr>
        </a:p>
      </dgm:t>
    </dgm:pt>
    <dgm:pt modelId="{E307250F-176A-4EE4-8E25-8B46FC3773D7}" type="parTrans" cxnId="{5F9D15B1-58DB-4FE8-BCB6-4883D4DBAF68}">
      <dgm:prSet/>
      <dgm:spPr>
        <a:solidFill>
          <a:srgbClr val="FFC000"/>
        </a:solidFill>
      </dgm:spPr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6BDC135F-D74D-40BC-8170-C0F75E1451AC}" type="sibTrans" cxnId="{5F9D15B1-58DB-4FE8-BCB6-4883D4DBAF68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1FBB1D1B-2E16-479A-9C87-145A08E19761}">
      <dgm:prSet phldrT="[Текст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hlinkClick xmlns:r="http://schemas.openxmlformats.org/officeDocument/2006/relationships" r:id="rId5" action="ppaction://hlinksldjump"/>
            </a:rPr>
            <a:t>ЗОДЧЕСТВО</a:t>
          </a:r>
          <a:endParaRPr lang="ru-RU" b="1" dirty="0"/>
        </a:p>
      </dgm:t>
    </dgm:pt>
    <dgm:pt modelId="{66A092B4-3491-488B-9F74-78CD9F6A0BA1}" type="parTrans" cxnId="{3C7CA0AE-16F1-4A19-9284-D599DFDE1D44}">
      <dgm:prSet/>
      <dgm:spPr>
        <a:solidFill>
          <a:srgbClr val="FFC000"/>
        </a:solidFill>
      </dgm:spPr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8CCCEFE3-289C-4355-8B06-1EAC84AED122}" type="sibTrans" cxnId="{3C7CA0AE-16F1-4A19-9284-D599DFDE1D44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4D142F39-EA03-4426-B181-ED08C43AF319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300" b="1" dirty="0" smtClean="0">
              <a:solidFill>
                <a:srgbClr val="002060"/>
              </a:solidFill>
              <a:hlinkClick xmlns:r="http://schemas.openxmlformats.org/officeDocument/2006/relationships" r:id="rId6" action="ppaction://hlinksldjump"/>
            </a:rPr>
            <a:t>ИЗОБРАЗИТЕЛЬНОЕ ИСКУССТВО</a:t>
          </a:r>
          <a:endParaRPr lang="ru-RU" sz="1300" b="1" dirty="0">
            <a:solidFill>
              <a:srgbClr val="002060"/>
            </a:solidFill>
          </a:endParaRPr>
        </a:p>
      </dgm:t>
    </dgm:pt>
    <dgm:pt modelId="{0144EF0D-C15C-4A49-A116-8D29095A5D54}" type="parTrans" cxnId="{86C0CB84-D614-426D-95F9-10AF74943685}">
      <dgm:prSet/>
      <dgm:spPr>
        <a:solidFill>
          <a:srgbClr val="FFC000"/>
        </a:solidFill>
      </dgm:spPr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8988873-6CD6-47B5-AB3A-56C773D6A895}" type="sibTrans" cxnId="{86C0CB84-D614-426D-95F9-10AF74943685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C1FC5621-04B3-49A1-9E51-FF963F99B105}" type="pres">
      <dgm:prSet presAssocID="{ABD2EEB0-FE20-4B1B-8779-22C21132B96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CD52EF-C254-4710-A20A-34E673A7C3D2}" type="pres">
      <dgm:prSet presAssocID="{F69A1998-FE1A-43CA-9614-BB4867007D85}" presName="centerShape" presStyleLbl="node0" presStyleIdx="0" presStyleCnt="1" custScaleX="139789" custScaleY="133636" custLinFactNeighborX="500" custLinFactNeighborY="6563"/>
      <dgm:spPr/>
      <dgm:t>
        <a:bodyPr/>
        <a:lstStyle/>
        <a:p>
          <a:endParaRPr lang="ru-RU"/>
        </a:p>
      </dgm:t>
    </dgm:pt>
    <dgm:pt modelId="{FEBBE1C2-8E23-4745-9DEF-4EDCB7A51478}" type="pres">
      <dgm:prSet presAssocID="{12897340-6E55-492C-9BF2-A22587795E1D}" presName="parTrans" presStyleLbl="sibTrans2D1" presStyleIdx="0" presStyleCnt="5"/>
      <dgm:spPr/>
      <dgm:t>
        <a:bodyPr/>
        <a:lstStyle/>
        <a:p>
          <a:endParaRPr lang="ru-RU"/>
        </a:p>
      </dgm:t>
    </dgm:pt>
    <dgm:pt modelId="{75270661-857A-4ABC-96A5-9764398047EF}" type="pres">
      <dgm:prSet presAssocID="{12897340-6E55-492C-9BF2-A22587795E1D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B6D810F2-1887-4BAD-9CEA-9FB9513955B1}" type="pres">
      <dgm:prSet presAssocID="{D3CA0DA2-4BAB-4B4A-B025-FB83F08976DB}" presName="node" presStyleLbl="node1" presStyleIdx="0" presStyleCnt="5" custScaleX="95260" custScaleY="4078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ru-RU"/>
        </a:p>
      </dgm:t>
    </dgm:pt>
    <dgm:pt modelId="{2F7893D6-92A1-4B03-8A3E-881D03A5083C}" type="pres">
      <dgm:prSet presAssocID="{31E6ECB2-0F55-444E-83DB-08A75824C4A7}" presName="parTrans" presStyleLbl="sibTrans2D1" presStyleIdx="1" presStyleCnt="5" custLinFactNeighborX="5311" custLinFactNeighborY="-81"/>
      <dgm:spPr/>
      <dgm:t>
        <a:bodyPr/>
        <a:lstStyle/>
        <a:p>
          <a:endParaRPr lang="ru-RU"/>
        </a:p>
      </dgm:t>
    </dgm:pt>
    <dgm:pt modelId="{C8D8D355-BC4E-48CE-AFFD-D6FD01E9F8E6}" type="pres">
      <dgm:prSet presAssocID="{31E6ECB2-0F55-444E-83DB-08A75824C4A7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96DBDF1-6057-4A5E-A28B-632928C5D5E5}" type="pres">
      <dgm:prSet presAssocID="{1FF0424F-7B0D-484F-87A4-2B68B7ADED21}" presName="node" presStyleLbl="node1" presStyleIdx="1" presStyleCnt="5" custRadScaleRad="139714" custRadScaleInc="-12306">
        <dgm:presLayoutVars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  <dgm:pt modelId="{24AFE5BD-D2D1-4017-BACD-C317B035C76E}" type="pres">
      <dgm:prSet presAssocID="{E307250F-176A-4EE4-8E25-8B46FC3773D7}" presName="parTrans" presStyleLbl="sibTrans2D1" presStyleIdx="2" presStyleCnt="5"/>
      <dgm:spPr/>
      <dgm:t>
        <a:bodyPr/>
        <a:lstStyle/>
        <a:p>
          <a:endParaRPr lang="ru-RU"/>
        </a:p>
      </dgm:t>
    </dgm:pt>
    <dgm:pt modelId="{5FEF4139-8DC9-4205-9230-E86E80544631}" type="pres">
      <dgm:prSet presAssocID="{E307250F-176A-4EE4-8E25-8B46FC3773D7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AA76ED2-BBB3-43FC-B6A4-D5272B80AB43}" type="pres">
      <dgm:prSet presAssocID="{288D8680-4210-4626-863C-A6C3C8F979BB}" presName="node" presStyleLbl="node1" presStyleIdx="2" presStyleCnt="5" custScaleX="125825" custScaleY="114114" custRadScaleRad="149424" custRadScaleInc="-49283">
        <dgm:presLayoutVars>
          <dgm:bulletEnabled val="1"/>
        </dgm:presLayoutVars>
      </dgm:prSet>
      <dgm:spPr>
        <a:prstGeom prst="flowChartMultidocument">
          <a:avLst/>
        </a:prstGeom>
      </dgm:spPr>
      <dgm:t>
        <a:bodyPr/>
        <a:lstStyle/>
        <a:p>
          <a:endParaRPr lang="ru-RU"/>
        </a:p>
      </dgm:t>
    </dgm:pt>
    <dgm:pt modelId="{AA52F278-A6DF-4613-A148-ECAE8AEB8946}" type="pres">
      <dgm:prSet presAssocID="{66A092B4-3491-488B-9F74-78CD9F6A0BA1}" presName="parTrans" presStyleLbl="sibTrans2D1" presStyleIdx="3" presStyleCnt="5" custScaleX="146365"/>
      <dgm:spPr/>
      <dgm:t>
        <a:bodyPr/>
        <a:lstStyle/>
        <a:p>
          <a:endParaRPr lang="ru-RU"/>
        </a:p>
      </dgm:t>
    </dgm:pt>
    <dgm:pt modelId="{269E33CF-A750-4526-80A8-EF88EE1C7FA9}" type="pres">
      <dgm:prSet presAssocID="{66A092B4-3491-488B-9F74-78CD9F6A0BA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892B528D-0E4D-45B0-BD69-F77A23AAE61A}" type="pres">
      <dgm:prSet presAssocID="{1FBB1D1B-2E16-479A-9C87-145A08E19761}" presName="node" presStyleLbl="node1" presStyleIdx="3" presStyleCnt="5" custRadScaleRad="137282" custRadScaleInc="38678">
        <dgm:presLayoutVars>
          <dgm:bulletEnabled val="1"/>
        </dgm:presLayoutVars>
      </dgm:prSet>
      <dgm:spPr>
        <a:prstGeom prst="flowChartExtract">
          <a:avLst/>
        </a:prstGeom>
      </dgm:spPr>
      <dgm:t>
        <a:bodyPr/>
        <a:lstStyle/>
        <a:p>
          <a:endParaRPr lang="ru-RU"/>
        </a:p>
      </dgm:t>
    </dgm:pt>
    <dgm:pt modelId="{990E053A-78F4-4CDC-8C62-BA1B5B26ACE0}" type="pres">
      <dgm:prSet presAssocID="{0144EF0D-C15C-4A49-A116-8D29095A5D54}" presName="parTrans" presStyleLbl="sibTrans2D1" presStyleIdx="4" presStyleCnt="5"/>
      <dgm:spPr/>
      <dgm:t>
        <a:bodyPr/>
        <a:lstStyle/>
        <a:p>
          <a:endParaRPr lang="ru-RU"/>
        </a:p>
      </dgm:t>
    </dgm:pt>
    <dgm:pt modelId="{7E23E3C3-3F44-4BB2-BCD6-82759D786D2F}" type="pres">
      <dgm:prSet presAssocID="{0144EF0D-C15C-4A49-A116-8D29095A5D54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B1BD45D5-7276-49CC-8FC9-6F017C9078A7}" type="pres">
      <dgm:prSet presAssocID="{4D142F39-EA03-4426-B181-ED08C43AF319}" presName="node" presStyleLbl="node1" presStyleIdx="4" presStyleCnt="5" custRadScaleRad="142129" custRadScaleInc="4265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</dgm:ptLst>
  <dgm:cxnLst>
    <dgm:cxn modelId="{EFA960AB-4891-409E-90D6-F9719202E82E}" srcId="{ABD2EEB0-FE20-4B1B-8779-22C21132B96E}" destId="{F69A1998-FE1A-43CA-9614-BB4867007D85}" srcOrd="0" destOrd="0" parTransId="{6102D902-DA45-4374-922C-2725DA9F4EDC}" sibTransId="{05FFCEC6-9327-486C-936B-F4A3FA1C0858}"/>
    <dgm:cxn modelId="{3C7CA0AE-16F1-4A19-9284-D599DFDE1D44}" srcId="{F69A1998-FE1A-43CA-9614-BB4867007D85}" destId="{1FBB1D1B-2E16-479A-9C87-145A08E19761}" srcOrd="3" destOrd="0" parTransId="{66A092B4-3491-488B-9F74-78CD9F6A0BA1}" sibTransId="{8CCCEFE3-289C-4355-8B06-1EAC84AED122}"/>
    <dgm:cxn modelId="{4DCFA082-030C-4AC5-B6F9-CD4CBD8594B7}" type="presOf" srcId="{0144EF0D-C15C-4A49-A116-8D29095A5D54}" destId="{7E23E3C3-3F44-4BB2-BCD6-82759D786D2F}" srcOrd="1" destOrd="0" presId="urn:microsoft.com/office/officeart/2005/8/layout/radial5"/>
    <dgm:cxn modelId="{445E8E73-3BFD-44FB-A123-0C74A41C7ABE}" type="presOf" srcId="{4D142F39-EA03-4426-B181-ED08C43AF319}" destId="{B1BD45D5-7276-49CC-8FC9-6F017C9078A7}" srcOrd="0" destOrd="0" presId="urn:microsoft.com/office/officeart/2005/8/layout/radial5"/>
    <dgm:cxn modelId="{1FF96B71-48F0-47D1-A631-C59DF8267030}" type="presOf" srcId="{31E6ECB2-0F55-444E-83DB-08A75824C4A7}" destId="{2F7893D6-92A1-4B03-8A3E-881D03A5083C}" srcOrd="0" destOrd="0" presId="urn:microsoft.com/office/officeart/2005/8/layout/radial5"/>
    <dgm:cxn modelId="{4BE1057C-0C2E-43F4-8179-D08E798EF3CF}" type="presOf" srcId="{D3CA0DA2-4BAB-4B4A-B025-FB83F08976DB}" destId="{B6D810F2-1887-4BAD-9CEA-9FB9513955B1}" srcOrd="0" destOrd="0" presId="urn:microsoft.com/office/officeart/2005/8/layout/radial5"/>
    <dgm:cxn modelId="{86C0CB84-D614-426D-95F9-10AF74943685}" srcId="{F69A1998-FE1A-43CA-9614-BB4867007D85}" destId="{4D142F39-EA03-4426-B181-ED08C43AF319}" srcOrd="4" destOrd="0" parTransId="{0144EF0D-C15C-4A49-A116-8D29095A5D54}" sibTransId="{08988873-6CD6-47B5-AB3A-56C773D6A895}"/>
    <dgm:cxn modelId="{7AC7DED8-9113-4921-ADDB-4E2FA17A1356}" type="presOf" srcId="{E307250F-176A-4EE4-8E25-8B46FC3773D7}" destId="{24AFE5BD-D2D1-4017-BACD-C317B035C76E}" srcOrd="0" destOrd="0" presId="urn:microsoft.com/office/officeart/2005/8/layout/radial5"/>
    <dgm:cxn modelId="{5F9D15B1-58DB-4FE8-BCB6-4883D4DBAF68}" srcId="{F69A1998-FE1A-43CA-9614-BB4867007D85}" destId="{288D8680-4210-4626-863C-A6C3C8F979BB}" srcOrd="2" destOrd="0" parTransId="{E307250F-176A-4EE4-8E25-8B46FC3773D7}" sibTransId="{6BDC135F-D74D-40BC-8170-C0F75E1451AC}"/>
    <dgm:cxn modelId="{14460CF6-8E9C-4606-BC16-83789D652C24}" type="presOf" srcId="{ABD2EEB0-FE20-4B1B-8779-22C21132B96E}" destId="{C1FC5621-04B3-49A1-9E51-FF963F99B105}" srcOrd="0" destOrd="0" presId="urn:microsoft.com/office/officeart/2005/8/layout/radial5"/>
    <dgm:cxn modelId="{9615B37E-BBC5-4198-B9D8-F86EB4887760}" srcId="{F69A1998-FE1A-43CA-9614-BB4867007D85}" destId="{1FF0424F-7B0D-484F-87A4-2B68B7ADED21}" srcOrd="1" destOrd="0" parTransId="{31E6ECB2-0F55-444E-83DB-08A75824C4A7}" sibTransId="{7CC9B6A1-C364-42B6-B5A6-49A5F9A317A2}"/>
    <dgm:cxn modelId="{9D74B88C-9F91-4C96-BB82-25667D34A78F}" type="presOf" srcId="{F69A1998-FE1A-43CA-9614-BB4867007D85}" destId="{41CD52EF-C254-4710-A20A-34E673A7C3D2}" srcOrd="0" destOrd="0" presId="urn:microsoft.com/office/officeart/2005/8/layout/radial5"/>
    <dgm:cxn modelId="{AD6879C9-C47C-4749-B7F1-A02DA8CDFD65}" srcId="{F69A1998-FE1A-43CA-9614-BB4867007D85}" destId="{D3CA0DA2-4BAB-4B4A-B025-FB83F08976DB}" srcOrd="0" destOrd="0" parTransId="{12897340-6E55-492C-9BF2-A22587795E1D}" sibTransId="{2EC1CCDF-3F3B-4C2D-B7CB-8251DA5F338A}"/>
    <dgm:cxn modelId="{B8B40F2D-CB8C-4D1D-92DC-903252C31097}" type="presOf" srcId="{66A092B4-3491-488B-9F74-78CD9F6A0BA1}" destId="{AA52F278-A6DF-4613-A148-ECAE8AEB8946}" srcOrd="0" destOrd="0" presId="urn:microsoft.com/office/officeart/2005/8/layout/radial5"/>
    <dgm:cxn modelId="{717D1FA7-AC35-4B5A-9DE3-29F34BAD603A}" type="presOf" srcId="{31E6ECB2-0F55-444E-83DB-08A75824C4A7}" destId="{C8D8D355-BC4E-48CE-AFFD-D6FD01E9F8E6}" srcOrd="1" destOrd="0" presId="urn:microsoft.com/office/officeart/2005/8/layout/radial5"/>
    <dgm:cxn modelId="{F6A83D00-84A1-4675-8CAE-BDEF6DAC6AAB}" type="presOf" srcId="{288D8680-4210-4626-863C-A6C3C8F979BB}" destId="{DAA76ED2-BBB3-43FC-B6A4-D5272B80AB43}" srcOrd="0" destOrd="0" presId="urn:microsoft.com/office/officeart/2005/8/layout/radial5"/>
    <dgm:cxn modelId="{6C8D1FCE-1AC2-4A63-B8A9-12BCB40E5D63}" type="presOf" srcId="{1FBB1D1B-2E16-479A-9C87-145A08E19761}" destId="{892B528D-0E4D-45B0-BD69-F77A23AAE61A}" srcOrd="0" destOrd="0" presId="urn:microsoft.com/office/officeart/2005/8/layout/radial5"/>
    <dgm:cxn modelId="{B8D6C7B5-BED4-431E-B89A-1386492E54CA}" type="presOf" srcId="{12897340-6E55-492C-9BF2-A22587795E1D}" destId="{75270661-857A-4ABC-96A5-9764398047EF}" srcOrd="1" destOrd="0" presId="urn:microsoft.com/office/officeart/2005/8/layout/radial5"/>
    <dgm:cxn modelId="{D0F9E3C8-D7B5-46B8-8EC2-65BB4690C2B8}" type="presOf" srcId="{0144EF0D-C15C-4A49-A116-8D29095A5D54}" destId="{990E053A-78F4-4CDC-8C62-BA1B5B26ACE0}" srcOrd="0" destOrd="0" presId="urn:microsoft.com/office/officeart/2005/8/layout/radial5"/>
    <dgm:cxn modelId="{84814CA9-D20E-4A18-9D74-4EF7A0F874C4}" type="presOf" srcId="{E307250F-176A-4EE4-8E25-8B46FC3773D7}" destId="{5FEF4139-8DC9-4205-9230-E86E80544631}" srcOrd="1" destOrd="0" presId="urn:microsoft.com/office/officeart/2005/8/layout/radial5"/>
    <dgm:cxn modelId="{82F65256-2411-45DA-8AB6-00C3CBDF43B6}" type="presOf" srcId="{12897340-6E55-492C-9BF2-A22587795E1D}" destId="{FEBBE1C2-8E23-4745-9DEF-4EDCB7A51478}" srcOrd="0" destOrd="0" presId="urn:microsoft.com/office/officeart/2005/8/layout/radial5"/>
    <dgm:cxn modelId="{C2D57FC1-B695-4C7F-BF8D-A722C04E4503}" type="presOf" srcId="{1FF0424F-7B0D-484F-87A4-2B68B7ADED21}" destId="{E96DBDF1-6057-4A5E-A28B-632928C5D5E5}" srcOrd="0" destOrd="0" presId="urn:microsoft.com/office/officeart/2005/8/layout/radial5"/>
    <dgm:cxn modelId="{B5CFCBF4-A4C4-4EC8-92A2-545823BC19D3}" type="presOf" srcId="{66A092B4-3491-488B-9F74-78CD9F6A0BA1}" destId="{269E33CF-A750-4526-80A8-EF88EE1C7FA9}" srcOrd="1" destOrd="0" presId="urn:microsoft.com/office/officeart/2005/8/layout/radial5"/>
    <dgm:cxn modelId="{28F317CF-63CA-44F6-8793-552ECACF1B03}" type="presParOf" srcId="{C1FC5621-04B3-49A1-9E51-FF963F99B105}" destId="{41CD52EF-C254-4710-A20A-34E673A7C3D2}" srcOrd="0" destOrd="0" presId="urn:microsoft.com/office/officeart/2005/8/layout/radial5"/>
    <dgm:cxn modelId="{D7AA2AF8-7954-442B-9312-A454D541A96E}" type="presParOf" srcId="{C1FC5621-04B3-49A1-9E51-FF963F99B105}" destId="{FEBBE1C2-8E23-4745-9DEF-4EDCB7A51478}" srcOrd="1" destOrd="0" presId="urn:microsoft.com/office/officeart/2005/8/layout/radial5"/>
    <dgm:cxn modelId="{F7804D95-AD4D-4468-96BE-4B5CC6FEA8B6}" type="presParOf" srcId="{FEBBE1C2-8E23-4745-9DEF-4EDCB7A51478}" destId="{75270661-857A-4ABC-96A5-9764398047EF}" srcOrd="0" destOrd="0" presId="urn:microsoft.com/office/officeart/2005/8/layout/radial5"/>
    <dgm:cxn modelId="{7C831FA9-009A-4C5B-973A-FAC8FBADD7CB}" type="presParOf" srcId="{C1FC5621-04B3-49A1-9E51-FF963F99B105}" destId="{B6D810F2-1887-4BAD-9CEA-9FB9513955B1}" srcOrd="2" destOrd="0" presId="urn:microsoft.com/office/officeart/2005/8/layout/radial5"/>
    <dgm:cxn modelId="{1D88FF7A-CDCC-4552-AD07-0A69BC193F79}" type="presParOf" srcId="{C1FC5621-04B3-49A1-9E51-FF963F99B105}" destId="{2F7893D6-92A1-4B03-8A3E-881D03A5083C}" srcOrd="3" destOrd="0" presId="urn:microsoft.com/office/officeart/2005/8/layout/radial5"/>
    <dgm:cxn modelId="{6DD81081-176E-4DCC-8DCE-B9D61DAF2056}" type="presParOf" srcId="{2F7893D6-92A1-4B03-8A3E-881D03A5083C}" destId="{C8D8D355-BC4E-48CE-AFFD-D6FD01E9F8E6}" srcOrd="0" destOrd="0" presId="urn:microsoft.com/office/officeart/2005/8/layout/radial5"/>
    <dgm:cxn modelId="{28115A05-E758-45CC-9F67-34E5C722CB5F}" type="presParOf" srcId="{C1FC5621-04B3-49A1-9E51-FF963F99B105}" destId="{E96DBDF1-6057-4A5E-A28B-632928C5D5E5}" srcOrd="4" destOrd="0" presId="urn:microsoft.com/office/officeart/2005/8/layout/radial5"/>
    <dgm:cxn modelId="{C72D73FE-4B52-45D2-BC95-FDC0332884F3}" type="presParOf" srcId="{C1FC5621-04B3-49A1-9E51-FF963F99B105}" destId="{24AFE5BD-D2D1-4017-BACD-C317B035C76E}" srcOrd="5" destOrd="0" presId="urn:microsoft.com/office/officeart/2005/8/layout/radial5"/>
    <dgm:cxn modelId="{76A4E654-DF7E-4A34-95A2-0CB989FADB3B}" type="presParOf" srcId="{24AFE5BD-D2D1-4017-BACD-C317B035C76E}" destId="{5FEF4139-8DC9-4205-9230-E86E80544631}" srcOrd="0" destOrd="0" presId="urn:microsoft.com/office/officeart/2005/8/layout/radial5"/>
    <dgm:cxn modelId="{0C234A4B-3A26-438C-B3E9-7C716206FC41}" type="presParOf" srcId="{C1FC5621-04B3-49A1-9E51-FF963F99B105}" destId="{DAA76ED2-BBB3-43FC-B6A4-D5272B80AB43}" srcOrd="6" destOrd="0" presId="urn:microsoft.com/office/officeart/2005/8/layout/radial5"/>
    <dgm:cxn modelId="{3EFDA41C-885C-4567-BADC-6290E3E03FB5}" type="presParOf" srcId="{C1FC5621-04B3-49A1-9E51-FF963F99B105}" destId="{AA52F278-A6DF-4613-A148-ECAE8AEB8946}" srcOrd="7" destOrd="0" presId="urn:microsoft.com/office/officeart/2005/8/layout/radial5"/>
    <dgm:cxn modelId="{B8ABA7B3-C496-4513-91C4-62BF984A7F43}" type="presParOf" srcId="{AA52F278-A6DF-4613-A148-ECAE8AEB8946}" destId="{269E33CF-A750-4526-80A8-EF88EE1C7FA9}" srcOrd="0" destOrd="0" presId="urn:microsoft.com/office/officeart/2005/8/layout/radial5"/>
    <dgm:cxn modelId="{DB15F85D-49C0-4DDA-80F3-73581FA5E7C2}" type="presParOf" srcId="{C1FC5621-04B3-49A1-9E51-FF963F99B105}" destId="{892B528D-0E4D-45B0-BD69-F77A23AAE61A}" srcOrd="8" destOrd="0" presId="urn:microsoft.com/office/officeart/2005/8/layout/radial5"/>
    <dgm:cxn modelId="{54B7A8F1-EA48-4E4F-9968-E7FAE4D76766}" type="presParOf" srcId="{C1FC5621-04B3-49A1-9E51-FF963F99B105}" destId="{990E053A-78F4-4CDC-8C62-BA1B5B26ACE0}" srcOrd="9" destOrd="0" presId="urn:microsoft.com/office/officeart/2005/8/layout/radial5"/>
    <dgm:cxn modelId="{B81E9C94-44D5-4FEF-B11C-32B02A14EC21}" type="presParOf" srcId="{990E053A-78F4-4CDC-8C62-BA1B5B26ACE0}" destId="{7E23E3C3-3F44-4BB2-BCD6-82759D786D2F}" srcOrd="0" destOrd="0" presId="urn:microsoft.com/office/officeart/2005/8/layout/radial5"/>
    <dgm:cxn modelId="{BDEE20A8-4013-4687-B24F-3B32E98EA2B0}" type="presParOf" srcId="{C1FC5621-04B3-49A1-9E51-FF963F99B105}" destId="{B1BD45D5-7276-49CC-8FC9-6F017C9078A7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CD52EF-C254-4710-A20A-34E673A7C3D2}">
      <dsp:nvSpPr>
        <dsp:cNvPr id="0" name=""/>
        <dsp:cNvSpPr/>
      </dsp:nvSpPr>
      <dsp:spPr>
        <a:xfrm>
          <a:off x="3503586" y="2514693"/>
          <a:ext cx="1547823" cy="1547823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КУЛЬТУРА</a:t>
          </a:r>
          <a:endParaRPr lang="ru-RU" sz="19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503586" y="2514693"/>
        <a:ext cx="1547823" cy="1547823"/>
      </dsp:txXfrm>
    </dsp:sp>
    <dsp:sp modelId="{FEBBE1C2-8E23-4745-9DEF-4EDCB7A51478}">
      <dsp:nvSpPr>
        <dsp:cNvPr id="0" name=""/>
        <dsp:cNvSpPr/>
      </dsp:nvSpPr>
      <dsp:spPr>
        <a:xfrm rot="16266003">
          <a:off x="4144914" y="1972084"/>
          <a:ext cx="305622" cy="526260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rgbClr val="002060"/>
            </a:solidFill>
          </a:endParaRPr>
        </a:p>
      </dsp:txBody>
      <dsp:txXfrm rot="16266003">
        <a:off x="4144914" y="1972084"/>
        <a:ext cx="305622" cy="526260"/>
      </dsp:txXfrm>
    </dsp:sp>
    <dsp:sp modelId="{B6D810F2-1887-4BAD-9CEA-9FB9513955B1}">
      <dsp:nvSpPr>
        <dsp:cNvPr id="0" name=""/>
        <dsp:cNvSpPr/>
      </dsp:nvSpPr>
      <dsp:spPr>
        <a:xfrm>
          <a:off x="3354609" y="3694"/>
          <a:ext cx="1934779" cy="1934779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>
                  <a:lumMod val="95000"/>
                </a:schemeClr>
              </a:solidFill>
              <a:hlinkClick xmlns:r="http://schemas.openxmlformats.org/officeDocument/2006/relationships" r:id="" action="ppaction://hlinksldjump"/>
            </a:rPr>
            <a:t>УСТНОЕ</a:t>
          </a:r>
          <a:r>
            <a:rPr lang="ru-RU" sz="1200" kern="1200" dirty="0" smtClean="0">
              <a:solidFill>
                <a:schemeClr val="bg1">
                  <a:lumMod val="95000"/>
                </a:schemeClr>
              </a:solidFill>
              <a:hlinkClick xmlns:r="http://schemas.openxmlformats.org/officeDocument/2006/relationships" r:id="" action="ppaction://hlinksldjump"/>
            </a:rPr>
            <a:t> </a:t>
          </a:r>
          <a:r>
            <a:rPr lang="ru-RU" sz="1200" b="1" kern="1200" dirty="0" smtClean="0">
              <a:solidFill>
                <a:schemeClr val="bg1">
                  <a:lumMod val="95000"/>
                </a:schemeClr>
              </a:solidFill>
              <a:hlinkClick xmlns:r="http://schemas.openxmlformats.org/officeDocument/2006/relationships" r:id="" action="ppaction://hlinksldjump"/>
            </a:rPr>
            <a:t>НАРОДНОЕ</a:t>
          </a:r>
          <a:r>
            <a:rPr lang="ru-RU" sz="1200" kern="1200" dirty="0" smtClean="0">
              <a:solidFill>
                <a:schemeClr val="bg1">
                  <a:lumMod val="95000"/>
                </a:schemeClr>
              </a:solidFill>
              <a:hlinkClick xmlns:r="http://schemas.openxmlformats.org/officeDocument/2006/relationships" r:id="" action="ppaction://hlinksldjump"/>
            </a:rPr>
            <a:t> </a:t>
          </a:r>
          <a:r>
            <a:rPr lang="ru-RU" sz="1200" b="1" kern="1200" dirty="0" smtClean="0">
              <a:solidFill>
                <a:schemeClr val="bg1">
                  <a:lumMod val="95000"/>
                </a:schemeClr>
              </a:solidFill>
              <a:hlinkClick xmlns:r="http://schemas.openxmlformats.org/officeDocument/2006/relationships" r:id="" action="ppaction://hlinksldjump"/>
            </a:rPr>
            <a:t>ТВОРЧЕСТВО</a:t>
          </a:r>
          <a:endParaRPr lang="ru-RU" sz="12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3354609" y="3694"/>
        <a:ext cx="1934779" cy="1934779"/>
      </dsp:txXfrm>
    </dsp:sp>
    <dsp:sp modelId="{2F7893D6-92A1-4B03-8A3E-881D03A5083C}">
      <dsp:nvSpPr>
        <dsp:cNvPr id="0" name=""/>
        <dsp:cNvSpPr/>
      </dsp:nvSpPr>
      <dsp:spPr>
        <a:xfrm rot="20600621">
          <a:off x="5166995" y="2712869"/>
          <a:ext cx="344472" cy="526260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rgbClr val="002060"/>
            </a:solidFill>
          </a:endParaRPr>
        </a:p>
      </dsp:txBody>
      <dsp:txXfrm rot="20600621">
        <a:off x="5166995" y="2712869"/>
        <a:ext cx="344472" cy="526260"/>
      </dsp:txXfrm>
    </dsp:sp>
    <dsp:sp modelId="{E96DBDF1-6057-4A5E-A28B-632928C5D5E5}">
      <dsp:nvSpPr>
        <dsp:cNvPr id="0" name=""/>
        <dsp:cNvSpPr/>
      </dsp:nvSpPr>
      <dsp:spPr>
        <a:xfrm>
          <a:off x="5601024" y="1635811"/>
          <a:ext cx="1934779" cy="1934779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hlinkClick xmlns:r="http://schemas.openxmlformats.org/officeDocument/2006/relationships" r:id="" action="ppaction://hlinksldjump"/>
            </a:rPr>
            <a:t>ЛИТЕРАТУРА</a:t>
          </a:r>
          <a:endParaRPr lang="ru-RU" sz="1200" b="1" kern="1200" dirty="0"/>
        </a:p>
      </dsp:txBody>
      <dsp:txXfrm>
        <a:off x="5601024" y="1635811"/>
        <a:ext cx="1934779" cy="1934779"/>
      </dsp:txXfrm>
    </dsp:sp>
    <dsp:sp modelId="{24AFE5BD-D2D1-4017-BACD-C317B035C76E}">
      <dsp:nvSpPr>
        <dsp:cNvPr id="0" name=""/>
        <dsp:cNvSpPr/>
      </dsp:nvSpPr>
      <dsp:spPr>
        <a:xfrm rot="3246341">
          <a:off x="4744339" y="3918435"/>
          <a:ext cx="358839" cy="526260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rgbClr val="002060"/>
            </a:solidFill>
          </a:endParaRPr>
        </a:p>
      </dsp:txBody>
      <dsp:txXfrm rot="3246341">
        <a:off x="4744339" y="3918435"/>
        <a:ext cx="358839" cy="526260"/>
      </dsp:txXfrm>
    </dsp:sp>
    <dsp:sp modelId="{DAA76ED2-BBB3-43FC-B6A4-D5272B80AB43}">
      <dsp:nvSpPr>
        <dsp:cNvPr id="0" name=""/>
        <dsp:cNvSpPr/>
      </dsp:nvSpPr>
      <dsp:spPr>
        <a:xfrm>
          <a:off x="4727972" y="4280326"/>
          <a:ext cx="1934779" cy="1934779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2">
                  <a:lumMod val="75000"/>
                </a:schemeClr>
              </a:solidFill>
              <a:hlinkClick xmlns:r="http://schemas.openxmlformats.org/officeDocument/2006/relationships" r:id="" action="ppaction://hlinksldjump"/>
            </a:rPr>
            <a:t>ПИСЬМЕННОСТЬ, ОБРАЗОВАНИЕ</a:t>
          </a:r>
          <a:endParaRPr lang="ru-RU" sz="1200" b="1" kern="1200" dirty="0">
            <a:solidFill>
              <a:schemeClr val="accent2">
                <a:lumMod val="75000"/>
              </a:schemeClr>
            </a:solidFill>
            <a:hlinkClick xmlns:r="http://schemas.openxmlformats.org/officeDocument/2006/relationships" r:id="" action="ppaction://hlinksldjump"/>
          </a:endParaRPr>
        </a:p>
      </dsp:txBody>
      <dsp:txXfrm>
        <a:off x="4727972" y="4280326"/>
        <a:ext cx="1934779" cy="1934779"/>
      </dsp:txXfrm>
    </dsp:sp>
    <dsp:sp modelId="{AA52F278-A6DF-4613-A148-ECAE8AEB8946}">
      <dsp:nvSpPr>
        <dsp:cNvPr id="0" name=""/>
        <dsp:cNvSpPr/>
      </dsp:nvSpPr>
      <dsp:spPr>
        <a:xfrm rot="7469929">
          <a:off x="3498408" y="3915651"/>
          <a:ext cx="334630" cy="526260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rgbClr val="002060"/>
            </a:solidFill>
          </a:endParaRPr>
        </a:p>
      </dsp:txBody>
      <dsp:txXfrm rot="7469929">
        <a:off x="3498408" y="3915651"/>
        <a:ext cx="334630" cy="526260"/>
      </dsp:txXfrm>
    </dsp:sp>
    <dsp:sp modelId="{892B528D-0E4D-45B0-BD69-F77A23AAE61A}">
      <dsp:nvSpPr>
        <dsp:cNvPr id="0" name=""/>
        <dsp:cNvSpPr/>
      </dsp:nvSpPr>
      <dsp:spPr>
        <a:xfrm>
          <a:off x="1966247" y="4276631"/>
          <a:ext cx="1934779" cy="1934779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hlinkClick xmlns:r="http://schemas.openxmlformats.org/officeDocument/2006/relationships" r:id="" action="ppaction://hlinksldjump"/>
            </a:rPr>
            <a:t>ЗОДЧЕСТВО</a:t>
          </a:r>
          <a:endParaRPr lang="ru-RU" sz="1200" b="1" kern="1200" dirty="0"/>
        </a:p>
      </dsp:txBody>
      <dsp:txXfrm>
        <a:off x="1966247" y="4276631"/>
        <a:ext cx="1934779" cy="1934779"/>
      </dsp:txXfrm>
    </dsp:sp>
    <dsp:sp modelId="{990E053A-78F4-4CDC-8C62-BA1B5B26ACE0}">
      <dsp:nvSpPr>
        <dsp:cNvPr id="0" name=""/>
        <dsp:cNvSpPr/>
      </dsp:nvSpPr>
      <dsp:spPr>
        <a:xfrm rot="11837408">
          <a:off x="3127320" y="2714043"/>
          <a:ext cx="299355" cy="526260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rgbClr val="002060"/>
            </a:solidFill>
          </a:endParaRPr>
        </a:p>
      </dsp:txBody>
      <dsp:txXfrm rot="11837408">
        <a:off x="3127320" y="2714043"/>
        <a:ext cx="299355" cy="526260"/>
      </dsp:txXfrm>
    </dsp:sp>
    <dsp:sp modelId="{B1BD45D5-7276-49CC-8FC9-6F017C9078A7}">
      <dsp:nvSpPr>
        <dsp:cNvPr id="0" name=""/>
        <dsp:cNvSpPr/>
      </dsp:nvSpPr>
      <dsp:spPr>
        <a:xfrm>
          <a:off x="1108193" y="1635811"/>
          <a:ext cx="1934779" cy="1934779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7030A0"/>
              </a:solidFill>
              <a:hlinkClick xmlns:r="http://schemas.openxmlformats.org/officeDocument/2006/relationships" r:id="" action="ppaction://hlinksldjump"/>
            </a:rPr>
            <a:t>ИЗОБРАЗИТЕЛЬНОЕ</a:t>
          </a:r>
          <a:r>
            <a:rPr lang="ru-RU" sz="1200" kern="1200" dirty="0" smtClean="0">
              <a:solidFill>
                <a:srgbClr val="7030A0"/>
              </a:solidFill>
              <a:hlinkClick xmlns:r="http://schemas.openxmlformats.org/officeDocument/2006/relationships" r:id="" action="ppaction://hlinksldjump"/>
            </a:rPr>
            <a:t> </a:t>
          </a:r>
          <a:r>
            <a:rPr lang="ru-RU" sz="1200" b="1" kern="1200" dirty="0" smtClean="0">
              <a:solidFill>
                <a:srgbClr val="7030A0"/>
              </a:solidFill>
              <a:hlinkClick xmlns:r="http://schemas.openxmlformats.org/officeDocument/2006/relationships" r:id="" action="ppaction://hlinksldjump"/>
            </a:rPr>
            <a:t>ИСКУССТВО</a:t>
          </a:r>
          <a:endParaRPr lang="ru-RU" sz="1200" b="1" kern="1200" dirty="0">
            <a:solidFill>
              <a:srgbClr val="7030A0"/>
            </a:solidFill>
          </a:endParaRPr>
        </a:p>
      </dsp:txBody>
      <dsp:txXfrm>
        <a:off x="1108193" y="1635811"/>
        <a:ext cx="1934779" cy="1934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A5504-6CE5-4800-8AA7-19E66AEFB497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12C78-5385-4589-94CC-2EF408785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2C78-5385-4589-94CC-2EF4087850B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9544284-4774-4011-9554-5173FEA642E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30C97BA-99FB-4581-B1F1-4529EA9C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slide" Target="slide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86916"/>
            <a:ext cx="7715272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Она богата, животворна,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Духовностью пропитана насквозь,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Как русская душа она бездонна,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Понять её нельзя пытаться вскользь.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От чувства совести она неотделима,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Славянской веры, ценностей её,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Она как воздух нам необходима,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Как благодатное целебное питьё.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Она щедра и многолика,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Разнообразна, как природная краса,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Талантами и мудростью велика,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 необъятна словно небеса.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Её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всечеловечность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помогает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Объединять народы матушки-земли,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 искренность сердца их согревает,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Как днём весенним в небе журавли.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Она богата, животворна,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Духовностью пропитана насквозь,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Как русская душа она бездонна...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 ней никогда не буду жить я врозь.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5397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Franklin Gothic Book"/>
                <a:ea typeface="Times New Roman" pitchFamily="18" charset="0"/>
                <a:cs typeface="Times New Roman" pitchFamily="18" charset="0"/>
              </a:rPr>
              <a:t>Леонид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Franklin Gothic Book"/>
                <a:ea typeface="Times New Roman" pitchFamily="18" charset="0"/>
                <a:cs typeface="Times New Roman" pitchFamily="18" charset="0"/>
              </a:rPr>
              <a:t>Зеленский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 rot="10800000">
            <a:off x="0" y="214290"/>
            <a:ext cx="9001156" cy="6429420"/>
          </a:xfrm>
          <a:prstGeom prst="verticalScroll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357554" y="357166"/>
            <a:ext cx="47863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«Выступил в поход Олег, взяв с собою много воинов: варягов, чудь, славян, мерю, весь, кривичей… И пришли они к горам Киевским, и узнал Олег, что правят здесь Аскольд и </a:t>
            </a:r>
            <a:r>
              <a:rPr lang="ru-RU" sz="1400" b="1" dirty="0" err="1" smtClean="0">
                <a:latin typeface="Century Gothic" pitchFamily="34" charset="0"/>
              </a:rPr>
              <a:t>Дир</a:t>
            </a:r>
            <a:r>
              <a:rPr lang="ru-RU" sz="1400" b="1" dirty="0" smtClean="0">
                <a:latin typeface="Century Gothic" pitchFamily="34" charset="0"/>
              </a:rPr>
              <a:t>. Спрятал он одних воинов в ладьях, а других оставил позади, а сам подошёл к горам, неся ребёнка Игоря. …и послал к Аскольду и </a:t>
            </a:r>
            <a:r>
              <a:rPr lang="ru-RU" sz="1400" b="1" dirty="0" err="1" smtClean="0">
                <a:latin typeface="Century Gothic" pitchFamily="34" charset="0"/>
              </a:rPr>
              <a:t>Диру</a:t>
            </a:r>
            <a:r>
              <a:rPr lang="ru-RU" sz="1400" b="1" dirty="0" smtClean="0">
                <a:latin typeface="Century Gothic" pitchFamily="34" charset="0"/>
              </a:rPr>
              <a:t>, говоря им, что де «Мы купцы, идём к грекам от Олега и княжича Игоря. Придите к нам, к родичам своим». Когда же Аскольд и </a:t>
            </a:r>
            <a:r>
              <a:rPr lang="ru-RU" sz="1400" b="1" dirty="0" err="1" smtClean="0">
                <a:latin typeface="Century Gothic" pitchFamily="34" charset="0"/>
              </a:rPr>
              <a:t>Дир</a:t>
            </a:r>
            <a:r>
              <a:rPr lang="ru-RU" sz="1400" b="1" dirty="0" smtClean="0">
                <a:latin typeface="Century Gothic" pitchFamily="34" charset="0"/>
              </a:rPr>
              <a:t> пришли, все спрятанные воины выскочили из ладей… И убили Аскольда и </a:t>
            </a:r>
            <a:r>
              <a:rPr lang="ru-RU" sz="1400" b="1" dirty="0" err="1" smtClean="0">
                <a:latin typeface="Century Gothic" pitchFamily="34" charset="0"/>
              </a:rPr>
              <a:t>Дира</a:t>
            </a:r>
            <a:r>
              <a:rPr lang="ru-RU" sz="1400" b="1" dirty="0" smtClean="0">
                <a:latin typeface="Century Gothic" pitchFamily="34" charset="0"/>
              </a:rPr>
              <a:t>…»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3429000"/>
            <a:ext cx="43577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Century Gothic" pitchFamily="34" charset="0"/>
              </a:rPr>
              <a:t>«Неправо говорят </a:t>
            </a:r>
            <a:r>
              <a:rPr lang="ru-RU" sz="1400" b="1" dirty="0" smtClean="0">
                <a:latin typeface="Century Gothic" pitchFamily="34" charset="0"/>
              </a:rPr>
              <a:t>волхвы, но всё то ложь: конь умер, а я жив». И приказал оседлать себе коня: «Да увижу кости его». И приехал на то место, где лежали его голые кости и череп голый, слез с коня, посмеялся и сказал: «От этого ли черепа смерть мне принять?» И ступил он ногою на череп, и выползла из черепа змея и ужалила его в ногу. И от этого разболелся и умер он... И было всех лет княжения его тридцать три».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2214554"/>
            <a:ext cx="2714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Объединение Киева и Новгорода Олегом.  в 882 г. Образование Древнерусского государства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7818" y="5500702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Смерть Олега Вещего. 912 г.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Елена\Desktop\Рисуно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068960"/>
            <a:ext cx="2298700" cy="2425700"/>
          </a:xfrm>
          <a:prstGeom prst="rect">
            <a:avLst/>
          </a:prstGeom>
          <a:noFill/>
        </p:spPr>
      </p:pic>
      <p:pic>
        <p:nvPicPr>
          <p:cNvPr id="2051" name="Picture 3" descr="C:\Users\Елена\Desktop\Рисунок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692696"/>
            <a:ext cx="2451100" cy="151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 rot="10800000">
            <a:off x="0" y="214290"/>
            <a:ext cx="9001156" cy="6429420"/>
          </a:xfrm>
          <a:prstGeom prst="verticalScroll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85786" y="285728"/>
            <a:ext cx="41434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«Взяв дань, пошёл он в свой город. Когда же шёл он назад, поразмыслив, сказал своей дружине: «Идите с данью домой, а я возвращусь и </a:t>
            </a:r>
            <a:r>
              <a:rPr lang="ru-RU" sz="1400" b="1" dirty="0" err="1" smtClean="0">
                <a:latin typeface="Century Gothic" pitchFamily="34" charset="0"/>
              </a:rPr>
              <a:t>пособираю</a:t>
            </a:r>
            <a:r>
              <a:rPr lang="ru-RU" sz="1400" b="1" dirty="0" smtClean="0">
                <a:latin typeface="Century Gothic" pitchFamily="34" charset="0"/>
              </a:rPr>
              <a:t> ещё». И отпустил дружину свою домой, а сам с малой частью дружины вернулся, желая большего богатства. Древляне же, услышав, что идёт снова, держали совет с князем своим Малом: «Если повадится волк к овцам, то выносит всё стадо, пока не убьют его. Так и этот: если не убьем его, то нас всех погубит»… И древляне, выйдя из города </a:t>
            </a:r>
            <a:r>
              <a:rPr lang="ru-RU" sz="1400" b="1" dirty="0" err="1" smtClean="0">
                <a:latin typeface="Century Gothic" pitchFamily="34" charset="0"/>
              </a:rPr>
              <a:t>Искоростеня</a:t>
            </a:r>
            <a:r>
              <a:rPr lang="ru-RU" sz="1400" b="1" dirty="0" smtClean="0">
                <a:latin typeface="Century Gothic" pitchFamily="34" charset="0"/>
              </a:rPr>
              <a:t> против </a:t>
            </a:r>
            <a:r>
              <a:rPr lang="ru-RU" sz="1400" b="1" dirty="0" smtClean="0">
                <a:latin typeface="Century Gothic" pitchFamily="34" charset="0"/>
                <a:sym typeface="Symbol"/>
              </a:rPr>
              <a:t>…, убили … и дружину его…»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3429000"/>
            <a:ext cx="442915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«Когда влекли Перуна по Ручью к Днепру, оплакивали его неверные,.. И, притащив, кинули его в Днепр. Затем послал Владимир по всему городу со словами: «Если не придёт кто завтра на реку – будь то </a:t>
            </a:r>
            <a:r>
              <a:rPr lang="ru-RU" sz="1400" b="1" dirty="0" err="1" smtClean="0">
                <a:latin typeface="Century Gothic" pitchFamily="34" charset="0"/>
              </a:rPr>
              <a:t>ботатый</a:t>
            </a:r>
            <a:r>
              <a:rPr lang="ru-RU" sz="1400" b="1" dirty="0" smtClean="0">
                <a:latin typeface="Century Gothic" pitchFamily="34" charset="0"/>
              </a:rPr>
              <a:t> или бедный, или нищий, или раб – да будет мне враг». На следующий же день вышел Владимир с попами </a:t>
            </a:r>
            <a:r>
              <a:rPr lang="ru-RU" sz="1400" b="1" dirty="0" err="1" smtClean="0">
                <a:latin typeface="Century Gothic" pitchFamily="34" charset="0"/>
              </a:rPr>
              <a:t>царицыными</a:t>
            </a:r>
            <a:r>
              <a:rPr lang="ru-RU" sz="1400" b="1" dirty="0" smtClean="0">
                <a:latin typeface="Century Gothic" pitchFamily="34" charset="0"/>
              </a:rPr>
              <a:t> и </a:t>
            </a:r>
            <a:r>
              <a:rPr lang="ru-RU" sz="1400" b="1" dirty="0" err="1" smtClean="0">
                <a:latin typeface="Century Gothic" pitchFamily="34" charset="0"/>
              </a:rPr>
              <a:t>корсунскими</a:t>
            </a:r>
            <a:r>
              <a:rPr lang="ru-RU" sz="1400" b="1" dirty="0" smtClean="0">
                <a:latin typeface="Century Gothic" pitchFamily="34" charset="0"/>
              </a:rPr>
              <a:t> на Днепр и сошлось там  людей без числа. Вошли в воду и стояли там одни до шеи, другие по грудь…»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7752" y="2571744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Убийство князя Игоря во время полюдья древлянами. 945 г.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2976" y="5929330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Крещение киевлян. 988 г.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Елена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501008"/>
            <a:ext cx="2298700" cy="2236787"/>
          </a:xfrm>
          <a:prstGeom prst="rect">
            <a:avLst/>
          </a:prstGeom>
          <a:noFill/>
        </p:spPr>
      </p:pic>
      <p:pic>
        <p:nvPicPr>
          <p:cNvPr id="1027" name="Picture 3" descr="C:\Users\Елена\Desktop\Рисунок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692696"/>
            <a:ext cx="3060700" cy="1725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857232"/>
            <a:ext cx="8043890" cy="1900238"/>
          </a:xfrm>
          <a:prstGeom prst="rect">
            <a:avLst/>
          </a:prstGeom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ru-RU" sz="2800" b="1" i="0" u="sng" strike="noStrike" kern="1200" cap="none" spc="0" normalizeH="0" baseline="0" noProof="0" dirty="0" smtClean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lvl="0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а) </a:t>
            </a:r>
            <a:r>
              <a:rPr kumimoji="0" lang="ru-RU" sz="30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летопись- </a:t>
            </a:r>
            <a:r>
              <a:rPr lang="ru-RU" sz="2400" dirty="0" smtClean="0"/>
              <a:t>описание событий по годам </a:t>
            </a:r>
            <a:endParaRPr lang="ru-RU" sz="2400" dirty="0" smtClean="0"/>
          </a:p>
          <a:p>
            <a:pPr marL="411480" lvl="0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kumimoji="0" lang="ru-RU" sz="30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n-lt"/>
                <a:ea typeface="+mn-ea"/>
                <a:cs typeface="+mn-cs"/>
              </a:rPr>
              <a:t>«Повесть временных лет» 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б) </a:t>
            </a:r>
            <a:r>
              <a:rPr kumimoji="0" lang="ru-RU" sz="30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житие</a:t>
            </a:r>
            <a:r>
              <a:rPr kumimoji="0" lang="ru-RU" sz="28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-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описание жизни людей, </a:t>
            </a:r>
          </a:p>
          <a:p>
            <a:pPr marL="411480" marR="0" lvl="0" indent="-34290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lang="ru-RU" sz="2800" dirty="0" smtClean="0"/>
              <a:t> </a:t>
            </a:r>
            <a:r>
              <a:rPr lang="ru-RU" sz="2800" dirty="0" smtClean="0"/>
              <a:t>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причисленных церковью в лику святых</a:t>
            </a:r>
          </a:p>
          <a:p>
            <a:pPr marL="411480" marR="0" lvl="0" indent="-34290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3643314"/>
            <a:ext cx="707236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400" b="1" dirty="0" smtClean="0"/>
              <a:t>в)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жанр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слова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–</a:t>
            </a:r>
            <a:r>
              <a:rPr lang="ru-RU" i="1" dirty="0" smtClean="0"/>
              <a:t>   </a:t>
            </a:r>
            <a:r>
              <a:rPr lang="ru-RU" sz="2400" dirty="0" smtClean="0"/>
              <a:t>торжественное и    поучающее обращение</a:t>
            </a:r>
            <a:endParaRPr lang="ru-RU" sz="2400" dirty="0"/>
          </a:p>
        </p:txBody>
      </p:sp>
      <p:pic>
        <p:nvPicPr>
          <p:cNvPr id="4" name="Picture 6" descr="Иллари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3214686"/>
            <a:ext cx="1800225" cy="28114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5000636"/>
            <a:ext cx="692948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Автор</a:t>
            </a:r>
            <a:r>
              <a:rPr lang="ru-RU" sz="3200" b="1" dirty="0" smtClean="0">
                <a:solidFill>
                  <a:srgbClr val="66FFFF"/>
                </a:solidFill>
              </a:rPr>
              <a:t> 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</a:t>
            </a:r>
            <a:r>
              <a:rPr lang="ru-RU" sz="3200" b="1" i="1" dirty="0" smtClean="0"/>
              <a:t>первый </a:t>
            </a:r>
            <a:r>
              <a:rPr lang="ru-RU" sz="3200" b="1" i="1" dirty="0" smtClean="0"/>
              <a:t>русский киевский </a:t>
            </a:r>
            <a:r>
              <a:rPr lang="ru-RU" sz="3200" b="1" i="1" dirty="0" smtClean="0"/>
              <a:t>митрополит</a:t>
            </a:r>
            <a:r>
              <a:rPr lang="ru-RU" sz="3200" b="1" dirty="0" smtClean="0">
                <a:solidFill>
                  <a:srgbClr val="66FFFF"/>
                </a:solidFill>
              </a:rPr>
              <a:t>    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Илларион</a:t>
            </a:r>
            <a:r>
              <a:rPr lang="ru-RU" sz="3200" b="1" dirty="0" smtClean="0">
                <a:solidFill>
                  <a:srgbClr val="66FFFF"/>
                </a:solidFill>
              </a:rPr>
              <a:t> </a:t>
            </a:r>
            <a:endParaRPr lang="ru-RU" sz="3200" b="1" dirty="0">
              <a:solidFill>
                <a:srgbClr val="66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57166"/>
            <a:ext cx="685804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Жанры древнерусской  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литературы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4" descr="несто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142984"/>
            <a:ext cx="2166930" cy="153384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3071810"/>
            <a:ext cx="41918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 Житие Бориса и Глеба»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4429132"/>
            <a:ext cx="57486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«Слово о Законе и Благодати»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Выгнутая вниз стрелка 9">
            <a:hlinkClick r:id="rId4" action="ppaction://hlinksldjump"/>
          </p:cNvPr>
          <p:cNvSpPr/>
          <p:nvPr/>
        </p:nvSpPr>
        <p:spPr>
          <a:xfrm>
            <a:off x="8429652" y="6429396"/>
            <a:ext cx="285752" cy="14287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spect="1"/>
          </p:cNvSpPr>
          <p:nvPr/>
        </p:nvSpPr>
        <p:spPr>
          <a:xfrm>
            <a:off x="785786" y="214290"/>
            <a:ext cx="7699274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ЗОДЧЕСТВО - искусство строительства и украшения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зданий, сооружений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28926" y="1357298"/>
            <a:ext cx="643904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Русское деревянное зодчество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6380" y="2071678"/>
            <a:ext cx="342902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Характерные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черты русского деревянного зодчества.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Многоярусность строений.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Наличие разнообразных пристроек.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Увенчание построек теремами и башенками.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Художественная резьба по дереву.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5429264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Задание. </a:t>
            </a:r>
            <a:r>
              <a:rPr lang="ru-RU" dirty="0" smtClean="0"/>
              <a:t>Рассмотрите рисунки и определите особенности русского деревянного зодчества.</a:t>
            </a:r>
            <a:endParaRPr lang="ru-RU" dirty="0"/>
          </a:p>
        </p:txBody>
      </p:sp>
      <p:pic>
        <p:nvPicPr>
          <p:cNvPr id="8193" name="Picture 1" descr="C:\Documents and Settings\Елена\Мои документы\Мои рисунки\img020.jpg"/>
          <p:cNvPicPr>
            <a:picLocks noChangeAspect="1" noChangeArrowheads="1"/>
          </p:cNvPicPr>
          <p:nvPr/>
        </p:nvPicPr>
        <p:blipFill>
          <a:blip r:embed="rId2" cstate="print"/>
          <a:srcRect l="7182" t="48870" r="37151" b="15878"/>
          <a:stretch>
            <a:fillRect/>
          </a:stretch>
        </p:blipFill>
        <p:spPr bwMode="auto">
          <a:xfrm>
            <a:off x="500034" y="1428736"/>
            <a:ext cx="2768641" cy="2428892"/>
          </a:xfrm>
          <a:prstGeom prst="rect">
            <a:avLst/>
          </a:prstGeom>
          <a:noFill/>
        </p:spPr>
      </p:pic>
      <p:pic>
        <p:nvPicPr>
          <p:cNvPr id="8194" name="Picture 2" descr="C:\Documents and Settings\Елена\Мои документы\Мои рисунки\img021.jpg"/>
          <p:cNvPicPr>
            <a:picLocks noChangeAspect="1" noChangeArrowheads="1"/>
          </p:cNvPicPr>
          <p:nvPr/>
        </p:nvPicPr>
        <p:blipFill>
          <a:blip r:embed="rId3" cstate="print"/>
          <a:srcRect l="25106" t="40381" r="47128" b="28726"/>
          <a:stretch>
            <a:fillRect/>
          </a:stretch>
        </p:blipFill>
        <p:spPr bwMode="auto">
          <a:xfrm>
            <a:off x="2714612" y="2143116"/>
            <a:ext cx="2071702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spect="1"/>
          </p:cNvSpPr>
          <p:nvPr/>
        </p:nvSpPr>
        <p:spPr>
          <a:xfrm>
            <a:off x="785786" y="214290"/>
            <a:ext cx="769927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ЗОДЧЕСТВО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857232"/>
            <a:ext cx="643904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Русское каменное зодчество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Documents and Settings\Елена\Мои документы\Мои рисунки\img023.jpg"/>
          <p:cNvPicPr>
            <a:picLocks noChangeAspect="1" noChangeArrowheads="1"/>
          </p:cNvPicPr>
          <p:nvPr/>
        </p:nvPicPr>
        <p:blipFill>
          <a:blip r:embed="rId2" cstate="print"/>
          <a:srcRect l="16663" t="35608" r="29981" b="28068"/>
          <a:stretch>
            <a:fillRect/>
          </a:stretch>
        </p:blipFill>
        <p:spPr bwMode="auto">
          <a:xfrm>
            <a:off x="5429256" y="1428737"/>
            <a:ext cx="2500330" cy="236638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3929066"/>
            <a:ext cx="3714776" cy="13573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400" dirty="0" smtClean="0">
                <a:latin typeface="Century Gothic" pitchFamily="34" charset="0"/>
              </a:rPr>
              <a:t>Софийский собор в Киеве заложен в 1037 г. при Ярославе Мудром. Это 13-главый крестово-купольный храм из </a:t>
            </a:r>
            <a:r>
              <a:rPr lang="ru-RU" sz="1400" dirty="0" err="1" smtClean="0">
                <a:latin typeface="Century Gothic" pitchFamily="34" charset="0"/>
              </a:rPr>
              <a:t>кирпича-плинфы</a:t>
            </a:r>
            <a:r>
              <a:rPr lang="ru-RU" sz="1400" dirty="0" smtClean="0">
                <a:latin typeface="Century Gothic" pitchFamily="34" charset="0"/>
              </a:rPr>
              <a:t> в соответствии с византийскими архитектурными традициями.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9190" y="3857628"/>
            <a:ext cx="34290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entury Gothic" pitchFamily="34" charset="0"/>
              </a:rPr>
              <a:t>Софийский собор в Новгороде построен в 1045-1050 гг. при князе Владимире Ярославиче (сыне Ярослава Мудрого). Это 5-главый собор из крупного камня.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5286388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Задание.  </a:t>
            </a:r>
            <a:r>
              <a:rPr lang="ru-RU" dirty="0" smtClean="0">
                <a:solidFill>
                  <a:srgbClr val="002060"/>
                </a:solidFill>
              </a:rPr>
              <a:t>Сравните изображённые храмы и определите особенности новгородской архитектуры.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5929330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Для новгородской архитектуры характерны скупость украшений, строгость и величественность форм.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Выгнутая вниз стрелка 11">
            <a:hlinkClick r:id="rId3" action="ppaction://hlinksldjump"/>
          </p:cNvPr>
          <p:cNvSpPr/>
          <p:nvPr/>
        </p:nvSpPr>
        <p:spPr>
          <a:xfrm>
            <a:off x="8286776" y="6357958"/>
            <a:ext cx="285752" cy="14287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Picture 2" descr="C:\Users\Елена\Desktop\Рисунок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500174"/>
            <a:ext cx="3185060" cy="4141837"/>
          </a:xfrm>
          <a:prstGeom prst="rect">
            <a:avLst/>
          </a:prstGeom>
          <a:noFill/>
        </p:spPr>
      </p:pic>
      <p:pic>
        <p:nvPicPr>
          <p:cNvPr id="13" name="Picture 2" descr="C:\Users\шрек\Desktop\sofiyskiy_sob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1500174"/>
            <a:ext cx="3197781" cy="21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1481"/>
            <a:ext cx="54292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Берется старая, заготовленная  за год  известь и смешивается в воде с песком, очищенным от всякого сора; этот цемент намазывают на  стену так, чтобы он заполнил все ее неровности. Когда эта первая накладка цемента совершенно высохла, ее поверхность скоблят для удаления  твердой коры и затем наносят на стену второй слой цемента толщиною приблизительно в 2 см. После того, как вода до известной степени испарилась из этого слоя, по нем трут гладкою деревянною доскою. На него намазывают третий слой цемента, дают ему толщину не более 1 см. Его также трут и сглаживают доскою. Этот верхний слой можно накладывать не один раз, но последний слой должен быть изготовлен не раньше утра того дня, в который надо писать на нем,  последний  слой необходимо наводить на стену частями, каждый раз лишь на такое ее пространство, какое художник в состоянии расписать в один день. Приступить к работе живописец может тогда, когда вода из грунта испарилась настолько, что он не блестит от мокроты, но остается сырым. </a:t>
            </a:r>
          </a:p>
          <a:p>
            <a:r>
              <a:rPr lang="ru-RU" sz="1200" dirty="0" smtClean="0"/>
              <a:t>                                                                                                (Из статьи А.И.Орлова)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21429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 чём идёт речь?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Елена\Мои документы\Мои рисунки\img024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24894" t="3655" r="22305" b="68245"/>
          <a:stretch>
            <a:fillRect/>
          </a:stretch>
        </p:blipFill>
        <p:spPr bwMode="auto">
          <a:xfrm>
            <a:off x="5357818" y="571480"/>
            <a:ext cx="3786182" cy="28077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16" y="21429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Фреска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4857760"/>
            <a:ext cx="1643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Мозаика –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рисунок из разноцветных камешков, стекла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14282" y="3429000"/>
            <a:ext cx="8715436" cy="1588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bevel/>
            <a:headEnd type="oval" w="lg" len="med"/>
            <a:tailEnd type="oval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0" y="4857760"/>
            <a:ext cx="2214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Икона –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изображение Бога, святых, ангелов или событий Священной истории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Выгнутая вниз стрелка 11">
            <a:hlinkClick r:id="rId3" action="ppaction://hlinksldjump"/>
          </p:cNvPr>
          <p:cNvSpPr/>
          <p:nvPr/>
        </p:nvSpPr>
        <p:spPr>
          <a:xfrm>
            <a:off x="5572132" y="4071942"/>
            <a:ext cx="357190" cy="14287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Picture 2" descr="C:\Users\Елена\Desktop\Рисунок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501008"/>
            <a:ext cx="2096970" cy="3140968"/>
          </a:xfrm>
          <a:prstGeom prst="rect">
            <a:avLst/>
          </a:prstGeom>
          <a:noFill/>
        </p:spPr>
      </p:pic>
      <p:pic>
        <p:nvPicPr>
          <p:cNvPr id="6" name="Picture 3" descr="C:\Users\Елена\Desktop\Рисунок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501008"/>
            <a:ext cx="1444625" cy="3144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гнутая вниз стрелка 3">
            <a:hlinkClick r:id="rId2" action="ppaction://hlinksldjump"/>
          </p:cNvPr>
          <p:cNvSpPr/>
          <p:nvPr/>
        </p:nvSpPr>
        <p:spPr>
          <a:xfrm>
            <a:off x="8358214" y="6357958"/>
            <a:ext cx="357190" cy="14287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642918"/>
          <a:ext cx="7643865" cy="57864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591"/>
                <a:gridCol w="509591"/>
                <a:gridCol w="509591"/>
                <a:gridCol w="509591"/>
                <a:gridCol w="509591"/>
                <a:gridCol w="509591"/>
                <a:gridCol w="509591"/>
                <a:gridCol w="509591"/>
                <a:gridCol w="509591"/>
                <a:gridCol w="509591"/>
                <a:gridCol w="509591"/>
                <a:gridCol w="509591"/>
                <a:gridCol w="509591"/>
                <a:gridCol w="509591"/>
                <a:gridCol w="509591"/>
              </a:tblGrid>
              <a:tr h="42083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2083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20833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20833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2083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20833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20833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2083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Ь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20833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20833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20833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083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36458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57554" y="0"/>
            <a:ext cx="27799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Кроссворд</a:t>
            </a: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642918"/>
            <a:ext cx="6368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2428868"/>
            <a:ext cx="67151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/>
              <a:t>параграф 7,пункты  </a:t>
            </a:r>
            <a:r>
              <a:rPr lang="ru-RU" sz="3200" dirty="0" smtClean="0"/>
              <a:t>1-5 </a:t>
            </a:r>
            <a:r>
              <a:rPr lang="ru-RU" sz="3200" dirty="0" smtClean="0"/>
              <a:t>,  вопросы  1-6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3429000"/>
            <a:ext cx="628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подготовить </a:t>
            </a:r>
            <a:r>
              <a:rPr lang="ru-RU" sz="3200" dirty="0" smtClean="0"/>
              <a:t>сообщения по </a:t>
            </a:r>
            <a:r>
              <a:rPr lang="ru-RU" sz="3200" dirty="0" smtClean="0"/>
              <a:t>темам: </a:t>
            </a:r>
            <a:r>
              <a:rPr lang="ru-RU" sz="3200" dirty="0" smtClean="0"/>
              <a:t>« Одежда древних славян», </a:t>
            </a:r>
            <a:endParaRPr lang="ru-RU" sz="3200" dirty="0" smtClean="0"/>
          </a:p>
          <a:p>
            <a:r>
              <a:rPr lang="ru-RU" sz="3200" dirty="0" smtClean="0"/>
              <a:t>« </a:t>
            </a:r>
            <a:r>
              <a:rPr lang="ru-RU" sz="3200" dirty="0" smtClean="0"/>
              <a:t>Жилище древних славян</a:t>
            </a:r>
            <a:r>
              <a:rPr lang="ru-RU" sz="3200" dirty="0" smtClean="0"/>
              <a:t>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dirty="0" smtClean="0"/>
              <a:t>               1,2                  2,3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2214554"/>
            <a:ext cx="3816424" cy="34750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2500306"/>
            <a:ext cx="3960440" cy="3456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163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365104"/>
            <a:ext cx="8856984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        4,5,3         Е  3,4,5,6,7,8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48680"/>
            <a:ext cx="3960440" cy="34750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404664"/>
            <a:ext cx="345638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869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7158" y="357166"/>
            <a:ext cx="8229600" cy="98584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1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Тема урока: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1" u="none" strike="noStrike" kern="1200" cap="none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nsolas" pitchFamily="49" charset="0"/>
                <a:ea typeface="+mj-ea"/>
                <a:cs typeface="Consolas" pitchFamily="49" charset="0"/>
              </a:rPr>
              <a:t>Культура Древней Руси</a:t>
            </a:r>
            <a:endParaRPr kumimoji="0" lang="ru-RU" sz="4100" b="1" i="1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nsolas" pitchFamily="49" charset="0"/>
              <a:ea typeface="+mj-ea"/>
              <a:cs typeface="Consolas" pitchFamily="49" charset="0"/>
            </a:endParaRPr>
          </a:p>
        </p:txBody>
      </p:sp>
      <p:pic>
        <p:nvPicPr>
          <p:cNvPr id="3" name="Picture 2" descr="http://900igr.net/datai/istorija/Drevnerusskoe-gosudarstvo-IX-XII-vv/0005-005-Prosvesch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4886325" cy="2957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im6-tub-ru.yandex.net/i?id=513102661-6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286124"/>
            <a:ext cx="4429156" cy="3429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437112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1,2,3                     2,3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25449"/>
            <a:ext cx="3456384" cy="37820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425450"/>
            <a:ext cx="4733032" cy="37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697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4372168"/>
            <a:ext cx="7262192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                         1,2,3,4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60648"/>
            <a:ext cx="3600400" cy="37444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60648"/>
            <a:ext cx="4223439" cy="366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13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286124"/>
            <a:ext cx="7643866" cy="2786082"/>
          </a:xfrm>
        </p:spPr>
        <p:txBody>
          <a:bodyPr>
            <a:noAutofit/>
          </a:bodyPr>
          <a:lstStyle/>
          <a:p>
            <a:pPr marL="457200" indent="-457200" algn="just"/>
            <a:r>
              <a:rPr lang="ru-RU" sz="2800" b="1" i="1" spc="300" dirty="0" smtClean="0">
                <a:solidFill>
                  <a:srgbClr val="FF0000"/>
                </a:solidFill>
              </a:rPr>
              <a:t>Культура</a:t>
            </a:r>
            <a:r>
              <a:rPr lang="ru-RU" sz="2800" spc="300" dirty="0" smtClean="0"/>
              <a:t> – </a:t>
            </a:r>
            <a:r>
              <a:rPr lang="ru-RU" sz="2800" spc="300" dirty="0" smtClean="0">
                <a:solidFill>
                  <a:schemeClr val="tx1"/>
                </a:solidFill>
              </a:rPr>
              <a:t>это достижения людей в духовной и материальной жизни.</a:t>
            </a:r>
          </a:p>
          <a:p>
            <a:pPr marL="457200" indent="-457200" algn="just"/>
            <a:r>
              <a:rPr lang="ru-RU" sz="2800" spc="300" dirty="0" smtClean="0">
                <a:solidFill>
                  <a:schemeClr val="tx1"/>
                </a:solidFill>
              </a:rPr>
              <a:t> </a:t>
            </a:r>
            <a:r>
              <a:rPr lang="ru-RU" sz="2400" b="1" u="sng" spc="300" dirty="0" smtClean="0">
                <a:solidFill>
                  <a:srgbClr val="7030A0"/>
                </a:solidFill>
              </a:rPr>
              <a:t>Духовная культура</a:t>
            </a:r>
            <a:r>
              <a:rPr lang="ru-RU" sz="2400" b="1" spc="300" dirty="0" smtClean="0">
                <a:solidFill>
                  <a:srgbClr val="7030A0"/>
                </a:solidFill>
              </a:rPr>
              <a:t> </a:t>
            </a:r>
            <a:r>
              <a:rPr lang="ru-RU" sz="2400" spc="300" dirty="0" smtClean="0">
                <a:solidFill>
                  <a:schemeClr val="tx1"/>
                </a:solidFill>
              </a:rPr>
              <a:t>– это наука, искусство, просвещение.</a:t>
            </a:r>
          </a:p>
          <a:p>
            <a:pPr marL="457200" indent="-457200" algn="just"/>
            <a:r>
              <a:rPr lang="ru-RU" sz="2400" spc="300" dirty="0" smtClean="0">
                <a:solidFill>
                  <a:schemeClr val="tx1"/>
                </a:solidFill>
              </a:rPr>
              <a:t> </a:t>
            </a:r>
            <a:r>
              <a:rPr lang="ru-RU" sz="2400" b="1" u="sng" spc="300" dirty="0" smtClean="0">
                <a:solidFill>
                  <a:srgbClr val="7030A0"/>
                </a:solidFill>
              </a:rPr>
              <a:t>Материальная культура</a:t>
            </a:r>
            <a:r>
              <a:rPr lang="ru-RU" sz="2400" b="1" spc="300" dirty="0" smtClean="0">
                <a:solidFill>
                  <a:srgbClr val="7030A0"/>
                </a:solidFill>
              </a:rPr>
              <a:t> </a:t>
            </a:r>
            <a:r>
              <a:rPr lang="ru-RU" sz="2400" spc="300" dirty="0" smtClean="0">
                <a:solidFill>
                  <a:schemeClr val="tx1"/>
                </a:solidFill>
              </a:rPr>
              <a:t>– это орудия труда, жилища, одежда.</a:t>
            </a:r>
            <a:endParaRPr lang="ru-RU" sz="2400" spc="3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428604"/>
            <a:ext cx="83582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spc="300" dirty="0" smtClean="0"/>
              <a:t> </a:t>
            </a:r>
            <a:r>
              <a:rPr lang="ru-RU" sz="2400" b="1" i="1" spc="3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Древняя Русь – </a:t>
            </a:r>
            <a:r>
              <a:rPr lang="en-US" sz="2400" b="1" i="1" spc="3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IX </a:t>
            </a:r>
            <a:r>
              <a:rPr lang="ru-RU" sz="2400" b="1" i="1" spc="3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– первая треть</a:t>
            </a:r>
            <a:r>
              <a:rPr lang="en-US" sz="2400" b="1" i="1" spc="3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XII</a:t>
            </a:r>
            <a:r>
              <a:rPr lang="ru-RU" sz="2400" b="1" i="1" spc="3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вв.  </a:t>
            </a:r>
            <a:endParaRPr lang="ru-RU" sz="2400" b="1" i="1" spc="3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«У греков мы взяли евангелие и предания, но не дух ребяческой мелочности и словопрений. Нравы Византии никогда не были нравами Киева».            А.С.Пушкин</a:t>
            </a:r>
          </a:p>
          <a:p>
            <a:endParaRPr lang="ru-RU" sz="1400" b="1" dirty="0" smtClean="0">
              <a:solidFill>
                <a:srgbClr val="FFFF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Задание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Проведите в схеме соединительные линии двух цветов</a:t>
            </a:r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85918" y="2285992"/>
            <a:ext cx="2000264" cy="10001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Культурное наследие восточных славян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85918" y="4214818"/>
            <a:ext cx="2071702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Византийские культурные традиции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5214942" y="1357298"/>
            <a:ext cx="3357586" cy="64294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Мифы и сказания</a:t>
            </a:r>
            <a:endParaRPr lang="ru-RU" dirty="0"/>
          </a:p>
        </p:txBody>
      </p:sp>
      <p:sp>
        <p:nvSpPr>
          <p:cNvPr id="6" name="Загнутый угол 5"/>
          <p:cNvSpPr/>
          <p:nvPr/>
        </p:nvSpPr>
        <p:spPr>
          <a:xfrm>
            <a:off x="5214942" y="2214554"/>
            <a:ext cx="3357586" cy="64294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Церковные книги</a:t>
            </a:r>
            <a:endParaRPr lang="ru-RU" dirty="0"/>
          </a:p>
        </p:txBody>
      </p:sp>
      <p:sp>
        <p:nvSpPr>
          <p:cNvPr id="7" name="Загнутый угол 6"/>
          <p:cNvSpPr/>
          <p:nvPr/>
        </p:nvSpPr>
        <p:spPr>
          <a:xfrm>
            <a:off x="5214942" y="3143248"/>
            <a:ext cx="3357586" cy="64294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Резьба по дереву и камню</a:t>
            </a:r>
            <a:endParaRPr lang="ru-RU" dirty="0"/>
          </a:p>
        </p:txBody>
      </p:sp>
      <p:sp>
        <p:nvSpPr>
          <p:cNvPr id="8" name="Загнутый угол 7"/>
          <p:cNvSpPr/>
          <p:nvPr/>
        </p:nvSpPr>
        <p:spPr>
          <a:xfrm>
            <a:off x="5214942" y="4071942"/>
            <a:ext cx="3357586" cy="64294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Кузнечное дело</a:t>
            </a:r>
            <a:endParaRPr lang="ru-RU" dirty="0"/>
          </a:p>
        </p:txBody>
      </p:sp>
      <p:sp>
        <p:nvSpPr>
          <p:cNvPr id="9" name="Загнутый угол 8"/>
          <p:cNvSpPr/>
          <p:nvPr/>
        </p:nvSpPr>
        <p:spPr>
          <a:xfrm>
            <a:off x="5214942" y="5000636"/>
            <a:ext cx="3357586" cy="64294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Строительство храмов</a:t>
            </a:r>
            <a:endParaRPr lang="ru-RU" dirty="0"/>
          </a:p>
        </p:txBody>
      </p:sp>
      <p:sp>
        <p:nvSpPr>
          <p:cNvPr id="10" name="Загнутый угол 9"/>
          <p:cNvSpPr/>
          <p:nvPr/>
        </p:nvSpPr>
        <p:spPr>
          <a:xfrm>
            <a:off x="5214942" y="5929330"/>
            <a:ext cx="3357586" cy="64294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Иконопись </a:t>
            </a: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 rot="20038245">
            <a:off x="3761169" y="2006786"/>
            <a:ext cx="1416726" cy="6922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2086056">
            <a:off x="3658128" y="3751151"/>
            <a:ext cx="1652901" cy="7007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101634">
            <a:off x="3761023" y="3293180"/>
            <a:ext cx="1416726" cy="6922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18942534">
            <a:off x="3473105" y="3394446"/>
            <a:ext cx="1984367" cy="9162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805419">
            <a:off x="3922842" y="5077979"/>
            <a:ext cx="1293384" cy="9865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2133000">
            <a:off x="3515016" y="5700117"/>
            <a:ext cx="1702407" cy="10445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Выгнутая вниз стрелка 16">
            <a:hlinkClick r:id="rId2" action="ppaction://hlinksldjump"/>
          </p:cNvPr>
          <p:cNvSpPr/>
          <p:nvPr/>
        </p:nvSpPr>
        <p:spPr>
          <a:xfrm>
            <a:off x="8715404" y="6500834"/>
            <a:ext cx="285752" cy="21431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носка со стрелкой вправо 20"/>
          <p:cNvSpPr/>
          <p:nvPr/>
        </p:nvSpPr>
        <p:spPr>
          <a:xfrm>
            <a:off x="0" y="2571744"/>
            <a:ext cx="2357422" cy="242889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Особенности русской культуры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42844" y="142852"/>
          <a:ext cx="8929750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2844" y="507207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7" action="ppaction://hlinksldjump"/>
              </a:rPr>
              <a:t>кроссворд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spect="1"/>
          </p:cNvSpPr>
          <p:nvPr/>
        </p:nvSpPr>
        <p:spPr>
          <a:xfrm>
            <a:off x="785786" y="214290"/>
            <a:ext cx="769927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УСТНОЕ НАРОДНОЕ ТВОРЧЕСТВО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928670"/>
            <a:ext cx="1928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СКАЗКИ</a:t>
            </a:r>
          </a:p>
          <a:p>
            <a:r>
              <a:rPr lang="ru-RU" dirty="0" smtClean="0"/>
              <a:t>ЗАГАДКИ</a:t>
            </a:r>
          </a:p>
          <a:p>
            <a:r>
              <a:rPr lang="ru-RU" dirty="0" smtClean="0"/>
              <a:t>ПОСЛОВИЦЫ</a:t>
            </a:r>
          </a:p>
          <a:p>
            <a:r>
              <a:rPr lang="ru-RU" dirty="0" smtClean="0"/>
              <a:t>ПОГОВОРКИ</a:t>
            </a:r>
          </a:p>
          <a:p>
            <a:r>
              <a:rPr lang="ru-RU" dirty="0" smtClean="0"/>
              <a:t>ПЕСНИ</a:t>
            </a:r>
          </a:p>
          <a:p>
            <a:r>
              <a:rPr lang="ru-RU" u="sng" dirty="0" smtClean="0"/>
              <a:t>БЫЛИНЫ</a:t>
            </a:r>
            <a:endParaRPr lang="ru-RU" u="sng" dirty="0"/>
          </a:p>
        </p:txBody>
      </p:sp>
      <p:sp>
        <p:nvSpPr>
          <p:cNvPr id="8" name="Прямоугольная выноска 7"/>
          <p:cNvSpPr/>
          <p:nvPr/>
        </p:nvSpPr>
        <p:spPr>
          <a:xfrm rot="5400000">
            <a:off x="2571748" y="785782"/>
            <a:ext cx="6072206" cy="6072230"/>
          </a:xfrm>
          <a:prstGeom prst="wedgeRectCallout">
            <a:avLst>
              <a:gd name="adj1" fmla="val -24610"/>
              <a:gd name="adj2" fmla="val 66546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ru-RU" dirty="0"/>
          </a:p>
        </p:txBody>
      </p:sp>
      <p:pic>
        <p:nvPicPr>
          <p:cNvPr id="1026" name="Picture 2" descr="C:\Documents and Settings\Елена\Мои документы\Мои рисунки\img018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10792" t="5954" r="41064" b="38812"/>
          <a:stretch>
            <a:fillRect/>
          </a:stretch>
        </p:blipFill>
        <p:spPr bwMode="auto">
          <a:xfrm rot="10800000">
            <a:off x="428596" y="3286124"/>
            <a:ext cx="1799164" cy="285749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714612" y="857232"/>
            <a:ext cx="557216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Былины</a:t>
            </a:r>
            <a:r>
              <a:rPr lang="ru-RU" sz="2000" dirty="0" smtClean="0"/>
              <a:t> -героические </a:t>
            </a:r>
            <a:r>
              <a:rPr lang="ru-RU" sz="2000" dirty="0" smtClean="0"/>
              <a:t>песни, рассказывающие о подвигах воинов-богатырей</a:t>
            </a:r>
            <a:r>
              <a:rPr lang="ru-RU" sz="2000" dirty="0" smtClean="0"/>
              <a:t>.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rgbClr val="FF0000"/>
                </a:solidFill>
              </a:rPr>
              <a:t>Задание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  <a:r>
              <a:rPr lang="ru-RU" sz="2000" dirty="0" smtClean="0"/>
              <a:t> </a:t>
            </a:r>
            <a:r>
              <a:rPr lang="ru-RU" sz="2000" i="1" dirty="0" smtClean="0">
                <a:solidFill>
                  <a:srgbClr val="C00000"/>
                </a:solidFill>
              </a:rPr>
              <a:t>Вспомните имена былинных героев, богатырей.</a:t>
            </a:r>
          </a:p>
          <a:p>
            <a:r>
              <a:rPr lang="ru-RU" dirty="0" smtClean="0"/>
              <a:t>Илья </a:t>
            </a:r>
            <a:r>
              <a:rPr lang="ru-RU" dirty="0" smtClean="0"/>
              <a:t>Муромец, Добрыня Никитич, Алёша </a:t>
            </a:r>
            <a:r>
              <a:rPr lang="ru-RU" dirty="0" smtClean="0"/>
              <a:t>Попович   Микула </a:t>
            </a:r>
            <a:r>
              <a:rPr lang="ru-RU" dirty="0" err="1" smtClean="0"/>
              <a:t>Селянинович</a:t>
            </a:r>
            <a:r>
              <a:rPr lang="ru-RU" dirty="0" smtClean="0"/>
              <a:t> (ратай-пахарь), Садко (купец)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786050" y="2887682"/>
            <a:ext cx="54292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b="1" dirty="0" smtClean="0">
              <a:solidFill>
                <a:srgbClr val="000099"/>
              </a:solidFill>
            </a:endParaRPr>
          </a:p>
          <a:p>
            <a:pPr marL="342900" indent="-342900"/>
            <a:endParaRPr lang="ru-RU" b="1" i="1" dirty="0" smtClean="0">
              <a:solidFill>
                <a:srgbClr val="000099"/>
              </a:solidFill>
            </a:endParaRPr>
          </a:p>
          <a:p>
            <a:pPr marL="342900" indent="-342900"/>
            <a:r>
              <a:rPr lang="ru-RU" b="1" i="1" dirty="0" smtClean="0">
                <a:solidFill>
                  <a:srgbClr val="000099"/>
                </a:solidFill>
              </a:rPr>
              <a:t>Вы </a:t>
            </a:r>
            <a:r>
              <a:rPr lang="ru-RU" b="1" i="1" dirty="0" err="1" smtClean="0">
                <a:solidFill>
                  <a:srgbClr val="000099"/>
                </a:solidFill>
              </a:rPr>
              <a:t>постойте-тко</a:t>
            </a:r>
            <a:r>
              <a:rPr lang="ru-RU" b="1" i="1" dirty="0" smtClean="0">
                <a:solidFill>
                  <a:srgbClr val="000099"/>
                </a:solidFill>
              </a:rPr>
              <a:t> за веру, за отечество,</a:t>
            </a:r>
          </a:p>
          <a:p>
            <a:pPr marL="342900" indent="-342900"/>
            <a:r>
              <a:rPr lang="ru-RU" b="1" i="1" dirty="0" smtClean="0">
                <a:solidFill>
                  <a:srgbClr val="000099"/>
                </a:solidFill>
              </a:rPr>
              <a:t>Вы </a:t>
            </a:r>
            <a:r>
              <a:rPr lang="ru-RU" b="1" i="1" dirty="0" err="1" smtClean="0">
                <a:solidFill>
                  <a:srgbClr val="000099"/>
                </a:solidFill>
              </a:rPr>
              <a:t>постойте-тко</a:t>
            </a:r>
            <a:r>
              <a:rPr lang="ru-RU" b="1" i="1" dirty="0" smtClean="0">
                <a:solidFill>
                  <a:srgbClr val="000099"/>
                </a:solidFill>
              </a:rPr>
              <a:t> за славный стольный</a:t>
            </a:r>
          </a:p>
          <a:p>
            <a:pPr marL="342900" indent="-342900"/>
            <a:r>
              <a:rPr lang="ru-RU" b="1" i="1" dirty="0" smtClean="0">
                <a:solidFill>
                  <a:srgbClr val="000099"/>
                </a:solidFill>
              </a:rPr>
              <a:t>                                              Киев-град.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Своеобразие русских былин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Основная идея былин – защита русской земли от врагов.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Освобождение своей земли.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Отсутствует тема борьбы за славу и богатство.</a:t>
            </a:r>
          </a:p>
          <a:p>
            <a:pPr marL="342900" indent="-342900">
              <a:buFont typeface="+mj-lt"/>
              <a:buAutoNum type="arabicParenR"/>
            </a:pPr>
            <a:endParaRPr lang="ru-RU" dirty="0" smtClean="0"/>
          </a:p>
          <a:p>
            <a:pPr marL="342900" indent="-342900"/>
            <a:endParaRPr lang="ru-RU" dirty="0" smtClean="0"/>
          </a:p>
        </p:txBody>
      </p:sp>
      <p:sp>
        <p:nvSpPr>
          <p:cNvPr id="9" name="Выгнутая вниз стрелка 8">
            <a:hlinkClick r:id="rId3" action="ppaction://hlinksldjump"/>
          </p:cNvPr>
          <p:cNvSpPr/>
          <p:nvPr/>
        </p:nvSpPr>
        <p:spPr>
          <a:xfrm>
            <a:off x="8501090" y="6357958"/>
            <a:ext cx="428596" cy="2857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 l="29492" t="20703" r="29492" b="25586"/>
          <a:stretch>
            <a:fillRect/>
          </a:stretch>
        </p:blipFill>
        <p:spPr bwMode="auto">
          <a:xfrm>
            <a:off x="1928794" y="2357430"/>
            <a:ext cx="1928826" cy="189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>
            <a:spLocks noChangeAspect="1"/>
          </p:cNvSpPr>
          <p:nvPr/>
        </p:nvSpPr>
        <p:spPr>
          <a:xfrm>
            <a:off x="785786" y="214290"/>
            <a:ext cx="769927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ПИСЬМЕННОСТЬ И ГРАМОТНОСТЬ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30224" t="20703" r="29492" b="25586"/>
          <a:stretch>
            <a:fillRect/>
          </a:stretch>
        </p:blipFill>
        <p:spPr bwMode="auto">
          <a:xfrm>
            <a:off x="214282" y="785794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857620" y="1000108"/>
            <a:ext cx="442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Славянская письменность имела две азбуки: глаголицу и кириллицу.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71934" y="1643050"/>
            <a:ext cx="4357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Название </a:t>
            </a:r>
            <a:r>
              <a:rPr lang="ru-RU" b="1" dirty="0" smtClean="0">
                <a:solidFill>
                  <a:srgbClr val="FF0000"/>
                </a:solidFill>
              </a:rPr>
              <a:t>глаголица </a:t>
            </a:r>
            <a:r>
              <a:rPr lang="ru-RU" dirty="0" smtClean="0">
                <a:solidFill>
                  <a:srgbClr val="002060"/>
                </a:solidFill>
              </a:rPr>
              <a:t>происходит от слова глаголали - говорить.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Вторая азбука была названа </a:t>
            </a:r>
            <a:r>
              <a:rPr lang="ru-RU" b="1" dirty="0" smtClean="0">
                <a:solidFill>
                  <a:srgbClr val="FF0000"/>
                </a:solidFill>
              </a:rPr>
              <a:t>кириллицей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по имени одного из братьев Кирилла и </a:t>
            </a:r>
            <a:r>
              <a:rPr lang="ru-RU" dirty="0" err="1" smtClean="0">
                <a:solidFill>
                  <a:srgbClr val="002060"/>
                </a:solidFill>
              </a:rPr>
              <a:t>Мефодия</a:t>
            </a:r>
            <a:r>
              <a:rPr lang="ru-RU" dirty="0" smtClean="0">
                <a:solidFill>
                  <a:srgbClr val="002060"/>
                </a:solidFill>
              </a:rPr>
              <a:t>- славянских просветителей, живших в IX веке на территории нынешней Болгарии, составителей первого славянского алфавита. 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28794" y="4714884"/>
            <a:ext cx="47863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 smtClean="0">
                <a:solidFill>
                  <a:srgbClr val="FF0000"/>
                </a:solidFill>
              </a:rPr>
              <a:t>1037</a:t>
            </a:r>
            <a:r>
              <a:rPr lang="ru-RU" dirty="0" smtClean="0">
                <a:solidFill>
                  <a:srgbClr val="002060"/>
                </a:solidFill>
              </a:rPr>
              <a:t> году в нижнем пределе Софийского собора в Киеве </a:t>
            </a:r>
            <a:r>
              <a:rPr lang="ru-RU" dirty="0" smtClean="0">
                <a:solidFill>
                  <a:srgbClr val="FF0000"/>
                </a:solidFill>
              </a:rPr>
              <a:t>Ярослав Мудрый </a:t>
            </a:r>
            <a:r>
              <a:rPr lang="ru-RU" dirty="0" smtClean="0">
                <a:solidFill>
                  <a:srgbClr val="002060"/>
                </a:solidFill>
              </a:rPr>
              <a:t>заложил на хранение книги.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Так была основана первая государственная </a:t>
            </a:r>
            <a:r>
              <a:rPr lang="ru-RU" b="1" dirty="0" smtClean="0">
                <a:solidFill>
                  <a:srgbClr val="FF0000"/>
                </a:solidFill>
              </a:rPr>
              <a:t>библиотека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Елена\Desktop\Рисунок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89040"/>
            <a:ext cx="1649651" cy="2675260"/>
          </a:xfrm>
          <a:prstGeom prst="rect">
            <a:avLst/>
          </a:prstGeom>
          <a:noFill/>
        </p:spPr>
      </p:pic>
      <p:pic>
        <p:nvPicPr>
          <p:cNvPr id="1027" name="Picture 3" descr="C:\Users\Елена\Desktop\Рисунок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3992563"/>
            <a:ext cx="1938337" cy="2865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43372" y="121442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Рукописные книги </a:t>
            </a:r>
            <a:r>
              <a:rPr lang="ru-RU" dirty="0" smtClean="0">
                <a:solidFill>
                  <a:srgbClr val="8D4D13"/>
                </a:solidFill>
              </a:rPr>
              <a:t>– это произведения искусства, так красиво, мастерски они оформлены: яркие разноцветные буквицы (заглавные буквы в начале абзаца), коричневые столбцы текста на розовато-желтом пергаменте.</a:t>
            </a:r>
            <a:endParaRPr lang="ru-RU" dirty="0">
              <a:solidFill>
                <a:srgbClr val="8D4D13"/>
              </a:solidFill>
            </a:endParaRPr>
          </a:p>
        </p:txBody>
      </p:sp>
      <p:pic>
        <p:nvPicPr>
          <p:cNvPr id="6" name="Picture 11" descr="C:\Documents and Settings\VokhmyaninaOV\Мои документы\Мои рисунки\zastavka_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214950"/>
            <a:ext cx="906474" cy="132713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1538" y="4000504"/>
            <a:ext cx="30718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Буквица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8D4D13"/>
                </a:solidFill>
              </a:rPr>
              <a:t>украшалась, её начертание передавало определенный смысл. В буквицах можно увидеть изгиб крыла, поступь зверя, сплетение корней, извивы реки, контуры солнца и сердца.</a:t>
            </a:r>
            <a:endParaRPr lang="ru-RU" dirty="0">
              <a:solidFill>
                <a:srgbClr val="8D4D13"/>
              </a:solidFill>
            </a:endParaRPr>
          </a:p>
        </p:txBody>
      </p:sp>
      <p:pic>
        <p:nvPicPr>
          <p:cNvPr id="9" name="Picture 7" descr="C:\Documents and Settings\VokhmyaninaOV\Мои документы\Мои рисунки\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786190"/>
            <a:ext cx="754041" cy="126840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429124" y="3857628"/>
            <a:ext cx="24288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Миниатюра </a:t>
            </a:r>
            <a:r>
              <a:rPr lang="ru-RU" dirty="0" smtClean="0">
                <a:solidFill>
                  <a:srgbClr val="8D4D13"/>
                </a:solidFill>
              </a:rPr>
              <a:t>иллюстрировала текст. В мельчайший порошок растирались</a:t>
            </a:r>
            <a:r>
              <a:rPr lang="en-US" dirty="0" smtClean="0">
                <a:solidFill>
                  <a:srgbClr val="8D4D13"/>
                </a:solidFill>
              </a:rPr>
              <a:t> </a:t>
            </a:r>
            <a:r>
              <a:rPr lang="ru-RU" dirty="0" smtClean="0">
                <a:solidFill>
                  <a:srgbClr val="8D4D13"/>
                </a:solidFill>
              </a:rPr>
              <a:t>изумруды и рубины, из них приготовлялись краски, которые до сих пор не смываются и не тускнеют.</a:t>
            </a:r>
            <a:endParaRPr lang="ru-RU" dirty="0">
              <a:solidFill>
                <a:srgbClr val="8D4D13"/>
              </a:solidFill>
            </a:endParaRPr>
          </a:p>
        </p:txBody>
      </p:sp>
      <p:sp>
        <p:nvSpPr>
          <p:cNvPr id="11" name="Прямоугольник 10"/>
          <p:cNvSpPr>
            <a:spLocks noChangeAspect="1"/>
          </p:cNvSpPr>
          <p:nvPr/>
        </p:nvSpPr>
        <p:spPr>
          <a:xfrm>
            <a:off x="714348" y="214290"/>
            <a:ext cx="769927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ПИСЬМЕННОСТЬ И ГРАМОТНОСТЬ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12" name="Выгнутая вниз стрелка 11">
            <a:hlinkClick r:id="rId4" action="ppaction://hlinksldjump"/>
          </p:cNvPr>
          <p:cNvSpPr/>
          <p:nvPr/>
        </p:nvSpPr>
        <p:spPr>
          <a:xfrm>
            <a:off x="8358214" y="6572272"/>
            <a:ext cx="357190" cy="14287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C:\Users\Елена\Desktop\Рисунок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268760"/>
            <a:ext cx="3232150" cy="2176463"/>
          </a:xfrm>
          <a:prstGeom prst="rect">
            <a:avLst/>
          </a:prstGeom>
          <a:noFill/>
        </p:spPr>
      </p:pic>
      <p:pic>
        <p:nvPicPr>
          <p:cNvPr id="2051" name="Picture 3" descr="C:\Users\Елена\Desktop\Рисунок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3887" y="3789040"/>
            <a:ext cx="2054647" cy="2562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l="14111" t="10785" r="66113" b="52960"/>
          <a:stretch>
            <a:fillRect/>
          </a:stretch>
        </p:blipFill>
        <p:spPr bwMode="auto">
          <a:xfrm>
            <a:off x="5857884" y="1428736"/>
            <a:ext cx="228601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>
            <a:spLocks noChangeAspect="1"/>
          </p:cNvSpPr>
          <p:nvPr/>
        </p:nvSpPr>
        <p:spPr>
          <a:xfrm>
            <a:off x="785786" y="214290"/>
            <a:ext cx="769927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ЛИТЕРАТУРА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4643446"/>
            <a:ext cx="8072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Нестор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rgbClr val="002060"/>
                </a:solidFill>
              </a:rPr>
              <a:t>монах Киево-Печерского монастыря, летописец.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работе над главным трудом своей жизни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FF0000"/>
                </a:solidFill>
              </a:rPr>
              <a:t>«Повестью временных лет»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– </a:t>
            </a:r>
            <a:r>
              <a:rPr lang="ru-RU" dirty="0" smtClean="0">
                <a:solidFill>
                  <a:srgbClr val="002060"/>
                </a:solidFill>
              </a:rPr>
              <a:t>Нестор использовал официальные византийские хроники, народные предания, тексты актов великих князей. «Повесть временных  (</a:t>
            </a:r>
            <a:r>
              <a:rPr lang="ru-RU" i="1" dirty="0" smtClean="0">
                <a:solidFill>
                  <a:srgbClr val="002060"/>
                </a:solidFill>
              </a:rPr>
              <a:t>т.е. прошедших</a:t>
            </a:r>
            <a:r>
              <a:rPr lang="ru-RU" dirty="0" smtClean="0">
                <a:solidFill>
                  <a:srgbClr val="002060"/>
                </a:solidFill>
              </a:rPr>
              <a:t>) лет» охватывает период правления семи великих князей, почти два с половиной столетия (850-1110 гг.)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4612" y="1928802"/>
            <a:ext cx="30003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 монастырской келье узкой,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 четырёх глухих стенах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 земле о древнерусской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Быль записывал монах.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Он писал из года в год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Про великий наш народ.</a:t>
            </a:r>
          </a:p>
          <a:p>
            <a:r>
              <a:rPr lang="ru-RU" sz="1600" dirty="0" smtClean="0"/>
              <a:t>                            </a:t>
            </a:r>
            <a:r>
              <a:rPr lang="ru-RU" sz="1600" dirty="0" err="1" smtClean="0"/>
              <a:t>Н.Кончаловская</a:t>
            </a:r>
            <a:endParaRPr lang="ru-RU" sz="1600" dirty="0"/>
          </a:p>
        </p:txBody>
      </p:sp>
      <p:pic>
        <p:nvPicPr>
          <p:cNvPr id="1026" name="Picture 2" descr="C:\Users\Елена\Desktop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2168525" cy="3074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1094</TotalTime>
  <Words>1497</Words>
  <Application>Microsoft Office PowerPoint</Application>
  <PresentationFormat>Экран (4:3)</PresentationFormat>
  <Paragraphs>164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Справедливость</vt:lpstr>
      <vt:lpstr>Апекс</vt:lpstr>
      <vt:lpstr>Аспект</vt:lpstr>
      <vt:lpstr>1_Метро</vt:lpstr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              1,2                  2,3</vt:lpstr>
      <vt:lpstr>        4,5,3         Е  3,4,5,6,7,8</vt:lpstr>
      <vt:lpstr>1,2,3                     2,3</vt:lpstr>
      <vt:lpstr>                         1,2,3,4</vt:lpstr>
      <vt:lpstr>Слайд 22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124</cp:revision>
  <dcterms:created xsi:type="dcterms:W3CDTF">2009-07-07T17:42:46Z</dcterms:created>
  <dcterms:modified xsi:type="dcterms:W3CDTF">2016-02-08T14:23:22Z</dcterms:modified>
</cp:coreProperties>
</file>