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69" r:id="rId4"/>
    <p:sldId id="262" r:id="rId5"/>
    <p:sldId id="263" r:id="rId6"/>
    <p:sldId id="261" r:id="rId7"/>
    <p:sldId id="264" r:id="rId8"/>
    <p:sldId id="280" r:id="rId9"/>
    <p:sldId id="265" r:id="rId10"/>
    <p:sldId id="270" r:id="rId11"/>
    <p:sldId id="279" r:id="rId12"/>
    <p:sldId id="268" r:id="rId13"/>
    <p:sldId id="274" r:id="rId14"/>
    <p:sldId id="275" r:id="rId15"/>
    <p:sldId id="277" r:id="rId16"/>
    <p:sldId id="278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93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DDD2D-C03C-404F-A172-E1D8A7CAA55A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86D37-ABEB-45D9-B714-140B1AB9B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49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86D37-ABEB-45D9-B714-140B1AB9B0D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82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youtu.be/K64_ZkkBCCM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y-ussr.ru/soviet-posters/prewar-period/150-posters-of-the-ussr-during-the-prewar-period-external-and-internal-threats.html" TargetMode="External"/><Relationship Id="rId7" Type="http://schemas.openxmlformats.org/officeDocument/2006/relationships/hyperlink" Target="https://topwar.ru/32405-sovetsko-germanskiy-dogovor-o-nenapadenii-ot-23-avgusta-1939g-chast-1.html" TargetMode="External"/><Relationship Id="rId2" Type="http://schemas.openxmlformats.org/officeDocument/2006/relationships/hyperlink" Target="https://youtu.be/K64_ZkkBCC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ge59.ru/2017/01/25/vneshnyaya-politika-sssr-v-30-e-gody/" TargetMode="External"/><Relationship Id="rId5" Type="http://schemas.openxmlformats.org/officeDocument/2006/relationships/hyperlink" Target="http://hamster02.narod.ru/index3.html" TargetMode="External"/><Relationship Id="rId4" Type="http://schemas.openxmlformats.org/officeDocument/2006/relationships/hyperlink" Target="http://media.ssu.samara.ru/editions/history/uchebnie/ussr_1930/su_main/su_se/se_pages/se_page1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79" y="116632"/>
            <a:ext cx="8827376" cy="655272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dirty="0" smtClean="0">
                <a:ea typeface="Calibri"/>
                <a:cs typeface="Arial" pitchFamily="34" charset="0"/>
              </a:rPr>
              <a:t>«</a:t>
            </a:r>
            <a:endParaRPr lang="ru-RU" sz="6600" dirty="0">
              <a:cs typeface="Arial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 algn="r">
              <a:spcBef>
                <a:spcPts val="0"/>
              </a:spcBef>
            </a:pPr>
            <a:endParaRPr lang="ru-RU" sz="2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548680"/>
            <a:ext cx="8424936" cy="3096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prstClr val="black"/>
                </a:solidFill>
                <a:ea typeface="Calibri"/>
                <a:cs typeface="Arial" pitchFamily="34" charset="0"/>
              </a:rPr>
              <a:t>Внешняя политика СССР во второй половине 1930-х </a:t>
            </a:r>
            <a:r>
              <a:rPr lang="ru-RU" sz="6600" dirty="0" err="1">
                <a:solidFill>
                  <a:prstClr val="black"/>
                </a:solidFill>
                <a:ea typeface="Calibri"/>
                <a:cs typeface="Arial" pitchFamily="34" charset="0"/>
              </a:rPr>
              <a:t>гг</a:t>
            </a:r>
            <a:r>
              <a:rPr lang="ru-RU" sz="6600" dirty="0">
                <a:solidFill>
                  <a:prstClr val="black"/>
                </a:solidFill>
                <a:ea typeface="Calibri"/>
                <a:cs typeface="Arial" pitchFamily="34" charset="0"/>
              </a:rPr>
              <a:t>»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069439" y="3765365"/>
            <a:ext cx="5751033" cy="280831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spcBef>
                <a:spcPts val="0"/>
              </a:spcBef>
            </a:pPr>
            <a:r>
              <a:rPr lang="ru-RU" dirty="0">
                <a:solidFill>
                  <a:prstClr val="black"/>
                </a:solidFill>
                <a:cs typeface="Arial" pitchFamily="34" charset="0"/>
              </a:rPr>
              <a:t>Разработала:</a:t>
            </a:r>
          </a:p>
          <a:p>
            <a:pPr lvl="0" algn="r">
              <a:spcBef>
                <a:spcPts val="0"/>
              </a:spcBef>
            </a:pPr>
            <a:r>
              <a:rPr lang="ru-RU" dirty="0">
                <a:solidFill>
                  <a:prstClr val="black"/>
                </a:solidFill>
                <a:cs typeface="Arial" pitchFamily="34" charset="0"/>
              </a:rPr>
              <a:t>учитель  истории и обществознания высшей категории,</a:t>
            </a:r>
          </a:p>
          <a:p>
            <a:pPr lvl="0" algn="r">
              <a:spcBef>
                <a:spcPts val="0"/>
              </a:spcBef>
            </a:pPr>
            <a:r>
              <a:rPr lang="ru-RU" dirty="0">
                <a:solidFill>
                  <a:prstClr val="black"/>
                </a:solidFill>
                <a:cs typeface="Arial" pitchFamily="34" charset="0"/>
              </a:rPr>
              <a:t> МАОУ Гимназии №1 им А.С. Пушкина </a:t>
            </a:r>
          </a:p>
          <a:p>
            <a:pPr lvl="0" algn="r">
              <a:spcBef>
                <a:spcPts val="0"/>
              </a:spcBef>
            </a:pPr>
            <a:r>
              <a:rPr lang="ru-RU" dirty="0">
                <a:solidFill>
                  <a:prstClr val="black"/>
                </a:solidFill>
                <a:cs typeface="Arial" pitchFamily="34" charset="0"/>
              </a:rPr>
              <a:t> г . Южно-Сахалинска</a:t>
            </a:r>
          </a:p>
          <a:p>
            <a:pPr lvl="0" algn="r">
              <a:spcBef>
                <a:spcPts val="0"/>
              </a:spcBef>
            </a:pPr>
            <a:r>
              <a:rPr lang="ru-RU" dirty="0">
                <a:solidFill>
                  <a:prstClr val="black"/>
                </a:solidFill>
                <a:cs typeface="Arial" pitchFamily="34" charset="0"/>
              </a:rPr>
              <a:t>Самарина Ирина Вячеславовна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32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Укрепление безопасности на Дальнем Востоке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Захватническая политика Японии создала второй очаг напряженности и угрозы войны.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В июле 1938г японские войска у озера Хасан силами пехотного полка выбили с высот Безымянная и Заозерная советских пограничников.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" t="5637" r="3826" b="6098"/>
          <a:stretch/>
        </p:blipFill>
        <p:spPr>
          <a:xfrm>
            <a:off x="611560" y="1627094"/>
            <a:ext cx="7207624" cy="49350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60032" y="1916832"/>
            <a:ext cx="2808312" cy="452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Ответным ударом части Красной </a:t>
            </a:r>
            <a:r>
              <a:rPr lang="ru-RU" sz="3200" dirty="0"/>
              <a:t>А</a:t>
            </a:r>
            <a:r>
              <a:rPr lang="ru-RU" sz="3200" dirty="0" smtClean="0"/>
              <a:t>рмии освободили высоты. В августе конфликт был урегулирован.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5837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4" grpId="0" build="p"/>
      <p:bldP spid="4" grpId="1" build="p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Укрепление безопасности на </a:t>
            </a:r>
            <a:r>
              <a:rPr lang="ru-RU" b="1" dirty="0"/>
              <a:t>Д</a:t>
            </a:r>
            <a:r>
              <a:rPr lang="ru-RU" b="1" dirty="0" smtClean="0"/>
              <a:t>альнем Востоке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В мае на монголо-маньчжурской границе в районе реки Халхин-Гол шли широкомасштабные боевые действия с участием с обеих сторон стрелковых дивизий , танковых бригад и авиации.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7200800" cy="5328747"/>
          </a:xfrm>
        </p:spPr>
      </p:pic>
      <p:sp>
        <p:nvSpPr>
          <p:cNvPr id="4" name="Прямоугольник 3"/>
          <p:cNvSpPr/>
          <p:nvPr/>
        </p:nvSpPr>
        <p:spPr>
          <a:xfrm>
            <a:off x="5652120" y="1772816"/>
            <a:ext cx="3290664" cy="4536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Частями </a:t>
            </a:r>
            <a:r>
              <a:rPr lang="ru-RU" sz="2400" b="1" dirty="0">
                <a:solidFill>
                  <a:schemeClr val="tx1"/>
                </a:solidFill>
              </a:rPr>
              <a:t>К</a:t>
            </a:r>
            <a:r>
              <a:rPr lang="ru-RU" sz="2400" b="1" dirty="0" smtClean="0">
                <a:solidFill>
                  <a:schemeClr val="tx1"/>
                </a:solidFill>
              </a:rPr>
              <a:t>расной </a:t>
            </a:r>
            <a:r>
              <a:rPr lang="ru-RU" sz="2400" b="1" dirty="0">
                <a:solidFill>
                  <a:schemeClr val="tx1"/>
                </a:solidFill>
              </a:rPr>
              <a:t>А</a:t>
            </a:r>
            <a:r>
              <a:rPr lang="ru-RU" sz="2400" b="1" dirty="0" smtClean="0">
                <a:solidFill>
                  <a:schemeClr val="tx1"/>
                </a:solidFill>
              </a:rPr>
              <a:t>рмии командовал комкор Г. К. Жуков. Потери японцев составили более 18 тыс. чел. Советско-монгольских - 2,4 тыс. чел. Военные действия завершились в сентябре 1939 г.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2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Советско-германский пакт о ненападении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Советское правительство 17 апреля 1939г. внесло предложение о заключении англо-франко-советского договора о взаимопомощи. Гитлер стремился не допустить заключения этого договора.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63" y="1628800"/>
            <a:ext cx="4257582" cy="258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4509120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Немецкая </a:t>
            </a:r>
            <a:r>
              <a:rPr lang="ru-RU" sz="2400" dirty="0" smtClean="0"/>
              <a:t>делегация </a:t>
            </a:r>
            <a:r>
              <a:rPr lang="ru-RU" sz="2400" dirty="0"/>
              <a:t>ждет перерыва в англо-франко-советских переговоров в приемной Молотова.</a:t>
            </a:r>
          </a:p>
          <a:p>
            <a:r>
              <a:rPr lang="ru-RU" sz="2400" dirty="0"/>
              <a:t>(английская карикатура)</a:t>
            </a:r>
          </a:p>
        </p:txBody>
      </p:sp>
    </p:spTree>
    <p:extLst>
      <p:ext uri="{BB962C8B-B14F-4D97-AF65-F5344CB8AC3E}">
        <p14:creationId xmlns:p14="http://schemas.microsoft.com/office/powerpoint/2010/main" val="346038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Документальная </a:t>
            </a:r>
            <a:r>
              <a:rPr lang="ru-RU" b="1" dirty="0" smtClean="0"/>
              <a:t>хроника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hlinkClick r:id="rId2"/>
              </a:rPr>
              <a:t>https://</a:t>
            </a:r>
            <a:r>
              <a:rPr lang="en-US" b="1" dirty="0" smtClean="0">
                <a:hlinkClick r:id="rId2"/>
              </a:rPr>
              <a:t>youtu.be/K64_ZkkBCCM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b="1" dirty="0"/>
          </a:p>
        </p:txBody>
      </p:sp>
      <p:pic>
        <p:nvPicPr>
          <p:cNvPr id="1026" name="Picture 2" descr="C:\Documents and Settings\Лира\Рабочий стол\Самарина И.В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8478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37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Заключение советско-германского договора о ненападении 1939г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414" y="1600200"/>
            <a:ext cx="41451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28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79" y="116632"/>
            <a:ext cx="8827376" cy="655272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dirty="0" smtClean="0">
                <a:ea typeface="Calibri"/>
                <a:cs typeface="Arial" pitchFamily="34" charset="0"/>
              </a:rPr>
              <a:t>«</a:t>
            </a:r>
            <a:endParaRPr lang="ru-RU" sz="6600" dirty="0">
              <a:cs typeface="Arial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 algn="r">
              <a:spcBef>
                <a:spcPts val="0"/>
              </a:spcBef>
            </a:pPr>
            <a:endParaRPr lang="ru-RU" sz="2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548680"/>
            <a:ext cx="8424936" cy="3096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prstClr val="black"/>
                </a:solidFill>
                <a:cs typeface="Arial" pitchFamily="34" charset="0"/>
              </a:rPr>
              <a:t>Домашнее задание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087345" y="3821973"/>
            <a:ext cx="5751033" cy="280831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spcBef>
                <a:spcPts val="0"/>
              </a:spcBef>
            </a:pPr>
            <a:r>
              <a:rPr lang="ru-RU" dirty="0" smtClean="0"/>
              <a:t>?? ?</a:t>
            </a:r>
            <a:r>
              <a:rPr lang="en-US" sz="2800" dirty="0" smtClean="0"/>
              <a:t>&amp;</a:t>
            </a:r>
            <a:r>
              <a:rPr lang="en-US" sz="2800" dirty="0" smtClean="0">
                <a:solidFill>
                  <a:schemeClr val="tx1"/>
                </a:solidFill>
              </a:rPr>
              <a:t>&amp;</a:t>
            </a:r>
            <a:r>
              <a:rPr lang="ru-RU" sz="2800" dirty="0" smtClean="0">
                <a:solidFill>
                  <a:schemeClr val="tx1"/>
                </a:solidFill>
              </a:rPr>
              <a:t>19 пересказ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0" algn="r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Письменно ответить на вопрос 4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36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79" y="116632"/>
            <a:ext cx="8827376" cy="655272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dirty="0" smtClean="0">
                <a:ea typeface="Calibri"/>
                <a:cs typeface="Arial" pitchFamily="34" charset="0"/>
              </a:rPr>
              <a:t>«</a:t>
            </a:r>
            <a:endParaRPr lang="ru-RU" sz="6600" dirty="0">
              <a:cs typeface="Arial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 algn="r">
              <a:spcBef>
                <a:spcPts val="0"/>
              </a:spcBef>
            </a:pPr>
            <a:endParaRPr lang="ru-RU" sz="2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8636" y="548680"/>
            <a:ext cx="8424936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меня были трудности , не все успел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95536" y="2331323"/>
            <a:ext cx="4075568" cy="216024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spcBef>
                <a:spcPts val="0"/>
              </a:spcBef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Было много нового у меня многое получилось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148064" y="3717032"/>
            <a:ext cx="3672408" cy="21602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Мне было интересно и все получилось, хочу знать больше.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037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688632"/>
          </a:xfrm>
        </p:spPr>
        <p:txBody>
          <a:bodyPr>
            <a:normAutofit fontScale="85000" lnSpcReduction="10000"/>
          </a:bodyPr>
          <a:lstStyle/>
          <a:p>
            <a:r>
              <a:rPr lang="ru-RU" sz="2400" i="1" dirty="0" smtClean="0"/>
              <a:t>Литература</a:t>
            </a:r>
          </a:p>
          <a:p>
            <a:pPr marL="0" indent="0">
              <a:buNone/>
            </a:pPr>
            <a:r>
              <a:rPr lang="ru-RU" sz="2400" dirty="0" smtClean="0"/>
              <a:t>1) История </a:t>
            </a:r>
            <a:r>
              <a:rPr lang="ru-RU" sz="2400" dirty="0"/>
              <a:t>России. 10 класс. В 3-х частях. /</a:t>
            </a:r>
            <a:r>
              <a:rPr lang="ru-RU" sz="2400" dirty="0" err="1"/>
              <a:t>Горинов</a:t>
            </a:r>
            <a:r>
              <a:rPr lang="ru-RU" sz="2400" dirty="0"/>
              <a:t> М.М., Данилов А.А., </a:t>
            </a:r>
            <a:r>
              <a:rPr lang="ru-RU" sz="2400" dirty="0" err="1"/>
              <a:t>Моруков</a:t>
            </a:r>
            <a:r>
              <a:rPr lang="ru-RU" sz="2400" dirty="0"/>
              <a:t> М.Ю., и др./Под ред. </a:t>
            </a:r>
            <a:r>
              <a:rPr lang="ru-RU" sz="2400" dirty="0" err="1"/>
              <a:t>Торкунова</a:t>
            </a:r>
            <a:r>
              <a:rPr lang="ru-RU" sz="2400" dirty="0"/>
              <a:t> А.В. </a:t>
            </a:r>
            <a:r>
              <a:rPr lang="ru-RU" sz="2400" dirty="0" smtClean="0"/>
              <a:t>М</a:t>
            </a:r>
            <a:r>
              <a:rPr lang="ru-RU" sz="2400" dirty="0"/>
              <a:t>.: Просвещение, 2016. 175 с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 smtClean="0"/>
              <a:t>2) Всеобщая </a:t>
            </a:r>
            <a:r>
              <a:rPr lang="ru-RU" sz="2400" dirty="0"/>
              <a:t>история к 19- нач. 21 веков: учебник для 11 класса. Углубленный уровень / Н.В. </a:t>
            </a:r>
            <a:r>
              <a:rPr lang="ru-RU" sz="2400" dirty="0" err="1"/>
              <a:t>Загладин</a:t>
            </a:r>
            <a:r>
              <a:rPr lang="ru-RU" sz="2400" dirty="0"/>
              <a:t>.  М.: ООО «Русское слово-учебник», 2019. 416 с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 smtClean="0"/>
              <a:t>3) </a:t>
            </a:r>
            <a:r>
              <a:rPr lang="ru-RU" sz="2400" dirty="0"/>
              <a:t>Канун и начало войны: Документы и материалы. Л., 1991. С.137-138.</a:t>
            </a:r>
            <a:endParaRPr lang="en-US" sz="2400" dirty="0"/>
          </a:p>
          <a:p>
            <a:pPr marL="0" indent="0">
              <a:buNone/>
            </a:pPr>
            <a:r>
              <a:rPr lang="ru-RU" sz="2400" i="1" dirty="0" smtClean="0"/>
              <a:t>Интернет-ресурсы</a:t>
            </a:r>
            <a:endParaRPr lang="en-US" sz="2400" i="1" dirty="0" smtClean="0"/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://youtu.be/K64_ZkkBCCM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my-ussr.ru/soviet-posters/prewar-period/150-posters-of-the-ussr-during-the-prewar-period-external-and-internal-threats.html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media.ssu.samara.ru/editions/history/uchebnie/ussr_1930/su_main/su_se/se_pages/se_page1.html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>
                <a:hlinkClick r:id="rId5"/>
              </a:rPr>
              <a:t>http://</a:t>
            </a:r>
            <a:r>
              <a:rPr lang="en-US" sz="2400" dirty="0" smtClean="0">
                <a:hlinkClick r:id="rId5"/>
              </a:rPr>
              <a:t>hamster02.narod.ru/index3.html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>
                <a:hlinkClick r:id="rId6"/>
              </a:rPr>
              <a:t>https://ege59.ru/2017/01/25/vneshnyaya-politika-sssr-v-30-e-gody</a:t>
            </a:r>
            <a:r>
              <a:rPr lang="en-US" sz="2400" dirty="0" smtClean="0">
                <a:hlinkClick r:id="rId6"/>
              </a:rPr>
              <a:t>/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>
                <a:hlinkClick r:id="rId7"/>
              </a:rPr>
              <a:t>https://</a:t>
            </a:r>
            <a:r>
              <a:rPr lang="en-US" sz="2400" dirty="0" smtClean="0">
                <a:hlinkClick r:id="rId7"/>
              </a:rPr>
              <a:t>topwar.ru/32405-sovetsko-germanskiy-dogovor-o-nenapadenii-ot-23-avgusta-1939g-chast-1.html</a:t>
            </a:r>
            <a:endParaRPr lang="en-US" sz="2400" dirty="0" smtClean="0"/>
          </a:p>
          <a:p>
            <a:pPr marL="0" indent="0">
              <a:buNone/>
            </a:pPr>
            <a:endParaRPr lang="ru-RU" sz="19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71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24536" cy="67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76872"/>
            <a:ext cx="5472607" cy="4104455"/>
          </a:xfrm>
        </p:spPr>
      </p:pic>
    </p:spTree>
    <p:extLst>
      <p:ext uri="{BB962C8B-B14F-4D97-AF65-F5344CB8AC3E}">
        <p14:creationId xmlns:p14="http://schemas.microsoft.com/office/powerpoint/2010/main" val="358713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79" y="116632"/>
            <a:ext cx="8827376" cy="655272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dirty="0" smtClean="0">
                <a:ea typeface="Calibri"/>
                <a:cs typeface="Arial" pitchFamily="34" charset="0"/>
              </a:rPr>
              <a:t>«</a:t>
            </a:r>
            <a:endParaRPr lang="ru-RU" sz="6600" dirty="0">
              <a:cs typeface="Arial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 algn="r">
              <a:spcBef>
                <a:spcPts val="0"/>
              </a:spcBef>
            </a:pPr>
            <a:endParaRPr lang="ru-RU" sz="2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412776"/>
            <a:ext cx="8424936" cy="42484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prstClr val="black"/>
                </a:solidFill>
                <a:ea typeface="Calibri"/>
                <a:cs typeface="Arial" pitchFamily="34" charset="0"/>
              </a:rPr>
              <a:t>Тема:</a:t>
            </a:r>
            <a:endParaRPr lang="en-US" sz="6600" b="1" dirty="0" smtClean="0">
              <a:solidFill>
                <a:prstClr val="black"/>
              </a:solidFill>
              <a:ea typeface="Calibri"/>
              <a:cs typeface="Arial" pitchFamily="34" charset="0"/>
            </a:endParaRPr>
          </a:p>
          <a:p>
            <a:pPr algn="ctr"/>
            <a:r>
              <a:rPr lang="ru-RU" sz="6600" b="1" dirty="0" smtClean="0">
                <a:solidFill>
                  <a:prstClr val="black"/>
                </a:solidFill>
                <a:ea typeface="Calibri"/>
                <a:cs typeface="Arial" pitchFamily="34" charset="0"/>
              </a:rPr>
              <a:t>Внешняя </a:t>
            </a:r>
            <a:r>
              <a:rPr lang="ru-RU" sz="6600" b="1" dirty="0">
                <a:solidFill>
                  <a:prstClr val="black"/>
                </a:solidFill>
                <a:ea typeface="Calibri"/>
                <a:cs typeface="Arial" pitchFamily="34" charset="0"/>
              </a:rPr>
              <a:t>политика СССР во второй половине 1930-х </a:t>
            </a:r>
            <a:r>
              <a:rPr lang="ru-RU" sz="6600" b="1" dirty="0" err="1">
                <a:solidFill>
                  <a:prstClr val="black"/>
                </a:solidFill>
                <a:ea typeface="Calibri"/>
                <a:cs typeface="Arial" pitchFamily="34" charset="0"/>
              </a:rPr>
              <a:t>гг</a:t>
            </a:r>
            <a:r>
              <a:rPr lang="ru-RU" sz="6600" b="1" dirty="0">
                <a:solidFill>
                  <a:prstClr val="black"/>
                </a:solidFill>
                <a:ea typeface="Calibri"/>
                <a:cs typeface="Arial" pitchFamily="34" charset="0"/>
              </a:rPr>
              <a:t>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9772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8298"/>
            <a:ext cx="8229600" cy="178621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Главные </a:t>
            </a:r>
            <a:r>
              <a:rPr lang="ru-RU" sz="3200" dirty="0"/>
              <a:t>устремления Германии, Японии и Италии в борьбе за </a:t>
            </a:r>
            <a:r>
              <a:rPr lang="ru-RU" sz="3200" dirty="0" smtClean="0"/>
              <a:t>мировое </a:t>
            </a:r>
            <a:r>
              <a:rPr lang="ru-RU" sz="3200" dirty="0"/>
              <a:t>господство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5940"/>
            <a:ext cx="8568952" cy="5412060"/>
          </a:xfrm>
        </p:spPr>
      </p:pic>
    </p:spTree>
    <p:extLst>
      <p:ext uri="{BB962C8B-B14F-4D97-AF65-F5344CB8AC3E}">
        <p14:creationId xmlns:p14="http://schemas.microsoft.com/office/powerpoint/2010/main" val="289189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Обострение обстановки на Европейском континенте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4008" y="1600201"/>
            <a:ext cx="4042792" cy="229384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25 октября 1936г. Германия и Италия оформили Берлинским соглашением союз под названием «Ось Берлин – Рим». </a:t>
            </a:r>
          </a:p>
          <a:p>
            <a:r>
              <a:rPr lang="ru-RU" sz="2400" b="1" dirty="0" smtClean="0"/>
              <a:t>Продолжением </a:t>
            </a:r>
            <a:r>
              <a:rPr lang="ru-RU" sz="2400" b="1" dirty="0"/>
              <a:t>этой политики стало подписание 25 ноября 1936г Германией и Японией </a:t>
            </a:r>
            <a:r>
              <a:rPr lang="ru-RU" sz="2400" b="1" dirty="0" smtClean="0"/>
              <a:t>«Антикоминтерновского пакта</a:t>
            </a:r>
            <a:r>
              <a:rPr lang="ru-RU" sz="2400" b="1" dirty="0"/>
              <a:t>». </a:t>
            </a:r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/>
          </a:p>
        </p:txBody>
      </p:sp>
      <p:pic>
        <p:nvPicPr>
          <p:cNvPr id="8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3297891" cy="4525963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28186"/>
            <a:ext cx="3312368" cy="510656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15616" y="1772816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>
                <a:solidFill>
                  <a:prstClr val="black"/>
                </a:solidFill>
              </a:rPr>
              <a:t>В 1937г. к пакту присоединилась фашистская Италия.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0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uiExpand="1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Гражданская война в Испании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08688"/>
            <a:ext cx="3722956" cy="5549312"/>
          </a:xfrm>
        </p:spPr>
      </p:pic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В 1936г. началась гражданская война  в Испании. Германия и Италия участвовали в интервенции против республиканской Испании</a:t>
            </a:r>
            <a:r>
              <a:rPr lang="ru-RU" b="1" dirty="0" smtClean="0"/>
              <a:t>.</a:t>
            </a:r>
          </a:p>
          <a:p>
            <a:r>
              <a:rPr lang="ru-RU" b="1" dirty="0"/>
              <a:t>СССР сначала поддерживал позицию «невмешательства», затем стал оказывать помощь республиканцам.</a:t>
            </a:r>
            <a:endParaRPr lang="ru-RU" b="1" dirty="0" smtClean="0"/>
          </a:p>
          <a:p>
            <a:endParaRPr lang="ru-RU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83" y="1095706"/>
            <a:ext cx="3566160" cy="554461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45199" y="1688726"/>
            <a:ext cx="29523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Испанская республика пала. Испания присоединилась к «</a:t>
            </a:r>
            <a:r>
              <a:rPr lang="ru-RU" sz="2400" b="1" dirty="0" err="1" smtClean="0"/>
              <a:t>Антикоминтернов-скому</a:t>
            </a:r>
            <a:r>
              <a:rPr lang="ru-RU" sz="2400" b="1" dirty="0" smtClean="0"/>
              <a:t> </a:t>
            </a:r>
            <a:r>
              <a:rPr lang="ru-RU" sz="2400" b="1" dirty="0"/>
              <a:t>пакту».</a:t>
            </a:r>
          </a:p>
        </p:txBody>
      </p:sp>
    </p:spTree>
    <p:extLst>
      <p:ext uri="{BB962C8B-B14F-4D97-AF65-F5344CB8AC3E}">
        <p14:creationId xmlns:p14="http://schemas.microsoft.com/office/powerpoint/2010/main" val="387895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Политика «умиротворения» агрессора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4038600" cy="26924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/>
              <a:t>В 1938г. Великобритания с Германией подписали </a:t>
            </a:r>
            <a:r>
              <a:rPr lang="ru-RU" b="1" u="sng" dirty="0"/>
              <a:t>декларацию</a:t>
            </a:r>
            <a:r>
              <a:rPr lang="ru-RU" b="1" dirty="0"/>
              <a:t> о ненападении. Аналогичную декларацию подписала Франция с Германией.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05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Футбольный матч Англия – Германия 1938 г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6781573" cy="4525963"/>
          </a:xfrm>
        </p:spPr>
      </p:pic>
      <p:sp>
        <p:nvSpPr>
          <p:cNvPr id="3" name="TextBox 2"/>
          <p:cNvSpPr txBox="1"/>
          <p:nvPr/>
        </p:nvSpPr>
        <p:spPr>
          <a:xfrm>
            <a:off x="251520" y="5445224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На фо -то футболисты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английской сборной вскидывают руки в нацистском приветствии во время исполнения национального гимна Германии.</a:t>
            </a:r>
          </a:p>
        </p:txBody>
      </p:sp>
    </p:spTree>
    <p:extLst>
      <p:ext uri="{BB962C8B-B14F-4D97-AF65-F5344CB8AC3E}">
        <p14:creationId xmlns:p14="http://schemas.microsoft.com/office/powerpoint/2010/main" val="169847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Мюнхенское соглашение 1938г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/>
              <a:t>29 сентября 1938г</a:t>
            </a:r>
            <a:r>
              <a:rPr lang="ru-RU" dirty="0"/>
              <a:t>. </a:t>
            </a:r>
            <a:r>
              <a:rPr lang="ru-RU" b="1" dirty="0"/>
              <a:t>Германия на переговорах в Мюнхене добилась согласия Великобритании и Франции на отторжение от Чехословакии Судетской области, а в марте 1939г.оккупировала всю территорию этой страны.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8" t="28381" r="14362" b="2315"/>
          <a:stretch/>
        </p:blipFill>
        <p:spPr bwMode="auto">
          <a:xfrm>
            <a:off x="332996" y="2420888"/>
            <a:ext cx="4157528" cy="319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6" y="1097435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Участники соглашения с лево на право: Чемберлен , Даладье, Гитлер, Муссолини</a:t>
            </a: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52" y="1697599"/>
            <a:ext cx="677386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3568" y="6381328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Карикатура </a:t>
            </a:r>
            <a:r>
              <a:rPr lang="ru-RU" sz="2000" b="1" dirty="0" err="1" smtClean="0"/>
              <a:t>Кукрыниксы</a:t>
            </a:r>
            <a:r>
              <a:rPr lang="ru-RU" sz="2000" b="1" dirty="0" smtClean="0"/>
              <a:t> « Мюнхенский сговор»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476672"/>
            <a:ext cx="69847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4000" b="1" u="sng" dirty="0"/>
              <a:t>Мюнхенский сговор </a:t>
            </a:r>
            <a:r>
              <a:rPr lang="ru-RU" sz="4000" b="1" dirty="0"/>
              <a:t>вновь поставил СССР в положение международной изоляции, практически сводя на нет усилия по созданию действенной коллективной безопасности. </a:t>
            </a:r>
          </a:p>
        </p:txBody>
      </p:sp>
    </p:spTree>
    <p:extLst>
      <p:ext uri="{BB962C8B-B14F-4D97-AF65-F5344CB8AC3E}">
        <p14:creationId xmlns:p14="http://schemas.microsoft.com/office/powerpoint/2010/main" val="84812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build="p"/>
      <p:bldP spid="6" grpId="1" build="p"/>
      <p:bldP spid="9" grpId="0"/>
      <p:bldP spid="9" grpId="1"/>
      <p:bldP spid="11" grpId="0"/>
      <p:bldP spid="11" grpId="1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CE9D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CE9D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599</Words>
  <Application>Microsoft Office PowerPoint</Application>
  <PresentationFormat>Экран (4:3)</PresentationFormat>
  <Paragraphs>65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</vt:lpstr>
      <vt:lpstr>Презентация PowerPoint</vt:lpstr>
      <vt:lpstr>«</vt:lpstr>
      <vt:lpstr>Главные устремления Германии, Японии и Италии в борьбе за мировое господство</vt:lpstr>
      <vt:lpstr>Обострение обстановки на Европейском континенте</vt:lpstr>
      <vt:lpstr>Гражданская война в Испании</vt:lpstr>
      <vt:lpstr>Политика «умиротворения» агрессора</vt:lpstr>
      <vt:lpstr>Футбольный матч Англия – Германия 1938 г</vt:lpstr>
      <vt:lpstr>Мюнхенское соглашение 1938г</vt:lpstr>
      <vt:lpstr>Укрепление безопасности на Дальнем Востоке</vt:lpstr>
      <vt:lpstr>Укрепление безопасности на Дальнем Востоке </vt:lpstr>
      <vt:lpstr>Советско-германский пакт о ненападении</vt:lpstr>
      <vt:lpstr>Документальная хроника https://youtu.be/K64_ZkkBCCM </vt:lpstr>
      <vt:lpstr>Заключение советско-германского договора о ненападении 1939г</vt:lpstr>
      <vt:lpstr>«</vt:lpstr>
      <vt:lpstr>«</vt:lpstr>
      <vt:lpstr>Источники информации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«Внешняя политика СССР во второй половине 1930-х гг»</dc:title>
  <cp:lastModifiedBy>Лира</cp:lastModifiedBy>
  <cp:revision>47</cp:revision>
  <dcterms:modified xsi:type="dcterms:W3CDTF">2019-09-26T11:21:48Z</dcterms:modified>
</cp:coreProperties>
</file>